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295" r:id="rId3"/>
    <p:sldId id="309" r:id="rId4"/>
    <p:sldId id="320" r:id="rId5"/>
    <p:sldId id="321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0EA16-B66C-46EF-B38A-ABB55CDE99E1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1CE93-5D5B-4AF3-9D23-AC5F02C71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228600" y="2067341"/>
            <a:ext cx="8381999" cy="21236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4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Rotary Vane Reciprocating  Compressor</a:t>
            </a:r>
          </a:p>
          <a:p>
            <a:pPr lvl="0" algn="ctr">
              <a:buSzPct val="25000"/>
            </a:pPr>
            <a:endParaRPr lang="en-US" sz="4400" b="1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0" algn="ctr">
              <a:buSzPct val="25000"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Patent </a:t>
            </a: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No. </a:t>
            </a:r>
            <a:r>
              <a:rPr lang="en-IN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5624/CHE/2014 </a:t>
            </a:r>
            <a:endParaRPr lang="en-US"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http://innovationbizz.com/demo/img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235050"/>
            <a:ext cx="2133600" cy="62294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" y="6400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ISRF Proprietary 			- Patent Pending -</a:t>
            </a:r>
            <a:endParaRPr lang="en-US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227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/>
        </p:nvSpPr>
        <p:spPr>
          <a:xfrm>
            <a:off x="0" y="159229"/>
            <a:ext cx="91440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Vane Reciprocating  Compressor</a:t>
            </a:r>
            <a:endParaRPr lang="en-US" sz="4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Shape 440"/>
          <p:cNvSpPr/>
          <p:nvPr/>
        </p:nvSpPr>
        <p:spPr>
          <a:xfrm>
            <a:off x="533400" y="1000108"/>
            <a:ext cx="8253442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just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displacement  compressors handle less mass flow rate at high pressure ratio</a:t>
            </a:r>
          </a:p>
          <a:p>
            <a:pPr marL="285750" marR="0" lvl="0" indent="-285750" algn="just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200" b="1" i="0" u="none" strike="noStrike" cap="none" baseline="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Aerodynamic compressors</a:t>
            </a:r>
            <a:r>
              <a:rPr lang="en-US" sz="22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handles high mass flow rate at less pressure ratio</a:t>
            </a:r>
          </a:p>
          <a:p>
            <a:pPr marL="285750" marR="0" lvl="0" indent="-285750" algn="just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200" b="1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RVR is a trade off</a:t>
            </a:r>
            <a:r>
              <a:rPr lang="en-US" sz="2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between positive displacement and aerodynamic compressors which provides higher mass flow rate and pressure ratios</a:t>
            </a:r>
          </a:p>
          <a:p>
            <a:pPr marL="285750" marR="0" lvl="0" indent="-285750" algn="just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200" b="1" i="0" u="none" strike="noStrike" cap="none" baseline="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Efficiency is estimated</a:t>
            </a:r>
            <a:r>
              <a:rPr lang="en-US" sz="22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to be better than aerodynamic compressor</a:t>
            </a:r>
          </a:p>
          <a:p>
            <a:pPr marL="285750" marR="0" lvl="0" indent="-285750" algn="just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2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Rapid prototype model has been made</a:t>
            </a:r>
          </a:p>
          <a:p>
            <a:pPr marL="285750" marR="0" lvl="0" indent="-285750" algn="just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Addressed stress, centrifugal forces, lubrication, mechanical losses etc.,</a:t>
            </a:r>
          </a:p>
          <a:p>
            <a:pPr marL="285750" marR="0" lvl="0" indent="-285750" algn="just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2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Working on vibration and vane tip optimization </a:t>
            </a:r>
          </a:p>
          <a:p>
            <a:pPr marL="285750" marR="0" lvl="0" indent="-285750" algn="just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Several possible configurations have been covered in patent application </a:t>
            </a:r>
            <a:endParaRPr lang="en-US" sz="2200" b="1" i="0" u="none" strike="noStrike" cap="none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1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endParaRPr lang="en-US" sz="2200" b="1" i="0" u="none" strike="noStrike" cap="none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http://innovationbizz.com/demo/img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235050"/>
            <a:ext cx="2133600" cy="6229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" y="6400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ISRF Proprietary 			- Patent Pending -</a:t>
            </a:r>
            <a:endParaRPr lang="en-US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560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/>
        </p:nvSpPr>
        <p:spPr>
          <a:xfrm>
            <a:off x="609600" y="373559"/>
            <a:ext cx="80772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Vane Reciprocating  Compressor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http://innovationbizz.com/demo/img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235050"/>
            <a:ext cx="2133600" cy="6229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" y="6400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ISRF Proprietary 			- Patent Pending -</a:t>
            </a:r>
            <a:endParaRPr lang="en-US" b="1" dirty="0">
              <a:solidFill>
                <a:srgbClr val="003300"/>
              </a:solidFill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33400" y="1447800"/>
            <a:ext cx="8153400" cy="4941888"/>
            <a:chOff x="533400" y="1447800"/>
            <a:chExt cx="8153400" cy="4941888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533400" y="1447800"/>
              <a:ext cx="8153400" cy="4941888"/>
              <a:chOff x="533400" y="1447800"/>
              <a:chExt cx="8153400" cy="4941332"/>
            </a:xfrm>
          </p:grpSpPr>
          <p:grpSp>
            <p:nvGrpSpPr>
              <p:cNvPr id="13" name="Group 6"/>
              <p:cNvGrpSpPr>
                <a:grpSpLocks/>
              </p:cNvGrpSpPr>
              <p:nvPr/>
            </p:nvGrpSpPr>
            <p:grpSpPr bwMode="auto">
              <a:xfrm>
                <a:off x="2667000" y="1447800"/>
                <a:ext cx="4651375" cy="4800600"/>
                <a:chOff x="2667000" y="1447800"/>
                <a:chExt cx="4651375" cy="4800600"/>
              </a:xfrm>
            </p:grpSpPr>
            <p:pic>
              <p:nvPicPr>
                <p:cNvPr id="24" name="Picture 4" descr="untitled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667000" y="1447800"/>
                  <a:ext cx="4651375" cy="4800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5" name="Oval 5"/>
                <p:cNvSpPr>
                  <a:spLocks noChangeArrowheads="1"/>
                </p:cNvSpPr>
                <p:nvPr/>
              </p:nvSpPr>
              <p:spPr bwMode="auto">
                <a:xfrm>
                  <a:off x="4648200" y="5638800"/>
                  <a:ext cx="228600" cy="228600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6"/>
                <p:cNvSpPr>
                  <a:spLocks noChangeArrowheads="1"/>
                </p:cNvSpPr>
                <p:nvPr/>
              </p:nvSpPr>
              <p:spPr bwMode="auto">
                <a:xfrm>
                  <a:off x="3886200" y="1828800"/>
                  <a:ext cx="228600" cy="228600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7"/>
                <p:cNvSpPr>
                  <a:spLocks noChangeArrowheads="1"/>
                </p:cNvSpPr>
                <p:nvPr/>
              </p:nvSpPr>
              <p:spPr bwMode="auto">
                <a:xfrm>
                  <a:off x="5791200" y="5562600"/>
                  <a:ext cx="228600" cy="228600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4" name="Straight Arrow Connector 13"/>
              <p:cNvCxnSpPr/>
              <p:nvPr/>
            </p:nvCxnSpPr>
            <p:spPr>
              <a:xfrm>
                <a:off x="2209800" y="1828757"/>
                <a:ext cx="1600200" cy="7619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9"/>
              <p:cNvSpPr txBox="1">
                <a:spLocks noChangeArrowheads="1"/>
              </p:cNvSpPr>
              <p:nvPr/>
            </p:nvSpPr>
            <p:spPr bwMode="auto">
              <a:xfrm>
                <a:off x="1219200" y="6019800"/>
                <a:ext cx="14478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Air Intake 1</a:t>
                </a:r>
              </a:p>
            </p:txBody>
          </p:sp>
          <p:sp>
            <p:nvSpPr>
              <p:cNvPr id="16" name="TextBox 11"/>
              <p:cNvSpPr txBox="1">
                <a:spLocks noChangeArrowheads="1"/>
              </p:cNvSpPr>
              <p:nvPr/>
            </p:nvSpPr>
            <p:spPr bwMode="auto">
              <a:xfrm>
                <a:off x="533400" y="1676400"/>
                <a:ext cx="1676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Air Intake 2</a:t>
                </a: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flipV="1">
                <a:off x="2590800" y="5790711"/>
                <a:ext cx="1981200" cy="4571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0800000" flipV="1">
                <a:off x="6019800" y="5028797"/>
                <a:ext cx="1524000" cy="6095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>
                <a:spLocks noChangeArrowheads="1"/>
              </p:cNvSpPr>
              <p:nvPr/>
            </p:nvSpPr>
            <p:spPr bwMode="auto">
              <a:xfrm>
                <a:off x="7543800" y="4800600"/>
                <a:ext cx="9144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Outlet</a:t>
                </a:r>
              </a:p>
            </p:txBody>
          </p:sp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7620000" y="3810000"/>
                <a:ext cx="914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Vane</a:t>
                </a:r>
              </a:p>
            </p:txBody>
          </p:sp>
          <p:cxnSp>
            <p:nvCxnSpPr>
              <p:cNvPr id="21" name="Straight Arrow Connector 20"/>
              <p:cNvCxnSpPr>
                <a:stCxn id="20" idx="1"/>
              </p:cNvCxnSpPr>
              <p:nvPr/>
            </p:nvCxnSpPr>
            <p:spPr>
              <a:xfrm rot="10800000" flipV="1">
                <a:off x="6172200" y="3993864"/>
                <a:ext cx="1447800" cy="3492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23" idx="1"/>
              </p:cNvCxnSpPr>
              <p:nvPr/>
            </p:nvCxnSpPr>
            <p:spPr>
              <a:xfrm rot="10800000" flipV="1">
                <a:off x="5791200" y="4457361"/>
                <a:ext cx="1752600" cy="72381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4"/>
              <p:cNvSpPr txBox="1">
                <a:spLocks noChangeArrowheads="1"/>
              </p:cNvSpPr>
              <p:nvPr/>
            </p:nvSpPr>
            <p:spPr bwMode="auto">
              <a:xfrm>
                <a:off x="7543800" y="4267200"/>
                <a:ext cx="1143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Rotor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3048000" y="2438400"/>
              <a:ext cx="685800" cy="3048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886200" y="3657600"/>
              <a:ext cx="3048000" cy="22098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9"/>
            <p:cNvSpPr txBox="1">
              <a:spLocks noChangeArrowheads="1"/>
            </p:cNvSpPr>
            <p:nvPr/>
          </p:nvSpPr>
          <p:spPr bwMode="auto">
            <a:xfrm rot="1405200">
              <a:off x="2932113" y="2613025"/>
              <a:ext cx="914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Casing length</a:t>
              </a:r>
            </a:p>
          </p:txBody>
        </p:sp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 rot="-2132808">
              <a:off x="5492750" y="3944938"/>
              <a:ext cx="1206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Vane length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60560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234" t="11719" r="14453" b="4785"/>
          <a:stretch>
            <a:fillRect/>
          </a:stretch>
        </p:blipFill>
        <p:spPr bwMode="auto">
          <a:xfrm>
            <a:off x="1857356" y="1142984"/>
            <a:ext cx="5643602" cy="5361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hape 439"/>
          <p:cNvSpPr/>
          <p:nvPr/>
        </p:nvSpPr>
        <p:spPr>
          <a:xfrm>
            <a:off x="609600" y="214290"/>
            <a:ext cx="80772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Vane Reciprocating  Compressor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3071810"/>
            <a:ext cx="7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Intake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5332" y="3929066"/>
            <a:ext cx="703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29520" y="171448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8750" t="8056" r="15039" b="9179"/>
          <a:stretch>
            <a:fillRect/>
          </a:stretch>
        </p:blipFill>
        <p:spPr bwMode="auto">
          <a:xfrm>
            <a:off x="1785918" y="928670"/>
            <a:ext cx="528641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hape 439"/>
          <p:cNvSpPr/>
          <p:nvPr/>
        </p:nvSpPr>
        <p:spPr>
          <a:xfrm>
            <a:off x="609600" y="214290"/>
            <a:ext cx="80772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Vane Reciprocating  Compressor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621508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3286124"/>
            <a:ext cx="669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Shaft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/>
        </p:nvSpPr>
        <p:spPr>
          <a:xfrm>
            <a:off x="2273806" y="373559"/>
            <a:ext cx="5193794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Potential</a:t>
            </a:r>
            <a:endParaRPr lang="en-US" sz="4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Shape 440"/>
          <p:cNvSpPr/>
          <p:nvPr/>
        </p:nvSpPr>
        <p:spPr>
          <a:xfrm>
            <a:off x="533400" y="1630961"/>
            <a:ext cx="8001000" cy="3170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lvl="0" indent="-285750" algn="just">
              <a:buClr>
                <a:schemeClr val="dk1"/>
              </a:buClr>
              <a:buSzPct val="100000"/>
              <a:buFont typeface="Arial"/>
              <a:buChar char="•"/>
            </a:pPr>
            <a:endParaRPr lang="en-US" sz="2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hape 440"/>
          <p:cNvSpPr/>
          <p:nvPr/>
        </p:nvSpPr>
        <p:spPr>
          <a:xfrm>
            <a:off x="685800" y="1524000"/>
            <a:ext cx="8001000" cy="41910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Unique design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endParaRPr lang="en-US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Significantly lower size and cost compared to the existing positive displacement compressors with similar mass flow and pressure ratio </a:t>
            </a:r>
            <a:endParaRPr lang="en-US" sz="2400" b="1" i="0" u="none" strike="noStrike" cap="none" baseline="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58750" algn="l" rtl="0">
              <a:spcBef>
                <a:spcPts val="0"/>
              </a:spcBef>
              <a:buClr>
                <a:schemeClr val="dk1"/>
              </a:buClr>
              <a:buFont typeface="Wingdings" pitchFamily="2" charset="2"/>
              <a:buChar char="Ø"/>
            </a:pPr>
            <a:endParaRPr sz="2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cover large applications including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Food industry, Tool Industry, Chemical </a:t>
            </a:r>
            <a:r>
              <a:rPr lang="en-US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Industry, Refrigeration , Central Air conditioning etc.,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58750" algn="l" rtl="0">
              <a:spcBef>
                <a:spcPts val="0"/>
              </a:spcBef>
              <a:buClr>
                <a:schemeClr val="dk1"/>
              </a:buClr>
              <a:buFont typeface="Wingdings" pitchFamily="2" charset="2"/>
              <a:buChar char="Ø"/>
            </a:pPr>
            <a:endParaRPr sz="2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-US" sz="2400" b="1" i="0" u="none" strike="noStrike" cap="none" baseline="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Huge Indian </a:t>
            </a:r>
            <a:r>
              <a:rPr lang="en-US" sz="24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and International market</a:t>
            </a:r>
          </a:p>
          <a:p>
            <a:pPr marR="0" lvl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endParaRPr lang="en-US" sz="2400" b="1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endParaRPr lang="en-US" sz="2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endParaRPr lang="en-US" sz="2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 descr="http://innovationbizz.com/demo/img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235050"/>
            <a:ext cx="2133600" cy="62294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" y="6400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ISRF Proprietary 			</a:t>
            </a:r>
            <a:endParaRPr lang="en-US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560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186</Words>
  <Application>Microsoft Office PowerPoint</Application>
  <PresentationFormat>On-screen Show (4:3)</PresentationFormat>
  <Paragraphs>40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apie technology</cp:lastModifiedBy>
  <cp:revision>317</cp:revision>
  <dcterms:created xsi:type="dcterms:W3CDTF">2006-08-16T00:00:00Z</dcterms:created>
  <dcterms:modified xsi:type="dcterms:W3CDTF">2016-05-31T05:43:07Z</dcterms:modified>
</cp:coreProperties>
</file>