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2" r:id="rId5"/>
    <p:sldId id="264" r:id="rId6"/>
    <p:sldId id="265" r:id="rId7"/>
    <p:sldId id="266" r:id="rId8"/>
    <p:sldId id="270"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113"/>
    <a:srgbClr val="642429"/>
    <a:srgbClr val="361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7"/>
    <p:restoredTop sz="93225" autoAdjust="0"/>
  </p:normalViewPr>
  <p:slideViewPr>
    <p:cSldViewPr snapToGrid="0" snapToObjects="1">
      <p:cViewPr varScale="1">
        <p:scale>
          <a:sx n="120" d="100"/>
          <a:sy n="120"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E0176-9E32-8B47-BD40-67FC6D1E808A}" type="doc">
      <dgm:prSet loTypeId="urn:microsoft.com/office/officeart/2005/8/layout/chevron1" loCatId="" qsTypeId="urn:microsoft.com/office/officeart/2005/8/quickstyle/simple4" qsCatId="simple" csTypeId="urn:microsoft.com/office/officeart/2005/8/colors/accent1_2" csCatId="accent1" phldr="1"/>
      <dgm:spPr/>
    </dgm:pt>
    <dgm:pt modelId="{17107419-E3F3-6940-9D9F-9F538B001A4D}">
      <dgm:prSet phldrT="[Text]" custT="1"/>
      <dgm:spPr>
        <a:gradFill rotWithShape="0">
          <a:gsLst>
            <a:gs pos="0">
              <a:srgbClr val="642429"/>
            </a:gs>
            <a:gs pos="50000">
              <a:srgbClr val="361316"/>
            </a:gs>
            <a:gs pos="100000">
              <a:srgbClr val="2F1113"/>
            </a:gs>
          </a:gsLst>
          <a:lin ang="5400000" scaled="0"/>
        </a:gradFill>
      </dgm:spPr>
      <dgm:t>
        <a:bodyPr/>
        <a:lstStyle/>
        <a:p>
          <a:r>
            <a:rPr lang="en-US" sz="1600" b="1" dirty="0"/>
            <a:t>No overheating </a:t>
          </a:r>
        </a:p>
      </dgm:t>
    </dgm:pt>
    <dgm:pt modelId="{24E3D48E-A2A0-584D-ACC9-4AA1318DBFE7}" type="parTrans" cxnId="{8A026F68-7108-B34A-A18E-92377AD37F35}">
      <dgm:prSet/>
      <dgm:spPr/>
      <dgm:t>
        <a:bodyPr/>
        <a:lstStyle/>
        <a:p>
          <a:endParaRPr lang="en-US"/>
        </a:p>
      </dgm:t>
    </dgm:pt>
    <dgm:pt modelId="{E9312BC3-C28B-AC48-8373-F643ACAF8A72}" type="sibTrans" cxnId="{8A026F68-7108-B34A-A18E-92377AD37F35}">
      <dgm:prSet/>
      <dgm:spPr/>
      <dgm:t>
        <a:bodyPr/>
        <a:lstStyle/>
        <a:p>
          <a:endParaRPr lang="en-US"/>
        </a:p>
      </dgm:t>
    </dgm:pt>
    <dgm:pt modelId="{3E75AB8C-9B08-7C48-ABF4-585D676FFCA0}">
      <dgm:prSet phldrT="[Text]" custT="1"/>
      <dgm:spPr>
        <a:gradFill rotWithShape="0">
          <a:gsLst>
            <a:gs pos="0">
              <a:srgbClr val="642429"/>
            </a:gs>
            <a:gs pos="50000">
              <a:srgbClr val="361316"/>
            </a:gs>
            <a:gs pos="100000">
              <a:srgbClr val="2F1113"/>
            </a:gs>
          </a:gsLst>
        </a:gradFill>
      </dgm:spPr>
      <dgm:t>
        <a:bodyPr/>
        <a:lstStyle/>
        <a:p>
          <a:r>
            <a:rPr lang="en-US" sz="1600" b="1" dirty="0"/>
            <a:t>No damage to the pump</a:t>
          </a:r>
        </a:p>
      </dgm:t>
    </dgm:pt>
    <dgm:pt modelId="{89A3D558-2CFE-6646-AEB0-E0748FE454D9}" type="parTrans" cxnId="{9AE01E7F-574A-D548-AC6E-4B178F23C33C}">
      <dgm:prSet/>
      <dgm:spPr/>
      <dgm:t>
        <a:bodyPr/>
        <a:lstStyle/>
        <a:p>
          <a:endParaRPr lang="en-US"/>
        </a:p>
      </dgm:t>
    </dgm:pt>
    <dgm:pt modelId="{50DA8ADB-05C4-6A4F-A56C-7C59D71DE444}" type="sibTrans" cxnId="{9AE01E7F-574A-D548-AC6E-4B178F23C33C}">
      <dgm:prSet/>
      <dgm:spPr/>
      <dgm:t>
        <a:bodyPr/>
        <a:lstStyle/>
        <a:p>
          <a:endParaRPr lang="en-US"/>
        </a:p>
      </dgm:t>
    </dgm:pt>
    <dgm:pt modelId="{2DE627A7-9DEB-4C72-9B8F-2A0C22E52726}">
      <dgm:prSet phldrT="[Text]" custT="1"/>
      <dgm:spPr>
        <a:gradFill rotWithShape="0">
          <a:gsLst>
            <a:gs pos="0">
              <a:srgbClr val="642429"/>
            </a:gs>
            <a:gs pos="50000">
              <a:srgbClr val="361316"/>
            </a:gs>
            <a:gs pos="100000">
              <a:srgbClr val="2F1113"/>
            </a:gs>
          </a:gsLst>
          <a:lin ang="5400000" scaled="0"/>
        </a:gradFill>
      </dgm:spPr>
      <dgm:t>
        <a:bodyPr/>
        <a:lstStyle/>
        <a:p>
          <a:r>
            <a:rPr lang="en-US" sz="1600" b="1" dirty="0"/>
            <a:t>No damage to the engine</a:t>
          </a:r>
        </a:p>
      </dgm:t>
    </dgm:pt>
    <dgm:pt modelId="{D1D3FB70-D447-4397-986B-DB0449070CE9}" type="parTrans" cxnId="{3F674A7C-34FB-4FE3-8F10-09956BBBB9AF}">
      <dgm:prSet/>
      <dgm:spPr/>
      <dgm:t>
        <a:bodyPr/>
        <a:lstStyle/>
        <a:p>
          <a:endParaRPr lang="en-US"/>
        </a:p>
      </dgm:t>
    </dgm:pt>
    <dgm:pt modelId="{422BAA5C-5ED3-49B6-98C8-1C54D86A3F75}" type="sibTrans" cxnId="{3F674A7C-34FB-4FE3-8F10-09956BBBB9AF}">
      <dgm:prSet/>
      <dgm:spPr/>
      <dgm:t>
        <a:bodyPr/>
        <a:lstStyle/>
        <a:p>
          <a:endParaRPr lang="en-US"/>
        </a:p>
      </dgm:t>
    </dgm:pt>
    <dgm:pt modelId="{4CE8D252-9652-4581-9D5D-570CFEC67203}">
      <dgm:prSet phldrT="[Text]" custT="1"/>
      <dgm:spPr>
        <a:gradFill rotWithShape="0">
          <a:gsLst>
            <a:gs pos="0">
              <a:srgbClr val="642429"/>
            </a:gs>
            <a:gs pos="50000">
              <a:srgbClr val="361316"/>
            </a:gs>
            <a:gs pos="100000">
              <a:srgbClr val="2F1113"/>
            </a:gs>
          </a:gsLst>
          <a:lin ang="5400000" scaled="0"/>
        </a:gradFill>
      </dgm:spPr>
      <dgm:t>
        <a:bodyPr/>
        <a:lstStyle/>
        <a:p>
          <a:r>
            <a:rPr lang="en-US" sz="1600" b="1" dirty="0"/>
            <a:t>Senses dry run</a:t>
          </a:r>
        </a:p>
      </dgm:t>
    </dgm:pt>
    <dgm:pt modelId="{2854E6C4-0F7A-409E-B8F7-516B24B01F8E}" type="sibTrans" cxnId="{B03187A4-B44C-48F5-8AE4-57B4DC4364C4}">
      <dgm:prSet/>
      <dgm:spPr/>
      <dgm:t>
        <a:bodyPr/>
        <a:lstStyle/>
        <a:p>
          <a:endParaRPr lang="en-US"/>
        </a:p>
      </dgm:t>
    </dgm:pt>
    <dgm:pt modelId="{54EC87A5-94FC-496C-80CF-94C3E4E9514C}" type="parTrans" cxnId="{B03187A4-B44C-48F5-8AE4-57B4DC4364C4}">
      <dgm:prSet/>
      <dgm:spPr/>
      <dgm:t>
        <a:bodyPr/>
        <a:lstStyle/>
        <a:p>
          <a:endParaRPr lang="en-US"/>
        </a:p>
      </dgm:t>
    </dgm:pt>
    <dgm:pt modelId="{5FF9D7FB-356D-5946-ACB1-2CDB6F41F486}" type="pres">
      <dgm:prSet presAssocID="{130E0176-9E32-8B47-BD40-67FC6D1E808A}" presName="Name0" presStyleCnt="0">
        <dgm:presLayoutVars>
          <dgm:dir/>
          <dgm:animLvl val="lvl"/>
          <dgm:resizeHandles val="exact"/>
        </dgm:presLayoutVars>
      </dgm:prSet>
      <dgm:spPr/>
    </dgm:pt>
    <dgm:pt modelId="{F7597BE7-79E7-46F8-B44A-384E368030DF}" type="pres">
      <dgm:prSet presAssocID="{4CE8D252-9652-4581-9D5D-570CFEC67203}" presName="parTxOnly" presStyleLbl="node1" presStyleIdx="0" presStyleCnt="4" custLinFactNeighborX="-16952" custLinFactNeighborY="-551">
        <dgm:presLayoutVars>
          <dgm:chMax val="0"/>
          <dgm:chPref val="0"/>
          <dgm:bulletEnabled val="1"/>
        </dgm:presLayoutVars>
      </dgm:prSet>
      <dgm:spPr/>
    </dgm:pt>
    <dgm:pt modelId="{BEF0F0E3-3723-44B3-BFF9-A2AD2C3DF2A7}" type="pres">
      <dgm:prSet presAssocID="{2854E6C4-0F7A-409E-B8F7-516B24B01F8E}" presName="parTxOnlySpace" presStyleCnt="0"/>
      <dgm:spPr/>
    </dgm:pt>
    <dgm:pt modelId="{C7A1ABB5-7AAE-4F47-BF81-581FC00A91B0}" type="pres">
      <dgm:prSet presAssocID="{17107419-E3F3-6940-9D9F-9F538B001A4D}" presName="parTxOnly" presStyleLbl="node1" presStyleIdx="1" presStyleCnt="4">
        <dgm:presLayoutVars>
          <dgm:chMax val="0"/>
          <dgm:chPref val="0"/>
          <dgm:bulletEnabled val="1"/>
        </dgm:presLayoutVars>
      </dgm:prSet>
      <dgm:spPr/>
    </dgm:pt>
    <dgm:pt modelId="{2F796C9E-FB2A-DA44-A5A7-E9C039BB8E68}" type="pres">
      <dgm:prSet presAssocID="{E9312BC3-C28B-AC48-8373-F643ACAF8A72}" presName="parTxOnlySpace" presStyleCnt="0"/>
      <dgm:spPr/>
    </dgm:pt>
    <dgm:pt modelId="{4E49952F-8922-4BA8-A7EC-98293FBE9E64}" type="pres">
      <dgm:prSet presAssocID="{2DE627A7-9DEB-4C72-9B8F-2A0C22E52726}" presName="parTxOnly" presStyleLbl="node1" presStyleIdx="2" presStyleCnt="4">
        <dgm:presLayoutVars>
          <dgm:chMax val="0"/>
          <dgm:chPref val="0"/>
          <dgm:bulletEnabled val="1"/>
        </dgm:presLayoutVars>
      </dgm:prSet>
      <dgm:spPr/>
    </dgm:pt>
    <dgm:pt modelId="{4AC738F6-CDB9-4D57-B816-C5083DFD0E7D}" type="pres">
      <dgm:prSet presAssocID="{422BAA5C-5ED3-49B6-98C8-1C54D86A3F75}" presName="parTxOnlySpace" presStyleCnt="0"/>
      <dgm:spPr/>
    </dgm:pt>
    <dgm:pt modelId="{0B9DFE9F-0CD7-6240-AA87-73F073416903}" type="pres">
      <dgm:prSet presAssocID="{3E75AB8C-9B08-7C48-ABF4-585D676FFCA0}" presName="parTxOnly" presStyleLbl="node1" presStyleIdx="3" presStyleCnt="4">
        <dgm:presLayoutVars>
          <dgm:chMax val="0"/>
          <dgm:chPref val="0"/>
          <dgm:bulletEnabled val="1"/>
        </dgm:presLayoutVars>
      </dgm:prSet>
      <dgm:spPr/>
    </dgm:pt>
  </dgm:ptLst>
  <dgm:cxnLst>
    <dgm:cxn modelId="{F49BB241-4818-274D-85D9-B2A8B51997C5}" type="presOf" srcId="{3E75AB8C-9B08-7C48-ABF4-585D676FFCA0}" destId="{0B9DFE9F-0CD7-6240-AA87-73F073416903}" srcOrd="0" destOrd="0" presId="urn:microsoft.com/office/officeart/2005/8/layout/chevron1"/>
    <dgm:cxn modelId="{8A026F68-7108-B34A-A18E-92377AD37F35}" srcId="{130E0176-9E32-8B47-BD40-67FC6D1E808A}" destId="{17107419-E3F3-6940-9D9F-9F538B001A4D}" srcOrd="1" destOrd="0" parTransId="{24E3D48E-A2A0-584D-ACC9-4AA1318DBFE7}" sibTransId="{E9312BC3-C28B-AC48-8373-F643ACAF8A72}"/>
    <dgm:cxn modelId="{3F674A7C-34FB-4FE3-8F10-09956BBBB9AF}" srcId="{130E0176-9E32-8B47-BD40-67FC6D1E808A}" destId="{2DE627A7-9DEB-4C72-9B8F-2A0C22E52726}" srcOrd="2" destOrd="0" parTransId="{D1D3FB70-D447-4397-986B-DB0449070CE9}" sibTransId="{422BAA5C-5ED3-49B6-98C8-1C54D86A3F75}"/>
    <dgm:cxn modelId="{9AE01E7F-574A-D548-AC6E-4B178F23C33C}" srcId="{130E0176-9E32-8B47-BD40-67FC6D1E808A}" destId="{3E75AB8C-9B08-7C48-ABF4-585D676FFCA0}" srcOrd="3" destOrd="0" parTransId="{89A3D558-2CFE-6646-AEB0-E0748FE454D9}" sibTransId="{50DA8ADB-05C4-6A4F-A56C-7C59D71DE444}"/>
    <dgm:cxn modelId="{56192085-1B07-41D9-A146-38327D6589E6}" type="presOf" srcId="{2DE627A7-9DEB-4C72-9B8F-2A0C22E52726}" destId="{4E49952F-8922-4BA8-A7EC-98293FBE9E64}" srcOrd="0" destOrd="0" presId="urn:microsoft.com/office/officeart/2005/8/layout/chevron1"/>
    <dgm:cxn modelId="{B03187A4-B44C-48F5-8AE4-57B4DC4364C4}" srcId="{130E0176-9E32-8B47-BD40-67FC6D1E808A}" destId="{4CE8D252-9652-4581-9D5D-570CFEC67203}" srcOrd="0" destOrd="0" parTransId="{54EC87A5-94FC-496C-80CF-94C3E4E9514C}" sibTransId="{2854E6C4-0F7A-409E-B8F7-516B24B01F8E}"/>
    <dgm:cxn modelId="{F45A85D9-1BC4-8649-A544-4A5328E14DF3}" type="presOf" srcId="{17107419-E3F3-6940-9D9F-9F538B001A4D}" destId="{C7A1ABB5-7AAE-4F47-BF81-581FC00A91B0}" srcOrd="0" destOrd="0" presId="urn:microsoft.com/office/officeart/2005/8/layout/chevron1"/>
    <dgm:cxn modelId="{B570A1F2-961A-FD40-84B4-AAB9F8A0CC71}" type="presOf" srcId="{130E0176-9E32-8B47-BD40-67FC6D1E808A}" destId="{5FF9D7FB-356D-5946-ACB1-2CDB6F41F486}" srcOrd="0" destOrd="0" presId="urn:microsoft.com/office/officeart/2005/8/layout/chevron1"/>
    <dgm:cxn modelId="{03EF57F8-8AC7-4DB1-AC5A-ED8098BB3AA4}" type="presOf" srcId="{4CE8D252-9652-4581-9D5D-570CFEC67203}" destId="{F7597BE7-79E7-46F8-B44A-384E368030DF}" srcOrd="0" destOrd="0" presId="urn:microsoft.com/office/officeart/2005/8/layout/chevron1"/>
    <dgm:cxn modelId="{1A30BE51-7220-4556-9F46-CCBE2EAD67D3}" type="presParOf" srcId="{5FF9D7FB-356D-5946-ACB1-2CDB6F41F486}" destId="{F7597BE7-79E7-46F8-B44A-384E368030DF}" srcOrd="0" destOrd="0" presId="urn:microsoft.com/office/officeart/2005/8/layout/chevron1"/>
    <dgm:cxn modelId="{CF6DE62C-6BDA-4E24-84F6-79F835B389CA}" type="presParOf" srcId="{5FF9D7FB-356D-5946-ACB1-2CDB6F41F486}" destId="{BEF0F0E3-3723-44B3-BFF9-A2AD2C3DF2A7}" srcOrd="1" destOrd="0" presId="urn:microsoft.com/office/officeart/2005/8/layout/chevron1"/>
    <dgm:cxn modelId="{E22820D8-70E3-AD4B-973F-33FF7C3CA16E}" type="presParOf" srcId="{5FF9D7FB-356D-5946-ACB1-2CDB6F41F486}" destId="{C7A1ABB5-7AAE-4F47-BF81-581FC00A91B0}" srcOrd="2" destOrd="0" presId="urn:microsoft.com/office/officeart/2005/8/layout/chevron1"/>
    <dgm:cxn modelId="{531B4B61-1A55-8C45-A0DB-F0743928C26B}" type="presParOf" srcId="{5FF9D7FB-356D-5946-ACB1-2CDB6F41F486}" destId="{2F796C9E-FB2A-DA44-A5A7-E9C039BB8E68}" srcOrd="3" destOrd="0" presId="urn:microsoft.com/office/officeart/2005/8/layout/chevron1"/>
    <dgm:cxn modelId="{B008E044-2BD5-435A-AA5E-2E5EEEDD5EC6}" type="presParOf" srcId="{5FF9D7FB-356D-5946-ACB1-2CDB6F41F486}" destId="{4E49952F-8922-4BA8-A7EC-98293FBE9E64}" srcOrd="4" destOrd="0" presId="urn:microsoft.com/office/officeart/2005/8/layout/chevron1"/>
    <dgm:cxn modelId="{3A635500-700B-4EE0-BC1F-9BB489356333}" type="presParOf" srcId="{5FF9D7FB-356D-5946-ACB1-2CDB6F41F486}" destId="{4AC738F6-CDB9-4D57-B816-C5083DFD0E7D}" srcOrd="5" destOrd="0" presId="urn:microsoft.com/office/officeart/2005/8/layout/chevron1"/>
    <dgm:cxn modelId="{AB8A5D8D-3979-9A4E-BAD3-7798218C5DF8}" type="presParOf" srcId="{5FF9D7FB-356D-5946-ACB1-2CDB6F41F486}" destId="{0B9DFE9F-0CD7-6240-AA87-73F07341690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97BE7-79E7-46F8-B44A-384E368030DF}">
      <dsp:nvSpPr>
        <dsp:cNvPr id="0" name=""/>
        <dsp:cNvSpPr/>
      </dsp:nvSpPr>
      <dsp:spPr>
        <a:xfrm>
          <a:off x="0" y="446962"/>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Senses dry run</a:t>
          </a:r>
        </a:p>
      </dsp:txBody>
      <dsp:txXfrm>
        <a:off x="438944" y="446962"/>
        <a:ext cx="1316831" cy="877887"/>
      </dsp:txXfrm>
    </dsp:sp>
    <dsp:sp modelId="{C7A1ABB5-7AAE-4F47-BF81-581FC00A91B0}">
      <dsp:nvSpPr>
        <dsp:cNvPr id="0" name=""/>
        <dsp:cNvSpPr/>
      </dsp:nvSpPr>
      <dsp:spPr>
        <a:xfrm>
          <a:off x="1979017"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No overheating </a:t>
          </a:r>
        </a:p>
      </dsp:txBody>
      <dsp:txXfrm>
        <a:off x="2417961" y="451799"/>
        <a:ext cx="1316831" cy="877887"/>
      </dsp:txXfrm>
    </dsp:sp>
    <dsp:sp modelId="{4E49952F-8922-4BA8-A7EC-98293FBE9E64}">
      <dsp:nvSpPr>
        <dsp:cNvPr id="0" name=""/>
        <dsp:cNvSpPr/>
      </dsp:nvSpPr>
      <dsp:spPr>
        <a:xfrm>
          <a:off x="3954264"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No damage to the engine</a:t>
          </a:r>
        </a:p>
      </dsp:txBody>
      <dsp:txXfrm>
        <a:off x="4393208" y="451799"/>
        <a:ext cx="1316831" cy="877887"/>
      </dsp:txXfrm>
    </dsp:sp>
    <dsp:sp modelId="{0B9DFE9F-0CD7-6240-AA87-73F073416903}">
      <dsp:nvSpPr>
        <dsp:cNvPr id="0" name=""/>
        <dsp:cNvSpPr/>
      </dsp:nvSpPr>
      <dsp:spPr>
        <a:xfrm>
          <a:off x="5929510" y="451799"/>
          <a:ext cx="2194718" cy="877887"/>
        </a:xfrm>
        <a:prstGeom prst="chevron">
          <a:avLst/>
        </a:prstGeom>
        <a:gradFill rotWithShape="0">
          <a:gsLst>
            <a:gs pos="0">
              <a:srgbClr val="642429"/>
            </a:gs>
            <a:gs pos="50000">
              <a:srgbClr val="361316"/>
            </a:gs>
            <a:gs pos="100000">
              <a:srgbClr val="2F1113"/>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No damage to the pump</a:t>
          </a:r>
        </a:p>
      </dsp:txBody>
      <dsp:txXfrm>
        <a:off x="6368454" y="451799"/>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6EE037-FCC2-7847-AF38-28BB5D118AC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8441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716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8041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18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EE037-FCC2-7847-AF38-28BB5D118AC4}"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51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EE037-FCC2-7847-AF38-28BB5D118AC4}"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3236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EE037-FCC2-7847-AF38-28BB5D118AC4}" type="datetimeFigureOut">
              <a:rPr lang="en-US" smtClean="0"/>
              <a:t>7/30/18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195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EE037-FCC2-7847-AF38-28BB5D118AC4}" type="datetimeFigureOut">
              <a:rPr lang="en-US" smtClean="0"/>
              <a:t>7/30/18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4031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E037-FCC2-7847-AF38-28BB5D118AC4}" type="datetimeFigureOut">
              <a:rPr lang="en-US" smtClean="0"/>
              <a:t>7/30/18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5393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1819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0788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E037-FCC2-7847-AF38-28BB5D118AC4}" type="datetimeFigureOut">
              <a:rPr lang="en-US" smtClean="0"/>
              <a:t>7/30/18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4AED-9AC5-FB4E-B596-8D8ACDC9A727}" type="slidenum">
              <a:rPr lang="en-US" smtClean="0"/>
              <a:t>‹#›</a:t>
            </a:fld>
            <a:endParaRPr lang="en-US"/>
          </a:p>
        </p:txBody>
      </p:sp>
    </p:spTree>
    <p:extLst>
      <p:ext uri="{BB962C8B-B14F-4D97-AF65-F5344CB8AC3E}">
        <p14:creationId xmlns:p14="http://schemas.microsoft.com/office/powerpoint/2010/main" val="79837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
        <p:nvSpPr>
          <p:cNvPr id="6" name="object 12"/>
          <p:cNvSpPr/>
          <p:nvPr/>
        </p:nvSpPr>
        <p:spPr>
          <a:xfrm>
            <a:off x="523874" y="685800"/>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1"/>
          <p:cNvSpPr txBox="1"/>
          <p:nvPr/>
        </p:nvSpPr>
        <p:spPr>
          <a:xfrm>
            <a:off x="596899" y="2515529"/>
            <a:ext cx="2535184" cy="255428"/>
          </a:xfrm>
          <a:prstGeom prst="rect">
            <a:avLst/>
          </a:prstGeom>
        </p:spPr>
        <p:txBody>
          <a:bodyPr wrap="square" lIns="0" tIns="0" rIns="0" bIns="0" rtlCol="0">
            <a:noAutofit/>
          </a:bodyPr>
          <a:lstStyle/>
          <a:p>
            <a:pPr marL="12700">
              <a:lnSpc>
                <a:spcPts val="1950"/>
              </a:lnSpc>
              <a:spcBef>
                <a:spcPts val="97"/>
              </a:spcBef>
            </a:pPr>
            <a:r>
              <a:rPr sz="2000" spc="89" dirty="0">
                <a:solidFill>
                  <a:srgbClr val="212121"/>
                </a:solidFill>
                <a:latin typeface="Arial" charset="0"/>
                <a:ea typeface="Arial" charset="0"/>
                <a:cs typeface="Arial" charset="0"/>
              </a:rPr>
              <a:t>Titl</a:t>
            </a:r>
            <a:r>
              <a:rPr sz="2000" spc="0" dirty="0">
                <a:solidFill>
                  <a:srgbClr val="212121"/>
                </a:solidFill>
                <a:latin typeface="Arial" charset="0"/>
                <a:ea typeface="Arial" charset="0"/>
                <a:cs typeface="Arial" charset="0"/>
              </a:rPr>
              <a:t>e</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o</a:t>
            </a:r>
            <a:r>
              <a:rPr sz="2000" spc="0" dirty="0">
                <a:solidFill>
                  <a:srgbClr val="212121"/>
                </a:solidFill>
                <a:latin typeface="Arial" charset="0"/>
                <a:ea typeface="Arial" charset="0"/>
                <a:cs typeface="Arial" charset="0"/>
              </a:rPr>
              <a:t>f</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th</a:t>
            </a:r>
            <a:r>
              <a:rPr sz="2000" spc="0" dirty="0">
                <a:solidFill>
                  <a:srgbClr val="212121"/>
                </a:solidFill>
                <a:latin typeface="Arial" charset="0"/>
                <a:ea typeface="Arial" charset="0"/>
                <a:cs typeface="Arial" charset="0"/>
              </a:rPr>
              <a:t>e</a:t>
            </a:r>
            <a:r>
              <a:rPr sz="2000" spc="184" dirty="0">
                <a:solidFill>
                  <a:srgbClr val="212121"/>
                </a:solidFill>
                <a:latin typeface="Arial" charset="0"/>
                <a:ea typeface="Arial" charset="0"/>
                <a:cs typeface="Arial" charset="0"/>
              </a:rPr>
              <a:t> </a:t>
            </a:r>
            <a:r>
              <a:rPr sz="2000" spc="89" dirty="0">
                <a:solidFill>
                  <a:srgbClr val="212121"/>
                </a:solidFill>
                <a:latin typeface="Arial" charset="0"/>
                <a:ea typeface="Arial" charset="0"/>
                <a:cs typeface="Arial" charset="0"/>
              </a:rPr>
              <a:t>Inventio</a:t>
            </a:r>
            <a:r>
              <a:rPr sz="2000" spc="0" dirty="0">
                <a:solidFill>
                  <a:srgbClr val="212121"/>
                </a:solidFill>
                <a:latin typeface="Arial" charset="0"/>
                <a:ea typeface="Arial" charset="0"/>
                <a:cs typeface="Arial" charset="0"/>
              </a:rPr>
              <a:t>n</a:t>
            </a:r>
            <a:endParaRPr sz="2000" dirty="0">
              <a:latin typeface="Arial" charset="0"/>
              <a:ea typeface="Arial" charset="0"/>
              <a:cs typeface="Arial" charset="0"/>
            </a:endParaRPr>
          </a:p>
        </p:txBody>
      </p:sp>
      <p:sp>
        <p:nvSpPr>
          <p:cNvPr id="8" name="object 10"/>
          <p:cNvSpPr txBox="1"/>
          <p:nvPr/>
        </p:nvSpPr>
        <p:spPr>
          <a:xfrm>
            <a:off x="596899" y="3100749"/>
            <a:ext cx="8079268" cy="293719"/>
          </a:xfrm>
          <a:prstGeom prst="rect">
            <a:avLst/>
          </a:prstGeom>
        </p:spPr>
        <p:txBody>
          <a:bodyPr wrap="square" lIns="0" tIns="0" rIns="0" bIns="0" rtlCol="0">
            <a:noAutofit/>
          </a:bodyPr>
          <a:lstStyle/>
          <a:p>
            <a:pPr marL="12700">
              <a:lnSpc>
                <a:spcPts val="1950"/>
              </a:lnSpc>
              <a:spcBef>
                <a:spcPts val="97"/>
              </a:spcBef>
            </a:pPr>
            <a:r>
              <a:rPr lang="en-US" sz="2000" spc="89" dirty="0">
                <a:solidFill>
                  <a:srgbClr val="212121"/>
                </a:solidFill>
                <a:latin typeface="Arial" charset="0"/>
                <a:cs typeface="Arial" charset="0"/>
              </a:rPr>
              <a:t>The Novel Fuel Combustion Engine with Dry Run Protection</a:t>
            </a:r>
          </a:p>
          <a:p>
            <a:pPr marL="12700">
              <a:lnSpc>
                <a:spcPts val="2255"/>
              </a:lnSpc>
              <a:spcBef>
                <a:spcPts val="112"/>
              </a:spcBef>
            </a:pPr>
            <a:endParaRPr lang="en-US" sz="2100" dirty="0">
              <a:latin typeface="Arial" charset="0"/>
              <a:ea typeface="Arial" charset="0"/>
              <a:cs typeface="Arial" charset="0"/>
            </a:endParaRPr>
          </a:p>
          <a:p>
            <a:pPr marL="12700">
              <a:lnSpc>
                <a:spcPts val="2255"/>
              </a:lnSpc>
              <a:spcBef>
                <a:spcPts val="112"/>
              </a:spcBef>
            </a:pPr>
            <a:endParaRPr sz="2100" dirty="0">
              <a:latin typeface="Arial" charset="0"/>
              <a:ea typeface="Arial" charset="0"/>
              <a:cs typeface="Arial" charset="0"/>
            </a:endParaRPr>
          </a:p>
        </p:txBody>
      </p:sp>
      <p:sp>
        <p:nvSpPr>
          <p:cNvPr id="10" name="object 3"/>
          <p:cNvSpPr txBox="1"/>
          <p:nvPr/>
        </p:nvSpPr>
        <p:spPr>
          <a:xfrm>
            <a:off x="596899" y="5580349"/>
            <a:ext cx="3208619" cy="660143"/>
          </a:xfrm>
          <a:prstGeom prst="rect">
            <a:avLst/>
          </a:prstGeom>
        </p:spPr>
        <p:txBody>
          <a:bodyPr wrap="square" lIns="0" tIns="0" rIns="0" bIns="0" rtlCol="0">
            <a:noAutofit/>
          </a:bodyPr>
          <a:lstStyle/>
          <a:p>
            <a:pPr marL="12700" marR="30660">
              <a:lnSpc>
                <a:spcPts val="1950"/>
              </a:lnSpc>
              <a:spcBef>
                <a:spcPts val="97"/>
              </a:spcBef>
            </a:pPr>
            <a:r>
              <a:rPr sz="1800" spc="89" dirty="0">
                <a:solidFill>
                  <a:srgbClr val="212121"/>
                </a:solidFill>
                <a:latin typeface="Arial" charset="0"/>
                <a:ea typeface="Arial" charset="0"/>
                <a:cs typeface="Arial" charset="0"/>
              </a:rPr>
              <a:t>Invento</a:t>
            </a:r>
            <a:r>
              <a:rPr sz="1800" spc="0" dirty="0">
                <a:solidFill>
                  <a:srgbClr val="212121"/>
                </a:solidFill>
                <a:latin typeface="Arial" charset="0"/>
                <a:ea typeface="Arial" charset="0"/>
                <a:cs typeface="Arial" charset="0"/>
              </a:rPr>
              <a:t>r</a:t>
            </a:r>
            <a:endParaRPr sz="1800" dirty="0">
              <a:latin typeface="Arial" charset="0"/>
              <a:ea typeface="Arial" charset="0"/>
              <a:cs typeface="Arial" charset="0"/>
            </a:endParaRPr>
          </a:p>
          <a:p>
            <a:pPr marL="12700">
              <a:lnSpc>
                <a:spcPct val="95825"/>
              </a:lnSpc>
              <a:spcBef>
                <a:spcPts val="1245"/>
              </a:spcBef>
            </a:pPr>
            <a:r>
              <a:rPr lang="en-US" dirty="0">
                <a:solidFill>
                  <a:srgbClr val="212121"/>
                </a:solidFill>
                <a:latin typeface="Arial" charset="0"/>
                <a:ea typeface="Arial" charset="0"/>
                <a:cs typeface="Arial" charset="0"/>
              </a:rPr>
              <a:t>Prashant </a:t>
            </a:r>
            <a:r>
              <a:rPr lang="en-US" dirty="0" err="1">
                <a:solidFill>
                  <a:srgbClr val="212121"/>
                </a:solidFill>
                <a:latin typeface="Arial" charset="0"/>
                <a:ea typeface="Arial" charset="0"/>
                <a:cs typeface="Arial" charset="0"/>
              </a:rPr>
              <a:t>Parshuram</a:t>
            </a:r>
            <a:r>
              <a:rPr lang="en-US" dirty="0">
                <a:solidFill>
                  <a:srgbClr val="212121"/>
                </a:solidFill>
                <a:latin typeface="Arial" charset="0"/>
                <a:ea typeface="Arial" charset="0"/>
                <a:cs typeface="Arial" charset="0"/>
              </a:rPr>
              <a:t> </a:t>
            </a:r>
            <a:r>
              <a:rPr lang="en-US" dirty="0" err="1">
                <a:solidFill>
                  <a:srgbClr val="212121"/>
                </a:solidFill>
                <a:latin typeface="Arial" charset="0"/>
                <a:ea typeface="Arial" charset="0"/>
                <a:cs typeface="Arial" charset="0"/>
              </a:rPr>
              <a:t>Sathe</a:t>
            </a:r>
            <a:endParaRPr lang="hr-HR" dirty="0">
              <a:latin typeface="Arial" charset="0"/>
              <a:ea typeface="Arial" charset="0"/>
              <a:cs typeface="Arial" charset="0"/>
            </a:endParaRPr>
          </a:p>
          <a:p>
            <a:pPr marL="12700">
              <a:lnSpc>
                <a:spcPct val="95825"/>
              </a:lnSpc>
              <a:spcBef>
                <a:spcPts val="1245"/>
              </a:spcBef>
            </a:pPr>
            <a:endParaRPr dirty="0">
              <a:latin typeface="Arial" charset="0"/>
              <a:ea typeface="Arial" charset="0"/>
              <a:cs typeface="Arial" charset="0"/>
            </a:endParaRPr>
          </a:p>
        </p:txBody>
      </p:sp>
    </p:spTree>
    <p:extLst>
      <p:ext uri="{BB962C8B-B14F-4D97-AF65-F5344CB8AC3E}">
        <p14:creationId xmlns:p14="http://schemas.microsoft.com/office/powerpoint/2010/main" val="68010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740" y="2522835"/>
            <a:ext cx="36311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2F1113"/>
                </a:solidFill>
                <a:effectLst/>
              </a:rPr>
              <a:t>THANK YOU</a:t>
            </a:r>
          </a:p>
        </p:txBody>
      </p:sp>
      <p:sp>
        <p:nvSpPr>
          <p:cNvPr id="5"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6"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152169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3"/>
          <p:cNvSpPr/>
          <p:nvPr/>
        </p:nvSpPr>
        <p:spPr>
          <a:xfrm>
            <a:off x="6202085" y="3174041"/>
            <a:ext cx="3999936" cy="575347"/>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prstMaterial="dkEdge">
            <a:bevelT w="101600" h="101600" prst="angle"/>
            <a:bevelB prst="angle"/>
          </a:sp3d>
        </p:spPr>
        <p:txBody>
          <a:bodyPr wrap="square" lIns="0" tIns="0" rIns="0" bIns="0" rtlCol="0">
            <a:noAutofit/>
          </a:bodyPr>
          <a:lstStyle/>
          <a:p>
            <a:endParaRPr/>
          </a:p>
        </p:txBody>
      </p:sp>
      <p:sp>
        <p:nvSpPr>
          <p:cNvPr id="14" name="object 13"/>
          <p:cNvSpPr/>
          <p:nvPr/>
        </p:nvSpPr>
        <p:spPr>
          <a:xfrm>
            <a:off x="-40341" y="504408"/>
            <a:ext cx="3999936"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24"/>
          <p:cNvSpPr txBox="1"/>
          <p:nvPr/>
        </p:nvSpPr>
        <p:spPr>
          <a:xfrm>
            <a:off x="253998" y="619392"/>
            <a:ext cx="3484840" cy="255428"/>
          </a:xfrm>
          <a:prstGeom prst="rect">
            <a:avLst/>
          </a:prstGeom>
        </p:spPr>
        <p:txBody>
          <a:bodyPr wrap="square" lIns="0" tIns="0" rIns="0" bIns="0" rtlCol="0">
            <a:noAutofit/>
          </a:bodyPr>
          <a:lstStyle/>
          <a:p>
            <a:pPr marL="12700">
              <a:lnSpc>
                <a:spcPts val="1950"/>
              </a:lnSpc>
              <a:spcBef>
                <a:spcPts val="97"/>
              </a:spcBef>
            </a:pPr>
            <a:r>
              <a:rPr sz="1800" b="1" spc="89" dirty="0">
                <a:solidFill>
                  <a:schemeClr val="bg1"/>
                </a:solidFill>
                <a:latin typeface="Arial" charset="0"/>
                <a:ea typeface="Arial" charset="0"/>
                <a:cs typeface="Arial" charset="0"/>
              </a:rPr>
              <a:t>Technica</a:t>
            </a:r>
            <a:r>
              <a:rPr sz="1800" b="1" spc="0" dirty="0">
                <a:solidFill>
                  <a:schemeClr val="bg1"/>
                </a:solidFill>
                <a:latin typeface="Arial" charset="0"/>
                <a:ea typeface="Arial" charset="0"/>
                <a:cs typeface="Arial" charset="0"/>
              </a:rPr>
              <a:t>l</a:t>
            </a:r>
            <a:r>
              <a:rPr sz="1800" b="1" spc="184" dirty="0">
                <a:solidFill>
                  <a:schemeClr val="bg1"/>
                </a:solidFill>
                <a:latin typeface="Arial" charset="0"/>
                <a:ea typeface="Arial" charset="0"/>
                <a:cs typeface="Arial" charset="0"/>
              </a:rPr>
              <a:t> </a:t>
            </a:r>
            <a:r>
              <a:rPr sz="1800" b="1" spc="89" dirty="0">
                <a:solidFill>
                  <a:schemeClr val="bg1"/>
                </a:solidFill>
                <a:latin typeface="Arial" charset="0"/>
                <a:ea typeface="Arial" charset="0"/>
                <a:cs typeface="Arial" charset="0"/>
              </a:rPr>
              <a:t>Fiel</a:t>
            </a:r>
            <a:r>
              <a:rPr sz="1800" b="1" spc="0" dirty="0">
                <a:solidFill>
                  <a:schemeClr val="bg1"/>
                </a:solidFill>
                <a:latin typeface="Arial" charset="0"/>
                <a:ea typeface="Arial" charset="0"/>
                <a:cs typeface="Arial" charset="0"/>
              </a:rPr>
              <a:t>d</a:t>
            </a:r>
            <a:r>
              <a:rPr sz="1800" b="1" spc="184" dirty="0">
                <a:solidFill>
                  <a:schemeClr val="bg1"/>
                </a:solidFill>
                <a:latin typeface="Arial" charset="0"/>
                <a:ea typeface="Arial" charset="0"/>
                <a:cs typeface="Arial" charset="0"/>
              </a:rPr>
              <a:t> </a:t>
            </a:r>
            <a:r>
              <a:rPr sz="1800" b="1" spc="89" dirty="0">
                <a:solidFill>
                  <a:schemeClr val="bg1"/>
                </a:solidFill>
                <a:latin typeface="Arial" charset="0"/>
                <a:ea typeface="Arial" charset="0"/>
                <a:cs typeface="Arial" charset="0"/>
              </a:rPr>
              <a:t>o</a:t>
            </a:r>
            <a:r>
              <a:rPr sz="1800" b="1" spc="0" dirty="0">
                <a:solidFill>
                  <a:schemeClr val="bg1"/>
                </a:solidFill>
                <a:latin typeface="Arial" charset="0"/>
                <a:ea typeface="Arial" charset="0"/>
                <a:cs typeface="Arial" charset="0"/>
              </a:rPr>
              <a:t>f</a:t>
            </a:r>
            <a:r>
              <a:rPr sz="1800" b="1" spc="184" dirty="0">
                <a:solidFill>
                  <a:schemeClr val="bg1"/>
                </a:solidFill>
                <a:latin typeface="Arial" charset="0"/>
                <a:ea typeface="Arial" charset="0"/>
                <a:cs typeface="Arial" charset="0"/>
              </a:rPr>
              <a:t> </a:t>
            </a:r>
            <a:r>
              <a:rPr sz="1800" b="1" spc="89" dirty="0">
                <a:solidFill>
                  <a:schemeClr val="bg1"/>
                </a:solidFill>
                <a:latin typeface="Arial" charset="0"/>
                <a:ea typeface="Arial" charset="0"/>
                <a:cs typeface="Arial" charset="0"/>
              </a:rPr>
              <a:t>Invention</a:t>
            </a:r>
            <a:r>
              <a:rPr sz="1800" b="1" spc="0" dirty="0">
                <a:solidFill>
                  <a:schemeClr val="bg1"/>
                </a:solidFill>
                <a:latin typeface="Arial" charset="0"/>
                <a:ea typeface="Arial" charset="0"/>
                <a:cs typeface="Arial" charset="0"/>
              </a:rPr>
              <a:t>:</a:t>
            </a:r>
            <a:endParaRPr sz="1800" dirty="0">
              <a:solidFill>
                <a:schemeClr val="bg1"/>
              </a:solidFill>
              <a:latin typeface="Arial" charset="0"/>
              <a:ea typeface="Arial" charset="0"/>
              <a:cs typeface="Arial" charset="0"/>
            </a:endParaRPr>
          </a:p>
        </p:txBody>
      </p:sp>
      <p:sp>
        <p:nvSpPr>
          <p:cNvPr id="6" name="object 23"/>
          <p:cNvSpPr txBox="1"/>
          <p:nvPr/>
        </p:nvSpPr>
        <p:spPr>
          <a:xfrm>
            <a:off x="253998" y="1193724"/>
            <a:ext cx="11729011" cy="591725"/>
          </a:xfrm>
          <a:prstGeom prst="rect">
            <a:avLst/>
          </a:prstGeom>
        </p:spPr>
        <p:txBody>
          <a:bodyPr wrap="square" lIns="0" tIns="0" rIns="0" bIns="0" rtlCol="0">
            <a:noAutofit/>
          </a:bodyPr>
          <a:lstStyle/>
          <a:p>
            <a:pPr marL="12700" marR="35049" algn="just">
              <a:spcBef>
                <a:spcPts val="87"/>
              </a:spcBef>
            </a:pPr>
            <a:r>
              <a:rPr lang="en-US" sz="1600" spc="79" dirty="0">
                <a:solidFill>
                  <a:srgbClr val="212121"/>
                </a:solidFill>
                <a:latin typeface="Arial" charset="0"/>
                <a:ea typeface="Arial" charset="0"/>
                <a:cs typeface="Arial" charset="0"/>
              </a:rPr>
              <a:t>This invention has come into existence due to the dire need of preventing the fuel combustion engine pump from damaging itself due to the dry run phenomenon. In the dry run situation the engines are usually overheated and it leads to damage in the component of the apparatus for which the present solution has been made. As this novel mechanism stops the flow of fuel when there is absence of fluid in the pump.</a:t>
            </a:r>
            <a:endParaRPr lang="en-US" sz="1600" dirty="0">
              <a:latin typeface="Arial" charset="0"/>
              <a:ea typeface="Arial" charset="0"/>
              <a:cs typeface="Arial" charset="0"/>
            </a:endParaRPr>
          </a:p>
          <a:p>
            <a:pPr marL="12700" marR="35049">
              <a:lnSpc>
                <a:spcPts val="1745"/>
              </a:lnSpc>
              <a:spcBef>
                <a:spcPts val="87"/>
              </a:spcBef>
            </a:pPr>
            <a:endParaRPr lang="en-US" sz="1600" dirty="0">
              <a:latin typeface="Arial" charset="0"/>
              <a:ea typeface="Arial" charset="0"/>
              <a:cs typeface="Arial" charset="0"/>
            </a:endParaRPr>
          </a:p>
          <a:p>
            <a:pPr marL="12700" marR="35049">
              <a:lnSpc>
                <a:spcPts val="1745"/>
              </a:lnSpc>
              <a:spcBef>
                <a:spcPts val="87"/>
              </a:spcBef>
            </a:pPr>
            <a:endParaRPr lang="en-US" sz="1600" dirty="0">
              <a:latin typeface="Arial" charset="0"/>
              <a:ea typeface="Arial" charset="0"/>
              <a:cs typeface="Arial" charset="0"/>
            </a:endParaRPr>
          </a:p>
          <a:p>
            <a:pPr marL="12700" marR="35049">
              <a:lnSpc>
                <a:spcPts val="1745"/>
              </a:lnSpc>
              <a:spcBef>
                <a:spcPts val="87"/>
              </a:spcBef>
            </a:pPr>
            <a:endParaRPr sz="1600" dirty="0">
              <a:latin typeface="Arial" charset="0"/>
              <a:ea typeface="Arial" charset="0"/>
              <a:cs typeface="Arial" charset="0"/>
            </a:endParaRPr>
          </a:p>
        </p:txBody>
      </p:sp>
      <p:sp>
        <p:nvSpPr>
          <p:cNvPr id="7" name="object 14"/>
          <p:cNvSpPr txBox="1"/>
          <p:nvPr/>
        </p:nvSpPr>
        <p:spPr>
          <a:xfrm>
            <a:off x="253999" y="2558284"/>
            <a:ext cx="1400651" cy="255428"/>
          </a:xfrm>
          <a:prstGeom prst="rect">
            <a:avLst/>
          </a:prstGeom>
        </p:spPr>
        <p:txBody>
          <a:bodyPr wrap="square" lIns="0" tIns="0" rIns="0" bIns="0" rtlCol="0">
            <a:noAutofit/>
          </a:bodyPr>
          <a:lstStyle/>
          <a:p>
            <a:pPr marL="12700">
              <a:lnSpc>
                <a:spcPts val="1950"/>
              </a:lnSpc>
              <a:spcBef>
                <a:spcPts val="97"/>
              </a:spcBef>
            </a:pPr>
            <a:r>
              <a:rPr sz="1800" b="1" spc="89" dirty="0">
                <a:solidFill>
                  <a:srgbClr val="212121"/>
                </a:solidFill>
                <a:latin typeface="Arial" charset="0"/>
                <a:ea typeface="Arial" charset="0"/>
                <a:cs typeface="Arial" charset="0"/>
              </a:rPr>
              <a:t>IP</a:t>
            </a:r>
            <a:r>
              <a:rPr sz="1800" b="1" spc="0" dirty="0">
                <a:solidFill>
                  <a:srgbClr val="212121"/>
                </a:solidFill>
                <a:latin typeface="Arial" charset="0"/>
                <a:ea typeface="Arial" charset="0"/>
                <a:cs typeface="Arial" charset="0"/>
              </a:rPr>
              <a:t>R</a:t>
            </a:r>
            <a:r>
              <a:rPr sz="1800" b="1" spc="184" dirty="0">
                <a:solidFill>
                  <a:srgbClr val="212121"/>
                </a:solidFill>
                <a:latin typeface="Arial" charset="0"/>
                <a:ea typeface="Arial" charset="0"/>
                <a:cs typeface="Arial" charset="0"/>
              </a:rPr>
              <a:t> </a:t>
            </a:r>
            <a:r>
              <a:rPr sz="1800" b="1" spc="89" dirty="0">
                <a:solidFill>
                  <a:srgbClr val="212121"/>
                </a:solidFill>
                <a:latin typeface="Arial" charset="0"/>
                <a:ea typeface="Arial" charset="0"/>
                <a:cs typeface="Arial" charset="0"/>
              </a:rPr>
              <a:t>Status</a:t>
            </a:r>
            <a:r>
              <a:rPr sz="1800" b="1" spc="0" dirty="0">
                <a:solidFill>
                  <a:srgbClr val="212121"/>
                </a:solidFill>
                <a:latin typeface="Arial" charset="0"/>
                <a:ea typeface="Arial" charset="0"/>
                <a:cs typeface="Arial" charset="0"/>
              </a:rPr>
              <a:t>:</a:t>
            </a:r>
            <a:endParaRPr sz="1800" dirty="0">
              <a:latin typeface="Arial" charset="0"/>
              <a:ea typeface="Arial" charset="0"/>
              <a:cs typeface="Arial" charset="0"/>
            </a:endParaRPr>
          </a:p>
        </p:txBody>
      </p:sp>
      <p:sp>
        <p:nvSpPr>
          <p:cNvPr id="9" name="object 13"/>
          <p:cNvSpPr txBox="1"/>
          <p:nvPr/>
        </p:nvSpPr>
        <p:spPr>
          <a:xfrm>
            <a:off x="273049" y="3212566"/>
            <a:ext cx="5078880" cy="515556"/>
          </a:xfrm>
          <a:prstGeom prst="rect">
            <a:avLst/>
          </a:prstGeom>
        </p:spPr>
        <p:txBody>
          <a:bodyPr wrap="square" lIns="0" tIns="0" rIns="0" bIns="0" rtlCol="0">
            <a:noAutofit/>
          </a:bodyPr>
          <a:lstStyle/>
          <a:p>
            <a:pPr marL="12700">
              <a:lnSpc>
                <a:spcPct val="150000"/>
              </a:lnSpc>
              <a:spcBef>
                <a:spcPts val="87"/>
              </a:spcBef>
            </a:pPr>
            <a:r>
              <a:rPr sz="1600" spc="79" dirty="0">
                <a:solidFill>
                  <a:srgbClr val="212121"/>
                </a:solidFill>
                <a:latin typeface="Arial" charset="0"/>
                <a:ea typeface="Arial" charset="0"/>
                <a:cs typeface="Arial" charset="0"/>
              </a:rPr>
              <a:t>Applicatio</a:t>
            </a:r>
            <a:r>
              <a:rPr sz="1600" spc="0" dirty="0">
                <a:solidFill>
                  <a:srgbClr val="212121"/>
                </a:solidFill>
                <a:latin typeface="Arial" charset="0"/>
                <a:ea typeface="Arial" charset="0"/>
                <a:cs typeface="Arial" charset="0"/>
              </a:rPr>
              <a:t>n</a:t>
            </a:r>
            <a:r>
              <a:rPr sz="1600" spc="164" dirty="0">
                <a:solidFill>
                  <a:srgbClr val="212121"/>
                </a:solidFill>
                <a:latin typeface="Arial" charset="0"/>
                <a:ea typeface="Arial" charset="0"/>
                <a:cs typeface="Arial" charset="0"/>
              </a:rPr>
              <a:t> </a:t>
            </a:r>
            <a:r>
              <a:rPr sz="1600" spc="79" dirty="0">
                <a:solidFill>
                  <a:srgbClr val="212121"/>
                </a:solidFill>
                <a:latin typeface="Arial" charset="0"/>
                <a:ea typeface="Arial" charset="0"/>
                <a:cs typeface="Arial" charset="0"/>
              </a:rPr>
              <a:t>Numbe</a:t>
            </a:r>
            <a:r>
              <a:rPr sz="1600" spc="0" dirty="0">
                <a:solidFill>
                  <a:srgbClr val="212121"/>
                </a:solidFill>
                <a:latin typeface="Arial" charset="0"/>
                <a:ea typeface="Arial" charset="0"/>
                <a:cs typeface="Arial" charset="0"/>
              </a:rPr>
              <a:t>r</a:t>
            </a:r>
            <a:r>
              <a:rPr lang="en-US" sz="1600" spc="0" dirty="0">
                <a:solidFill>
                  <a:srgbClr val="212121"/>
                </a:solidFill>
                <a:latin typeface="Arial" charset="0"/>
                <a:ea typeface="Arial" charset="0"/>
                <a:cs typeface="Arial" charset="0"/>
              </a:rPr>
              <a:t> </a:t>
            </a:r>
            <a:r>
              <a:rPr lang="cs-CZ" sz="1600" spc="0" dirty="0">
                <a:solidFill>
                  <a:srgbClr val="212121"/>
                </a:solidFill>
                <a:latin typeface="Arial" charset="0"/>
                <a:ea typeface="Arial" charset="0"/>
                <a:cs typeface="Arial" charset="0"/>
              </a:rPr>
              <a:t>: </a:t>
            </a:r>
            <a:r>
              <a:rPr lang="en-IN" sz="1600" spc="79" dirty="0">
                <a:solidFill>
                  <a:srgbClr val="212121"/>
                </a:solidFill>
                <a:latin typeface="Arial" charset="0"/>
                <a:cs typeface="Arial" charset="0"/>
              </a:rPr>
              <a:t>201721040719</a:t>
            </a:r>
            <a:r>
              <a:rPr lang="en-US" sz="1600" spc="0" dirty="0">
                <a:solidFill>
                  <a:srgbClr val="212121"/>
                </a:solidFill>
                <a:latin typeface="Arial" charset="0"/>
                <a:ea typeface="Arial" charset="0"/>
                <a:cs typeface="Arial" charset="0"/>
              </a:rPr>
              <a:t>          </a:t>
            </a:r>
            <a:endParaRPr lang="en-US" sz="1600" dirty="0">
              <a:latin typeface="Arial" charset="0"/>
              <a:ea typeface="Arial" charset="0"/>
              <a:cs typeface="Arial" charset="0"/>
            </a:endParaRPr>
          </a:p>
          <a:p>
            <a:pPr marL="12700" marR="30660">
              <a:lnSpc>
                <a:spcPct val="95825"/>
              </a:lnSpc>
              <a:spcBef>
                <a:spcPts val="322"/>
              </a:spcBef>
            </a:pPr>
            <a:endParaRPr sz="1600" dirty="0">
              <a:latin typeface="Arial" charset="0"/>
              <a:ea typeface="Arial" charset="0"/>
              <a:cs typeface="Arial" charset="0"/>
            </a:endParaRPr>
          </a:p>
        </p:txBody>
      </p:sp>
      <p:sp>
        <p:nvSpPr>
          <p:cNvPr id="12" name="object 30"/>
          <p:cNvSpPr/>
          <p:nvPr/>
        </p:nvSpPr>
        <p:spPr>
          <a:xfrm>
            <a:off x="4843462" y="3150437"/>
            <a:ext cx="66675" cy="628228"/>
          </a:xfrm>
          <a:custGeom>
            <a:avLst/>
            <a:gdLst/>
            <a:ahLst/>
            <a:cxnLst/>
            <a:rect l="l" t="t" r="r" b="b"/>
            <a:pathLst>
              <a:path w="66675" h="628228">
                <a:moveTo>
                  <a:pt x="66675" y="0"/>
                </a:moveTo>
                <a:lnTo>
                  <a:pt x="0" y="0"/>
                </a:lnTo>
                <a:lnTo>
                  <a:pt x="0" y="628228"/>
                </a:lnTo>
                <a:lnTo>
                  <a:pt x="66675" y="628228"/>
                </a:lnTo>
                <a:lnTo>
                  <a:pt x="66675" y="0"/>
                </a:lnTo>
                <a:close/>
              </a:path>
            </a:pathLst>
          </a:custGeom>
          <a:solidFill>
            <a:srgbClr val="393939"/>
          </a:solidFill>
        </p:spPr>
        <p:txBody>
          <a:bodyPr wrap="square" lIns="0" tIns="0" rIns="0" bIns="0" rtlCol="0">
            <a:noAutofit/>
          </a:bodyPr>
          <a:lstStyle/>
          <a:p>
            <a:endParaRPr/>
          </a:p>
        </p:txBody>
      </p:sp>
      <p:sp>
        <p:nvSpPr>
          <p:cNvPr id="13" name="object 3"/>
          <p:cNvSpPr txBox="1"/>
          <p:nvPr/>
        </p:nvSpPr>
        <p:spPr>
          <a:xfrm>
            <a:off x="6433325" y="3174041"/>
            <a:ext cx="3494930" cy="590550"/>
          </a:xfrm>
          <a:prstGeom prst="rect">
            <a:avLst/>
          </a:prstGeom>
        </p:spPr>
        <p:txBody>
          <a:bodyPr wrap="square" lIns="0" tIns="0" rIns="0" bIns="0" rtlCol="0">
            <a:noAutofit/>
          </a:bodyPr>
          <a:lstStyle/>
          <a:p>
            <a:pPr>
              <a:lnSpc>
                <a:spcPts val="1100"/>
              </a:lnSpc>
              <a:spcBef>
                <a:spcPts val="61"/>
              </a:spcBef>
            </a:pPr>
            <a:endParaRPr sz="1100" dirty="0">
              <a:solidFill>
                <a:schemeClr val="bg1"/>
              </a:solidFill>
            </a:endParaRPr>
          </a:p>
          <a:p>
            <a:pPr marL="821019">
              <a:lnSpc>
                <a:spcPct val="95825"/>
              </a:lnSpc>
            </a:pPr>
            <a:r>
              <a:rPr sz="1800" b="1" spc="89" dirty="0">
                <a:solidFill>
                  <a:schemeClr val="bg1"/>
                </a:solidFill>
                <a:latin typeface="Arial" panose="020B0604020202020204" pitchFamily="34" charset="0"/>
                <a:cs typeface="Arial" panose="020B0604020202020204" pitchFamily="34" charset="0"/>
              </a:rPr>
              <a:t>Paten</a:t>
            </a:r>
            <a:r>
              <a:rPr sz="1800" b="1" spc="0" dirty="0">
                <a:solidFill>
                  <a:schemeClr val="bg1"/>
                </a:solidFill>
                <a:latin typeface="Arial" panose="020B0604020202020204" pitchFamily="34" charset="0"/>
                <a:cs typeface="Arial" panose="020B0604020202020204" pitchFamily="34" charset="0"/>
              </a:rPr>
              <a:t>t</a:t>
            </a:r>
            <a:r>
              <a:rPr sz="1800" b="1" spc="184" dirty="0">
                <a:solidFill>
                  <a:schemeClr val="bg1"/>
                </a:solidFill>
                <a:latin typeface="Arial" panose="020B0604020202020204" pitchFamily="34" charset="0"/>
                <a:cs typeface="Arial" panose="020B0604020202020204" pitchFamily="34" charset="0"/>
              </a:rPr>
              <a:t> </a:t>
            </a:r>
            <a:r>
              <a:rPr sz="1800" b="1" spc="89" dirty="0">
                <a:solidFill>
                  <a:schemeClr val="bg1"/>
                </a:solidFill>
                <a:latin typeface="Arial" panose="020B0604020202020204" pitchFamily="34" charset="0"/>
                <a:cs typeface="Arial" panose="020B0604020202020204" pitchFamily="34" charset="0"/>
              </a:rPr>
              <a:t>Pendin</a:t>
            </a:r>
            <a:r>
              <a:rPr sz="1800" b="1" spc="0" dirty="0">
                <a:solidFill>
                  <a:schemeClr val="bg1"/>
                </a:solidFill>
                <a:latin typeface="Arial" panose="020B0604020202020204" pitchFamily="34" charset="0"/>
                <a:cs typeface="Arial" panose="020B0604020202020204" pitchFamily="34" charset="0"/>
              </a:rPr>
              <a:t>g</a:t>
            </a:r>
            <a:endParaRPr sz="1800" dirty="0">
              <a:solidFill>
                <a:schemeClr val="bg1"/>
              </a:solidFill>
              <a:latin typeface="Arial" panose="020B0604020202020204" pitchFamily="34" charset="0"/>
              <a:cs typeface="Arial" panose="020B0604020202020204" pitchFamily="34" charset="0"/>
            </a:endParaRPr>
          </a:p>
        </p:txBody>
      </p:sp>
      <p:sp>
        <p:nvSpPr>
          <p:cNvPr id="16" name="object 11"/>
          <p:cNvSpPr txBox="1"/>
          <p:nvPr/>
        </p:nvSpPr>
        <p:spPr>
          <a:xfrm>
            <a:off x="253998" y="4267038"/>
            <a:ext cx="4869331" cy="304961"/>
          </a:xfrm>
          <a:prstGeom prst="rect">
            <a:avLst/>
          </a:prstGeom>
        </p:spPr>
        <p:txBody>
          <a:bodyPr wrap="square" lIns="0" tIns="0" rIns="0" bIns="0" rtlCol="0">
            <a:noAutofit/>
          </a:bodyPr>
          <a:lstStyle/>
          <a:p>
            <a:pPr marL="12700">
              <a:lnSpc>
                <a:spcPts val="1745"/>
              </a:lnSpc>
              <a:spcBef>
                <a:spcPts val="87"/>
              </a:spcBef>
            </a:pPr>
            <a:r>
              <a:rPr sz="1600" b="1" spc="79" dirty="0">
                <a:solidFill>
                  <a:srgbClr val="212121"/>
                </a:solidFill>
                <a:latin typeface="Arial" charset="0"/>
                <a:ea typeface="Arial" charset="0"/>
                <a:cs typeface="Arial" charset="0"/>
              </a:rPr>
              <a:t>Ke</a:t>
            </a:r>
            <a:r>
              <a:rPr sz="1600" b="1" spc="0" dirty="0">
                <a:solidFill>
                  <a:srgbClr val="212121"/>
                </a:solidFill>
                <a:latin typeface="Arial" charset="0"/>
                <a:ea typeface="Arial" charset="0"/>
                <a:cs typeface="Arial" charset="0"/>
              </a:rPr>
              <a:t>y</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Advantage</a:t>
            </a:r>
            <a:r>
              <a:rPr sz="1600" b="1" spc="0" dirty="0">
                <a:solidFill>
                  <a:srgbClr val="212121"/>
                </a:solidFill>
                <a:latin typeface="Arial" charset="0"/>
                <a:ea typeface="Arial" charset="0"/>
                <a:cs typeface="Arial" charset="0"/>
              </a:rPr>
              <a:t>s</a:t>
            </a:r>
            <a:r>
              <a:rPr sz="1600" b="1" spc="16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O</a:t>
            </a:r>
            <a:r>
              <a:rPr sz="1600" b="1" spc="0" dirty="0">
                <a:solidFill>
                  <a:srgbClr val="212121"/>
                </a:solidFill>
                <a:latin typeface="Arial" charset="0"/>
                <a:ea typeface="Arial" charset="0"/>
                <a:cs typeface="Arial" charset="0"/>
              </a:rPr>
              <a:t>f</a:t>
            </a:r>
            <a:r>
              <a:rPr lang="en-US" sz="1600" b="1" spc="0"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Investin</a:t>
            </a:r>
            <a:r>
              <a:rPr lang="en-US" sz="1600" b="1" spc="0" dirty="0">
                <a:solidFill>
                  <a:srgbClr val="212121"/>
                </a:solidFill>
                <a:latin typeface="Arial" charset="0"/>
                <a:ea typeface="Arial" charset="0"/>
                <a:cs typeface="Arial" charset="0"/>
              </a:rPr>
              <a:t>g</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i</a:t>
            </a:r>
            <a:r>
              <a:rPr lang="en-US" sz="1600" b="1" spc="0" dirty="0">
                <a:solidFill>
                  <a:srgbClr val="212121"/>
                </a:solidFill>
                <a:latin typeface="Arial" charset="0"/>
                <a:ea typeface="Arial" charset="0"/>
                <a:cs typeface="Arial" charset="0"/>
              </a:rPr>
              <a:t>n</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Earl</a:t>
            </a:r>
            <a:r>
              <a:rPr lang="en-US" sz="1600" b="1" spc="0" dirty="0">
                <a:solidFill>
                  <a:srgbClr val="212121"/>
                </a:solidFill>
                <a:latin typeface="Arial" charset="0"/>
                <a:ea typeface="Arial" charset="0"/>
                <a:cs typeface="Arial" charset="0"/>
              </a:rPr>
              <a:t>y</a:t>
            </a:r>
            <a:r>
              <a:rPr lang="en-US" sz="1600" b="1" spc="164" dirty="0">
                <a:solidFill>
                  <a:srgbClr val="212121"/>
                </a:solidFill>
                <a:latin typeface="Arial" charset="0"/>
                <a:ea typeface="Arial" charset="0"/>
                <a:cs typeface="Arial" charset="0"/>
              </a:rPr>
              <a:t> </a:t>
            </a:r>
            <a:r>
              <a:rPr lang="en-US" sz="1600" b="1" spc="79" dirty="0">
                <a:solidFill>
                  <a:srgbClr val="212121"/>
                </a:solidFill>
                <a:latin typeface="Arial" charset="0"/>
                <a:ea typeface="Arial" charset="0"/>
                <a:cs typeface="Arial" charset="0"/>
              </a:rPr>
              <a:t>Stage</a:t>
            </a:r>
            <a:r>
              <a:rPr lang="en-US" sz="1600" b="1" spc="0" dirty="0">
                <a:solidFill>
                  <a:srgbClr val="212121"/>
                </a:solidFill>
                <a:latin typeface="Arial" charset="0"/>
                <a:ea typeface="Arial" charset="0"/>
                <a:cs typeface="Arial" charset="0"/>
              </a:rPr>
              <a:t>:</a:t>
            </a:r>
            <a:endParaRPr lang="en-US" sz="1600" dirty="0">
              <a:latin typeface="Arial" charset="0"/>
              <a:ea typeface="Arial" charset="0"/>
              <a:cs typeface="Arial" charset="0"/>
            </a:endParaRPr>
          </a:p>
          <a:p>
            <a:pPr marL="12700">
              <a:lnSpc>
                <a:spcPts val="1745"/>
              </a:lnSpc>
              <a:spcBef>
                <a:spcPts val="87"/>
              </a:spcBef>
            </a:pPr>
            <a:endParaRPr sz="1600" dirty="0">
              <a:latin typeface="Arimo"/>
              <a:cs typeface="Arimo"/>
            </a:endParaRPr>
          </a:p>
        </p:txBody>
      </p:sp>
      <p:sp>
        <p:nvSpPr>
          <p:cNvPr id="18" name="object 9"/>
          <p:cNvSpPr txBox="1"/>
          <p:nvPr/>
        </p:nvSpPr>
        <p:spPr>
          <a:xfrm>
            <a:off x="567431" y="4724239"/>
            <a:ext cx="11415578" cy="515556"/>
          </a:xfrm>
          <a:prstGeom prst="rect">
            <a:avLst/>
          </a:prstGeom>
        </p:spPr>
        <p:txBody>
          <a:bodyPr wrap="square" lIns="0" tIns="0" rIns="0" bIns="0" rtlCol="0">
            <a:noAutofit/>
          </a:bodyPr>
          <a:lstStyle/>
          <a:p>
            <a:pPr marL="298450" marR="30660" indent="-285750">
              <a:lnSpc>
                <a:spcPts val="1745"/>
              </a:lnSpc>
              <a:spcBef>
                <a:spcPts val="87"/>
              </a:spcBef>
              <a:buFont typeface="Arial" charset="0"/>
              <a:buChar char="•"/>
            </a:pPr>
            <a:r>
              <a:rPr sz="1600" spc="79" dirty="0">
                <a:solidFill>
                  <a:srgbClr val="212121"/>
                </a:solidFill>
                <a:latin typeface="Arimo"/>
                <a:cs typeface="Arimo"/>
              </a:rPr>
              <a:t>Investin</a:t>
            </a:r>
            <a:r>
              <a:rPr sz="1600" spc="0" dirty="0">
                <a:solidFill>
                  <a:srgbClr val="212121"/>
                </a:solidFill>
                <a:latin typeface="Arimo"/>
                <a:cs typeface="Arimo"/>
              </a:rPr>
              <a:t>g</a:t>
            </a:r>
            <a:r>
              <a:rPr sz="1600" spc="164" dirty="0">
                <a:solidFill>
                  <a:srgbClr val="212121"/>
                </a:solidFill>
                <a:latin typeface="Arimo"/>
                <a:cs typeface="Arimo"/>
              </a:rPr>
              <a:t> </a:t>
            </a:r>
            <a:r>
              <a:rPr sz="1600" spc="79" dirty="0">
                <a:solidFill>
                  <a:srgbClr val="212121"/>
                </a:solidFill>
                <a:latin typeface="Arimo"/>
                <a:cs typeface="Arimo"/>
              </a:rPr>
              <a:t>i</a:t>
            </a:r>
            <a:r>
              <a:rPr sz="1600" spc="0" dirty="0">
                <a:solidFill>
                  <a:srgbClr val="212121"/>
                </a:solidFill>
                <a:latin typeface="Arimo"/>
                <a:cs typeface="Arimo"/>
              </a:rPr>
              <a:t>n</a:t>
            </a:r>
            <a:r>
              <a:rPr sz="1600" spc="164" dirty="0">
                <a:solidFill>
                  <a:srgbClr val="212121"/>
                </a:solidFill>
                <a:latin typeface="Arimo"/>
                <a:cs typeface="Arimo"/>
              </a:rPr>
              <a:t> </a:t>
            </a:r>
            <a:r>
              <a:rPr sz="1600" spc="79" dirty="0">
                <a:solidFill>
                  <a:srgbClr val="212121"/>
                </a:solidFill>
                <a:latin typeface="Arimo"/>
                <a:cs typeface="Arimo"/>
              </a:rPr>
              <a:t>th</a:t>
            </a:r>
            <a:r>
              <a:rPr sz="1600" spc="0" dirty="0">
                <a:solidFill>
                  <a:srgbClr val="212121"/>
                </a:solidFill>
                <a:latin typeface="Arimo"/>
                <a:cs typeface="Arimo"/>
              </a:rPr>
              <a:t>e</a:t>
            </a:r>
            <a:r>
              <a:rPr sz="1600" spc="164" dirty="0">
                <a:solidFill>
                  <a:srgbClr val="212121"/>
                </a:solidFill>
                <a:latin typeface="Arimo"/>
                <a:cs typeface="Arimo"/>
              </a:rPr>
              <a:t> </a:t>
            </a:r>
            <a:r>
              <a:rPr sz="1600" spc="79" dirty="0">
                <a:solidFill>
                  <a:srgbClr val="212121"/>
                </a:solidFill>
                <a:latin typeface="Arimo"/>
                <a:cs typeface="Arimo"/>
              </a:rPr>
              <a:t>initia</a:t>
            </a:r>
            <a:r>
              <a:rPr sz="1600" spc="0" dirty="0">
                <a:solidFill>
                  <a:srgbClr val="212121"/>
                </a:solidFill>
                <a:latin typeface="Arimo"/>
                <a:cs typeface="Arimo"/>
              </a:rPr>
              <a:t>l</a:t>
            </a:r>
            <a:r>
              <a:rPr sz="1600" spc="164" dirty="0">
                <a:solidFill>
                  <a:srgbClr val="212121"/>
                </a:solidFill>
                <a:latin typeface="Arimo"/>
                <a:cs typeface="Arimo"/>
              </a:rPr>
              <a:t> </a:t>
            </a:r>
            <a:r>
              <a:rPr sz="1600" spc="79" dirty="0">
                <a:solidFill>
                  <a:srgbClr val="212121"/>
                </a:solidFill>
                <a:latin typeface="Arimo"/>
                <a:cs typeface="Arimo"/>
              </a:rPr>
              <a:t>stag</a:t>
            </a:r>
            <a:r>
              <a:rPr sz="1600" spc="0" dirty="0">
                <a:solidFill>
                  <a:srgbClr val="212121"/>
                </a:solidFill>
                <a:latin typeface="Arimo"/>
                <a:cs typeface="Arimo"/>
              </a:rPr>
              <a:t>e</a:t>
            </a:r>
            <a:r>
              <a:rPr sz="1600" spc="164" dirty="0">
                <a:solidFill>
                  <a:srgbClr val="212121"/>
                </a:solidFill>
                <a:latin typeface="Arimo"/>
                <a:cs typeface="Arimo"/>
              </a:rPr>
              <a:t> </a:t>
            </a:r>
            <a:r>
              <a:rPr sz="1600" spc="79" dirty="0">
                <a:solidFill>
                  <a:srgbClr val="212121"/>
                </a:solidFill>
                <a:latin typeface="Arimo"/>
                <a:cs typeface="Arimo"/>
              </a:rPr>
              <a:t>o</a:t>
            </a:r>
            <a:r>
              <a:rPr sz="1600" spc="0" dirty="0">
                <a:solidFill>
                  <a:srgbClr val="212121"/>
                </a:solidFill>
                <a:latin typeface="Arimo"/>
                <a:cs typeface="Arimo"/>
              </a:rPr>
              <a:t>f</a:t>
            </a:r>
            <a:r>
              <a:rPr sz="1600" spc="164" dirty="0">
                <a:solidFill>
                  <a:srgbClr val="212121"/>
                </a:solidFill>
                <a:latin typeface="Arimo"/>
                <a:cs typeface="Arimo"/>
              </a:rPr>
              <a:t> </a:t>
            </a:r>
            <a:r>
              <a:rPr sz="1600" spc="79" dirty="0">
                <a:solidFill>
                  <a:srgbClr val="212121"/>
                </a:solidFill>
                <a:latin typeface="Arimo"/>
                <a:cs typeface="Arimo"/>
              </a:rPr>
              <a:t>suc</a:t>
            </a:r>
            <a:r>
              <a:rPr sz="1600" spc="0" dirty="0">
                <a:solidFill>
                  <a:srgbClr val="212121"/>
                </a:solidFill>
                <a:latin typeface="Arimo"/>
                <a:cs typeface="Arimo"/>
              </a:rPr>
              <a:t>h</a:t>
            </a:r>
            <a:r>
              <a:rPr sz="1600" spc="164" dirty="0">
                <a:solidFill>
                  <a:srgbClr val="212121"/>
                </a:solidFill>
                <a:latin typeface="Arimo"/>
                <a:cs typeface="Arimo"/>
              </a:rPr>
              <a:t> </a:t>
            </a:r>
            <a:r>
              <a:rPr sz="1600" spc="79" dirty="0">
                <a:solidFill>
                  <a:srgbClr val="212121"/>
                </a:solidFill>
                <a:latin typeface="Arimo"/>
                <a:cs typeface="Arimo"/>
              </a:rPr>
              <a:t>a</a:t>
            </a:r>
            <a:r>
              <a:rPr sz="1600" spc="0" dirty="0">
                <a:solidFill>
                  <a:srgbClr val="212121"/>
                </a:solidFill>
                <a:latin typeface="Arimo"/>
                <a:cs typeface="Arimo"/>
              </a:rPr>
              <a:t>n</a:t>
            </a:r>
            <a:r>
              <a:rPr sz="1600" spc="164" dirty="0">
                <a:solidFill>
                  <a:srgbClr val="212121"/>
                </a:solidFill>
                <a:latin typeface="Arimo"/>
                <a:cs typeface="Arimo"/>
              </a:rPr>
              <a:t> </a:t>
            </a:r>
            <a:r>
              <a:rPr sz="1600" spc="79" dirty="0">
                <a:solidFill>
                  <a:srgbClr val="212121"/>
                </a:solidFill>
                <a:latin typeface="Arimo"/>
                <a:cs typeface="Arimo"/>
              </a:rPr>
              <a:t>exceptiona</a:t>
            </a:r>
            <a:r>
              <a:rPr sz="1600" spc="0" dirty="0">
                <a:solidFill>
                  <a:srgbClr val="212121"/>
                </a:solidFill>
                <a:latin typeface="Arimo"/>
                <a:cs typeface="Arimo"/>
              </a:rPr>
              <a:t>l</a:t>
            </a:r>
            <a:r>
              <a:rPr lang="en-US" sz="1600" spc="0" dirty="0">
                <a:solidFill>
                  <a:srgbClr val="212121"/>
                </a:solidFill>
                <a:latin typeface="Arimo"/>
                <a:cs typeface="Arimo"/>
              </a:rPr>
              <a:t> </a:t>
            </a:r>
            <a:r>
              <a:rPr lang="en-US" sz="1600" spc="79" dirty="0">
                <a:solidFill>
                  <a:srgbClr val="212121"/>
                </a:solidFill>
                <a:latin typeface="Arimo"/>
                <a:cs typeface="Arimo"/>
              </a:rPr>
              <a:t>technolog</a:t>
            </a:r>
            <a:r>
              <a:rPr lang="en-US" sz="1600" spc="0" dirty="0">
                <a:solidFill>
                  <a:srgbClr val="212121"/>
                </a:solidFill>
                <a:latin typeface="Arimo"/>
                <a:cs typeface="Arimo"/>
              </a:rPr>
              <a:t>y</a:t>
            </a:r>
            <a:r>
              <a:rPr lang="en-US" sz="1600" spc="164" dirty="0">
                <a:solidFill>
                  <a:srgbClr val="212121"/>
                </a:solidFill>
                <a:latin typeface="Arimo"/>
                <a:cs typeface="Arimo"/>
              </a:rPr>
              <a:t> </a:t>
            </a:r>
            <a:r>
              <a:rPr lang="en-US" sz="1600" spc="79" dirty="0">
                <a:solidFill>
                  <a:srgbClr val="212121"/>
                </a:solidFill>
                <a:latin typeface="Arimo"/>
                <a:cs typeface="Arimo"/>
              </a:rPr>
              <a:t>i</a:t>
            </a:r>
            <a:r>
              <a:rPr lang="en-US" sz="1600" spc="0" dirty="0">
                <a:solidFill>
                  <a:srgbClr val="212121"/>
                </a:solidFill>
                <a:latin typeface="Arimo"/>
                <a:cs typeface="Arimo"/>
              </a:rPr>
              <a:t>s</a:t>
            </a:r>
            <a:r>
              <a:rPr lang="en-US" sz="1600" spc="164" dirty="0">
                <a:solidFill>
                  <a:srgbClr val="212121"/>
                </a:solidFill>
                <a:latin typeface="Arimo"/>
                <a:cs typeface="Arimo"/>
              </a:rPr>
              <a:t> </a:t>
            </a:r>
            <a:r>
              <a:rPr lang="en-US" sz="1600" spc="79" dirty="0">
                <a:solidFill>
                  <a:srgbClr val="212121"/>
                </a:solidFill>
                <a:latin typeface="Arimo"/>
                <a:cs typeface="Arimo"/>
              </a:rPr>
              <a:t>a</a:t>
            </a:r>
            <a:r>
              <a:rPr lang="en-US" sz="1600" spc="0" dirty="0">
                <a:solidFill>
                  <a:srgbClr val="212121"/>
                </a:solidFill>
                <a:latin typeface="Arimo"/>
                <a:cs typeface="Arimo"/>
              </a:rPr>
              <a:t>n </a:t>
            </a:r>
            <a:r>
              <a:rPr lang="en-US" sz="1600" spc="79" dirty="0">
                <a:solidFill>
                  <a:srgbClr val="212121"/>
                </a:solidFill>
                <a:latin typeface="Arimo"/>
                <a:cs typeface="Arimo"/>
              </a:rPr>
              <a:t>opportunit</a:t>
            </a:r>
            <a:r>
              <a:rPr lang="en-US" sz="1600" spc="0" dirty="0">
                <a:solidFill>
                  <a:srgbClr val="212121"/>
                </a:solidFill>
                <a:latin typeface="Arimo"/>
                <a:cs typeface="Arimo"/>
              </a:rPr>
              <a:t>y</a:t>
            </a:r>
            <a:r>
              <a:rPr lang="en-US" sz="1600" dirty="0">
                <a:latin typeface="Arimo"/>
                <a:cs typeface="Arimo"/>
              </a:rPr>
              <a:t> </a:t>
            </a:r>
            <a:r>
              <a:rPr lang="en-US" sz="1600" spc="79" dirty="0">
                <a:solidFill>
                  <a:srgbClr val="212121"/>
                </a:solidFill>
                <a:latin typeface="Arimo"/>
                <a:cs typeface="Arimo"/>
              </a:rPr>
              <a:t>t</a:t>
            </a:r>
            <a:r>
              <a:rPr lang="en-US" sz="1600" spc="0" dirty="0">
                <a:solidFill>
                  <a:srgbClr val="212121"/>
                </a:solidFill>
                <a:latin typeface="Arimo"/>
                <a:cs typeface="Arimo"/>
              </a:rPr>
              <a:t>o</a:t>
            </a:r>
            <a:r>
              <a:rPr lang="en-US" sz="1600" spc="164" dirty="0">
                <a:solidFill>
                  <a:srgbClr val="212121"/>
                </a:solidFill>
                <a:latin typeface="Arimo"/>
                <a:cs typeface="Arimo"/>
              </a:rPr>
              <a:t> </a:t>
            </a:r>
            <a:r>
              <a:rPr lang="en-US" sz="1600" spc="79" dirty="0">
                <a:solidFill>
                  <a:srgbClr val="212121"/>
                </a:solidFill>
                <a:latin typeface="Arimo"/>
                <a:cs typeface="Arimo"/>
              </a:rPr>
              <a:t>ge</a:t>
            </a:r>
            <a:r>
              <a:rPr lang="en-US" sz="1600" spc="0" dirty="0">
                <a:solidFill>
                  <a:srgbClr val="212121"/>
                </a:solidFill>
                <a:latin typeface="Arimo"/>
                <a:cs typeface="Arimo"/>
              </a:rPr>
              <a:t>t</a:t>
            </a:r>
            <a:r>
              <a:rPr lang="en-US" sz="1600" dirty="0">
                <a:latin typeface="Arimo"/>
                <a:cs typeface="Arimo"/>
              </a:rPr>
              <a:t> </a:t>
            </a:r>
            <a:r>
              <a:rPr sz="1600" spc="79" dirty="0">
                <a:solidFill>
                  <a:srgbClr val="212121"/>
                </a:solidFill>
                <a:latin typeface="Arimo"/>
                <a:cs typeface="Arimo"/>
              </a:rPr>
              <a:t>licensin</a:t>
            </a:r>
            <a:r>
              <a:rPr sz="1600" spc="0" dirty="0">
                <a:solidFill>
                  <a:srgbClr val="212121"/>
                </a:solidFill>
                <a:latin typeface="Arimo"/>
                <a:cs typeface="Arimo"/>
              </a:rPr>
              <a:t>g</a:t>
            </a:r>
            <a:r>
              <a:rPr sz="1600" spc="164" dirty="0">
                <a:solidFill>
                  <a:srgbClr val="212121"/>
                </a:solidFill>
                <a:latin typeface="Arimo"/>
                <a:cs typeface="Arimo"/>
              </a:rPr>
              <a:t> </a:t>
            </a:r>
            <a:r>
              <a:rPr sz="1600" spc="79" dirty="0">
                <a:solidFill>
                  <a:srgbClr val="212121"/>
                </a:solidFill>
                <a:latin typeface="Arimo"/>
                <a:cs typeface="Arimo"/>
              </a:rPr>
              <a:t>right</a:t>
            </a:r>
            <a:r>
              <a:rPr sz="1600" spc="0" dirty="0">
                <a:solidFill>
                  <a:srgbClr val="212121"/>
                </a:solidFill>
                <a:latin typeface="Arimo"/>
                <a:cs typeface="Arimo"/>
              </a:rPr>
              <a:t>s</a:t>
            </a:r>
            <a:r>
              <a:rPr sz="1600" spc="164" dirty="0">
                <a:solidFill>
                  <a:srgbClr val="212121"/>
                </a:solidFill>
                <a:latin typeface="Arimo"/>
                <a:cs typeface="Arimo"/>
              </a:rPr>
              <a:t> </a:t>
            </a:r>
            <a:r>
              <a:rPr sz="1600" spc="79" dirty="0">
                <a:solidFill>
                  <a:srgbClr val="212121"/>
                </a:solidFill>
                <a:latin typeface="Arimo"/>
                <a:cs typeface="Arimo"/>
              </a:rPr>
              <a:t>a</a:t>
            </a:r>
            <a:r>
              <a:rPr sz="1600" spc="0" dirty="0">
                <a:solidFill>
                  <a:srgbClr val="212121"/>
                </a:solidFill>
                <a:latin typeface="Arimo"/>
                <a:cs typeface="Arimo"/>
              </a:rPr>
              <a:t>t</a:t>
            </a:r>
            <a:r>
              <a:rPr sz="1600" spc="164" dirty="0">
                <a:solidFill>
                  <a:srgbClr val="212121"/>
                </a:solidFill>
                <a:latin typeface="Arimo"/>
                <a:cs typeface="Arimo"/>
              </a:rPr>
              <a:t> </a:t>
            </a:r>
            <a:r>
              <a:rPr sz="1600" spc="79" dirty="0">
                <a:solidFill>
                  <a:srgbClr val="212121"/>
                </a:solidFill>
                <a:latin typeface="Arimo"/>
                <a:cs typeface="Arimo"/>
              </a:rPr>
              <a:t>a</a:t>
            </a:r>
            <a:r>
              <a:rPr sz="1600" spc="0" dirty="0">
                <a:solidFill>
                  <a:srgbClr val="212121"/>
                </a:solidFill>
                <a:latin typeface="Arimo"/>
                <a:cs typeface="Arimo"/>
              </a:rPr>
              <a:t>n</a:t>
            </a:r>
            <a:r>
              <a:rPr sz="1600" spc="164" dirty="0">
                <a:solidFill>
                  <a:srgbClr val="212121"/>
                </a:solidFill>
                <a:latin typeface="Arimo"/>
                <a:cs typeface="Arimo"/>
              </a:rPr>
              <a:t> </a:t>
            </a:r>
            <a:r>
              <a:rPr sz="1600" spc="79" dirty="0">
                <a:solidFill>
                  <a:srgbClr val="212121"/>
                </a:solidFill>
                <a:latin typeface="Arimo"/>
                <a:cs typeface="Arimo"/>
              </a:rPr>
              <a:t>extremel</a:t>
            </a:r>
            <a:r>
              <a:rPr sz="1600" spc="0" dirty="0">
                <a:solidFill>
                  <a:srgbClr val="212121"/>
                </a:solidFill>
                <a:latin typeface="Arimo"/>
                <a:cs typeface="Arimo"/>
              </a:rPr>
              <a:t>y</a:t>
            </a:r>
            <a:r>
              <a:rPr sz="1600" spc="164" dirty="0">
                <a:solidFill>
                  <a:srgbClr val="212121"/>
                </a:solidFill>
                <a:latin typeface="Arimo"/>
                <a:cs typeface="Arimo"/>
              </a:rPr>
              <a:t> </a:t>
            </a:r>
            <a:r>
              <a:rPr sz="1600" spc="79" dirty="0">
                <a:solidFill>
                  <a:srgbClr val="212121"/>
                </a:solidFill>
                <a:latin typeface="Arimo"/>
                <a:cs typeface="Arimo"/>
              </a:rPr>
              <a:t>cos</a:t>
            </a:r>
            <a:r>
              <a:rPr sz="1600" spc="0" dirty="0">
                <a:solidFill>
                  <a:srgbClr val="212121"/>
                </a:solidFill>
                <a:latin typeface="Arimo"/>
                <a:cs typeface="Arimo"/>
              </a:rPr>
              <a:t>t</a:t>
            </a:r>
            <a:r>
              <a:rPr sz="1600" spc="164" dirty="0">
                <a:solidFill>
                  <a:srgbClr val="212121"/>
                </a:solidFill>
                <a:latin typeface="Arimo"/>
                <a:cs typeface="Arimo"/>
              </a:rPr>
              <a:t> </a:t>
            </a:r>
            <a:r>
              <a:rPr sz="1600" spc="79" dirty="0">
                <a:solidFill>
                  <a:srgbClr val="212121"/>
                </a:solidFill>
                <a:latin typeface="Arimo"/>
                <a:cs typeface="Arimo"/>
              </a:rPr>
              <a:t>efficien</a:t>
            </a:r>
            <a:r>
              <a:rPr sz="1600" spc="0" dirty="0">
                <a:solidFill>
                  <a:srgbClr val="212121"/>
                </a:solidFill>
                <a:latin typeface="Arimo"/>
                <a:cs typeface="Arimo"/>
              </a:rPr>
              <a:t>t</a:t>
            </a:r>
            <a:r>
              <a:rPr sz="1600" spc="164" dirty="0">
                <a:solidFill>
                  <a:srgbClr val="212121"/>
                </a:solidFill>
                <a:latin typeface="Arimo"/>
                <a:cs typeface="Arimo"/>
              </a:rPr>
              <a:t> </a:t>
            </a:r>
            <a:r>
              <a:rPr sz="1600" spc="79" dirty="0">
                <a:solidFill>
                  <a:srgbClr val="212121"/>
                </a:solidFill>
                <a:latin typeface="Arimo"/>
                <a:cs typeface="Arimo"/>
              </a:rPr>
              <a:t>price</a:t>
            </a:r>
            <a:r>
              <a:rPr sz="1600" spc="0" dirty="0">
                <a:solidFill>
                  <a:srgbClr val="212121"/>
                </a:solidFill>
                <a:latin typeface="Arimo"/>
                <a:cs typeface="Arimo"/>
              </a:rPr>
              <a:t>.</a:t>
            </a:r>
            <a:endParaRPr lang="en-US" sz="1600" spc="0" dirty="0">
              <a:solidFill>
                <a:srgbClr val="212121"/>
              </a:solidFill>
              <a:latin typeface="Arimo"/>
              <a:cs typeface="Arimo"/>
            </a:endParaRPr>
          </a:p>
          <a:p>
            <a:pPr marL="298450" marR="30660" indent="-285750">
              <a:lnSpc>
                <a:spcPts val="1745"/>
              </a:lnSpc>
              <a:spcBef>
                <a:spcPts val="87"/>
              </a:spcBef>
              <a:buFont typeface="Arial" charset="0"/>
              <a:buChar char="•"/>
            </a:pPr>
            <a:endParaRPr lang="en-US" sz="1600" spc="0" dirty="0">
              <a:solidFill>
                <a:srgbClr val="212121"/>
              </a:solidFill>
              <a:latin typeface="Arimo"/>
              <a:cs typeface="Arimo"/>
            </a:endParaRPr>
          </a:p>
          <a:p>
            <a:pPr marL="298450" marR="30660" indent="-285750">
              <a:lnSpc>
                <a:spcPts val="1745"/>
              </a:lnSpc>
              <a:spcBef>
                <a:spcPts val="87"/>
              </a:spcBef>
              <a:buFont typeface="Arial" charset="0"/>
              <a:buChar char="•"/>
            </a:pPr>
            <a:r>
              <a:rPr lang="en-US" sz="1600" spc="79" dirty="0">
                <a:solidFill>
                  <a:srgbClr val="212121"/>
                </a:solidFill>
                <a:latin typeface="Arimo"/>
                <a:cs typeface="Arimo"/>
              </a:rPr>
              <a:t>I</a:t>
            </a:r>
            <a:r>
              <a:rPr lang="en-US" sz="1600" spc="0" dirty="0">
                <a:solidFill>
                  <a:srgbClr val="212121"/>
                </a:solidFill>
                <a:latin typeface="Arimo"/>
                <a:cs typeface="Arimo"/>
              </a:rPr>
              <a:t>t</a:t>
            </a:r>
            <a:r>
              <a:rPr lang="en-US" sz="1600" spc="164" dirty="0">
                <a:solidFill>
                  <a:srgbClr val="212121"/>
                </a:solidFill>
                <a:latin typeface="Arimo"/>
                <a:cs typeface="Arimo"/>
              </a:rPr>
              <a:t> </a:t>
            </a:r>
            <a:r>
              <a:rPr lang="en-US" sz="1600" spc="79" dirty="0">
                <a:solidFill>
                  <a:srgbClr val="212121"/>
                </a:solidFill>
                <a:latin typeface="Arimo"/>
                <a:cs typeface="Arimo"/>
              </a:rPr>
              <a:t>provide</a:t>
            </a:r>
            <a:r>
              <a:rPr lang="en-US" sz="1600" spc="0" dirty="0">
                <a:solidFill>
                  <a:srgbClr val="212121"/>
                </a:solidFill>
                <a:latin typeface="Arimo"/>
                <a:cs typeface="Arimo"/>
              </a:rPr>
              <a:t>s</a:t>
            </a:r>
            <a:r>
              <a:rPr lang="en-US" sz="1600" spc="164" dirty="0">
                <a:solidFill>
                  <a:srgbClr val="212121"/>
                </a:solidFill>
                <a:latin typeface="Arimo"/>
                <a:cs typeface="Arimo"/>
              </a:rPr>
              <a:t> </a:t>
            </a:r>
            <a:r>
              <a:rPr lang="en-US" sz="1600" spc="79" dirty="0">
                <a:solidFill>
                  <a:srgbClr val="212121"/>
                </a:solidFill>
                <a:latin typeface="Arimo"/>
                <a:cs typeface="Arimo"/>
              </a:rPr>
              <a:t>flexibilit</a:t>
            </a:r>
            <a:r>
              <a:rPr lang="en-US" sz="1600" spc="0" dirty="0">
                <a:solidFill>
                  <a:srgbClr val="212121"/>
                </a:solidFill>
                <a:latin typeface="Arimo"/>
                <a:cs typeface="Arimo"/>
              </a:rPr>
              <a:t>y</a:t>
            </a:r>
            <a:r>
              <a:rPr lang="en-US" sz="1600" spc="164" dirty="0">
                <a:solidFill>
                  <a:srgbClr val="212121"/>
                </a:solidFill>
                <a:latin typeface="Arimo"/>
                <a:cs typeface="Arimo"/>
              </a:rPr>
              <a:t> </a:t>
            </a:r>
            <a:r>
              <a:rPr lang="en-US" sz="1600" spc="79" dirty="0">
                <a:solidFill>
                  <a:srgbClr val="212121"/>
                </a:solidFill>
                <a:latin typeface="Arimo"/>
                <a:cs typeface="Arimo"/>
              </a:rPr>
              <a:t>fo</a:t>
            </a:r>
            <a:r>
              <a:rPr lang="en-US" sz="1600" spc="0" dirty="0">
                <a:solidFill>
                  <a:srgbClr val="212121"/>
                </a:solidFill>
                <a:latin typeface="Arimo"/>
                <a:cs typeface="Arimo"/>
              </a:rPr>
              <a:t>r</a:t>
            </a:r>
            <a:r>
              <a:rPr lang="en-US" sz="1600" spc="164" dirty="0">
                <a:solidFill>
                  <a:srgbClr val="212121"/>
                </a:solidFill>
                <a:latin typeface="Arimo"/>
                <a:cs typeface="Arimo"/>
              </a:rPr>
              <a:t> </a:t>
            </a:r>
            <a:r>
              <a:rPr lang="en-US" sz="1600" spc="79" dirty="0">
                <a:solidFill>
                  <a:srgbClr val="212121"/>
                </a:solidFill>
                <a:latin typeface="Arimo"/>
                <a:cs typeface="Arimo"/>
              </a:rPr>
              <a:t>th</a:t>
            </a:r>
            <a:r>
              <a:rPr lang="en-US" sz="1600" spc="0" dirty="0">
                <a:solidFill>
                  <a:srgbClr val="212121"/>
                </a:solidFill>
                <a:latin typeface="Arimo"/>
                <a:cs typeface="Arimo"/>
              </a:rPr>
              <a:t>e</a:t>
            </a:r>
            <a:r>
              <a:rPr lang="en-US" sz="1600" spc="164" dirty="0">
                <a:solidFill>
                  <a:srgbClr val="212121"/>
                </a:solidFill>
                <a:latin typeface="Arimo"/>
                <a:cs typeface="Arimo"/>
              </a:rPr>
              <a:t> </a:t>
            </a:r>
            <a:r>
              <a:rPr lang="en-US" sz="1600" spc="79" dirty="0">
                <a:solidFill>
                  <a:srgbClr val="212121"/>
                </a:solidFill>
                <a:latin typeface="Arimo"/>
                <a:cs typeface="Arimo"/>
              </a:rPr>
              <a:t>modificatio</a:t>
            </a:r>
            <a:r>
              <a:rPr lang="en-US" sz="1600" spc="0" dirty="0">
                <a:solidFill>
                  <a:srgbClr val="212121"/>
                </a:solidFill>
                <a:latin typeface="Arimo"/>
                <a:cs typeface="Arimo"/>
              </a:rPr>
              <a:t>n</a:t>
            </a:r>
            <a:r>
              <a:rPr lang="en-US" sz="1600" spc="164" dirty="0">
                <a:solidFill>
                  <a:srgbClr val="212121"/>
                </a:solidFill>
                <a:latin typeface="Arimo"/>
                <a:cs typeface="Arimo"/>
              </a:rPr>
              <a:t> </a:t>
            </a:r>
            <a:r>
              <a:rPr lang="en-US" sz="1600" spc="79" dirty="0">
                <a:solidFill>
                  <a:srgbClr val="212121"/>
                </a:solidFill>
                <a:latin typeface="Arimo"/>
                <a:cs typeface="Arimo"/>
              </a:rPr>
              <a:t>a</a:t>
            </a:r>
            <a:r>
              <a:rPr lang="en-US" sz="1600" spc="0" dirty="0">
                <a:solidFill>
                  <a:srgbClr val="212121"/>
                </a:solidFill>
                <a:latin typeface="Arimo"/>
                <a:cs typeface="Arimo"/>
              </a:rPr>
              <a:t>s</a:t>
            </a:r>
            <a:r>
              <a:rPr lang="en-US" sz="1600" spc="164" dirty="0">
                <a:solidFill>
                  <a:srgbClr val="212121"/>
                </a:solidFill>
                <a:latin typeface="Arimo"/>
                <a:cs typeface="Arimo"/>
              </a:rPr>
              <a:t> </a:t>
            </a:r>
            <a:r>
              <a:rPr lang="en-US" sz="1600" spc="79" dirty="0">
                <a:solidFill>
                  <a:srgbClr val="212121"/>
                </a:solidFill>
                <a:latin typeface="Arimo"/>
                <a:cs typeface="Arimo"/>
              </a:rPr>
              <a:t>pe</a:t>
            </a:r>
            <a:r>
              <a:rPr lang="en-US" sz="1600" spc="0" dirty="0">
                <a:solidFill>
                  <a:srgbClr val="212121"/>
                </a:solidFill>
                <a:latin typeface="Arimo"/>
                <a:cs typeface="Arimo"/>
              </a:rPr>
              <a:t>r</a:t>
            </a:r>
            <a:r>
              <a:rPr lang="en-US" sz="1600" spc="164" dirty="0">
                <a:solidFill>
                  <a:srgbClr val="212121"/>
                </a:solidFill>
                <a:latin typeface="Arimo"/>
                <a:cs typeface="Arimo"/>
              </a:rPr>
              <a:t> </a:t>
            </a:r>
            <a:r>
              <a:rPr lang="en-US" sz="1600" spc="79" dirty="0">
                <a:solidFill>
                  <a:srgbClr val="212121"/>
                </a:solidFill>
                <a:latin typeface="Arimo"/>
                <a:cs typeface="Arimo"/>
              </a:rPr>
              <a:t>requirements</a:t>
            </a:r>
            <a:r>
              <a:rPr lang="en-US" sz="1600" spc="0" dirty="0">
                <a:solidFill>
                  <a:srgbClr val="212121"/>
                </a:solidFill>
                <a:latin typeface="Arimo"/>
                <a:cs typeface="Arimo"/>
              </a:rPr>
              <a:t>.</a:t>
            </a:r>
          </a:p>
          <a:p>
            <a:pPr marL="298450" marR="30660" indent="-285750">
              <a:lnSpc>
                <a:spcPts val="1745"/>
              </a:lnSpc>
              <a:spcBef>
                <a:spcPts val="87"/>
              </a:spcBef>
              <a:buFont typeface="Arial" charset="0"/>
              <a:buChar char="•"/>
            </a:pPr>
            <a:endParaRPr lang="en-US" sz="1600" dirty="0">
              <a:latin typeface="Arimo"/>
              <a:cs typeface="Arimo"/>
            </a:endParaRPr>
          </a:p>
          <a:p>
            <a:pPr marL="298450" indent="-285750">
              <a:lnSpc>
                <a:spcPts val="1745"/>
              </a:lnSpc>
              <a:spcBef>
                <a:spcPts val="87"/>
              </a:spcBef>
              <a:buFont typeface="Arial" charset="0"/>
              <a:buChar char="•"/>
            </a:pPr>
            <a:r>
              <a:rPr lang="en-US" sz="1600" spc="79" dirty="0">
                <a:solidFill>
                  <a:srgbClr val="212121"/>
                </a:solidFill>
                <a:latin typeface="Arimo"/>
                <a:cs typeface="Arimo"/>
              </a:rPr>
              <a:t>Involvemen</a:t>
            </a:r>
            <a:r>
              <a:rPr lang="en-US" sz="1600" spc="0" dirty="0">
                <a:solidFill>
                  <a:srgbClr val="212121"/>
                </a:solidFill>
                <a:latin typeface="Arimo"/>
                <a:cs typeface="Arimo"/>
              </a:rPr>
              <a:t>t</a:t>
            </a:r>
            <a:r>
              <a:rPr lang="en-US" sz="1600" spc="164" dirty="0">
                <a:solidFill>
                  <a:srgbClr val="212121"/>
                </a:solidFill>
                <a:latin typeface="Arimo"/>
                <a:cs typeface="Arimo"/>
              </a:rPr>
              <a:t> </a:t>
            </a:r>
            <a:r>
              <a:rPr lang="en-US" sz="1600" spc="79" dirty="0">
                <a:solidFill>
                  <a:srgbClr val="212121"/>
                </a:solidFill>
                <a:latin typeface="Arimo"/>
                <a:cs typeface="Arimo"/>
              </a:rPr>
              <a:t>o</a:t>
            </a:r>
            <a:r>
              <a:rPr lang="en-US" sz="1600" spc="0" dirty="0">
                <a:solidFill>
                  <a:srgbClr val="212121"/>
                </a:solidFill>
                <a:latin typeface="Arimo"/>
                <a:cs typeface="Arimo"/>
              </a:rPr>
              <a:t>f</a:t>
            </a:r>
            <a:r>
              <a:rPr lang="en-US" sz="1600" spc="164" dirty="0">
                <a:solidFill>
                  <a:srgbClr val="212121"/>
                </a:solidFill>
                <a:latin typeface="Arimo"/>
                <a:cs typeface="Arimo"/>
              </a:rPr>
              <a:t> </a:t>
            </a:r>
            <a:r>
              <a:rPr lang="en-US" sz="1600" spc="79" dirty="0">
                <a:solidFill>
                  <a:srgbClr val="212121"/>
                </a:solidFill>
                <a:latin typeface="Arimo"/>
                <a:cs typeface="Arimo"/>
              </a:rPr>
              <a:t>investor'</a:t>
            </a:r>
            <a:r>
              <a:rPr lang="en-US" sz="1600" spc="0" dirty="0">
                <a:solidFill>
                  <a:srgbClr val="212121"/>
                </a:solidFill>
                <a:latin typeface="Arimo"/>
                <a:cs typeface="Arimo"/>
              </a:rPr>
              <a:t>s</a:t>
            </a:r>
            <a:r>
              <a:rPr lang="en-US" sz="1600" spc="167" dirty="0">
                <a:solidFill>
                  <a:srgbClr val="212121"/>
                </a:solidFill>
                <a:latin typeface="Arimo"/>
                <a:cs typeface="Arimo"/>
              </a:rPr>
              <a:t> </a:t>
            </a:r>
            <a:r>
              <a:rPr lang="en-US" sz="1600" spc="79" dirty="0">
                <a:solidFill>
                  <a:srgbClr val="212121"/>
                </a:solidFill>
                <a:latin typeface="Arimo"/>
                <a:cs typeface="Arimo"/>
              </a:rPr>
              <a:t>Researc</a:t>
            </a:r>
            <a:r>
              <a:rPr lang="en-US" sz="1600" spc="0" dirty="0">
                <a:solidFill>
                  <a:srgbClr val="212121"/>
                </a:solidFill>
                <a:latin typeface="Arimo"/>
                <a:cs typeface="Arimo"/>
              </a:rPr>
              <a:t>h</a:t>
            </a:r>
            <a:r>
              <a:rPr lang="en-US" sz="1600" spc="164" dirty="0">
                <a:solidFill>
                  <a:srgbClr val="212121"/>
                </a:solidFill>
                <a:latin typeface="Arimo"/>
                <a:cs typeface="Arimo"/>
              </a:rPr>
              <a:t> </a:t>
            </a:r>
            <a:r>
              <a:rPr lang="en-US" sz="1600" spc="79" dirty="0">
                <a:solidFill>
                  <a:srgbClr val="212121"/>
                </a:solidFill>
                <a:latin typeface="Arimo"/>
                <a:cs typeface="Arimo"/>
              </a:rPr>
              <a:t>an</a:t>
            </a:r>
            <a:r>
              <a:rPr lang="en-US" sz="1600" spc="0" dirty="0">
                <a:solidFill>
                  <a:srgbClr val="212121"/>
                </a:solidFill>
                <a:latin typeface="Arimo"/>
                <a:cs typeface="Arimo"/>
              </a:rPr>
              <a:t>d</a:t>
            </a:r>
            <a:r>
              <a:rPr lang="en-US" sz="1600" spc="164" dirty="0">
                <a:solidFill>
                  <a:srgbClr val="212121"/>
                </a:solidFill>
                <a:latin typeface="Arimo"/>
                <a:cs typeface="Arimo"/>
              </a:rPr>
              <a:t> </a:t>
            </a:r>
            <a:r>
              <a:rPr lang="en-US" sz="1600" spc="79" dirty="0">
                <a:solidFill>
                  <a:srgbClr val="212121"/>
                </a:solidFill>
                <a:latin typeface="Arimo"/>
                <a:cs typeface="Arimo"/>
              </a:rPr>
              <a:t>Developmen</a:t>
            </a:r>
            <a:r>
              <a:rPr lang="en-US" sz="1600" spc="0" dirty="0">
                <a:solidFill>
                  <a:srgbClr val="212121"/>
                </a:solidFill>
                <a:latin typeface="Arimo"/>
                <a:cs typeface="Arimo"/>
              </a:rPr>
              <a:t>t</a:t>
            </a:r>
            <a:r>
              <a:rPr lang="en-US" sz="1600" spc="164" dirty="0">
                <a:solidFill>
                  <a:srgbClr val="212121"/>
                </a:solidFill>
                <a:latin typeface="Arimo"/>
                <a:cs typeface="Arimo"/>
              </a:rPr>
              <a:t> </a:t>
            </a:r>
            <a:r>
              <a:rPr lang="en-US" sz="1600" spc="79" dirty="0">
                <a:solidFill>
                  <a:srgbClr val="212121"/>
                </a:solidFill>
                <a:latin typeface="Arimo"/>
                <a:cs typeface="Arimo"/>
              </a:rPr>
              <a:t>expertise</a:t>
            </a:r>
            <a:r>
              <a:rPr lang="en-US" sz="1600" spc="0" dirty="0">
                <a:solidFill>
                  <a:srgbClr val="212121"/>
                </a:solidFill>
                <a:latin typeface="Arimo"/>
                <a:cs typeface="Arimo"/>
              </a:rPr>
              <a:t>,</a:t>
            </a:r>
            <a:r>
              <a:rPr lang="en-US" sz="1600" spc="164" dirty="0">
                <a:solidFill>
                  <a:srgbClr val="212121"/>
                </a:solidFill>
                <a:latin typeface="Arimo"/>
                <a:cs typeface="Arimo"/>
              </a:rPr>
              <a:t> </a:t>
            </a:r>
            <a:r>
              <a:rPr lang="en-US" sz="1600" spc="79" dirty="0">
                <a:solidFill>
                  <a:srgbClr val="212121"/>
                </a:solidFill>
                <a:latin typeface="Arimo"/>
                <a:cs typeface="Arimo"/>
              </a:rPr>
              <a:t>woul</a:t>
            </a:r>
            <a:r>
              <a:rPr lang="en-US" sz="1600" spc="0" dirty="0">
                <a:solidFill>
                  <a:srgbClr val="212121"/>
                </a:solidFill>
                <a:latin typeface="Arimo"/>
                <a:cs typeface="Arimo"/>
              </a:rPr>
              <a:t>d</a:t>
            </a:r>
            <a:r>
              <a:rPr lang="en-US" sz="1600" spc="164" dirty="0">
                <a:solidFill>
                  <a:srgbClr val="212121"/>
                </a:solidFill>
                <a:latin typeface="Arimo"/>
                <a:cs typeface="Arimo"/>
              </a:rPr>
              <a:t> </a:t>
            </a:r>
            <a:r>
              <a:rPr lang="en-US" sz="1600" spc="79" dirty="0">
                <a:solidFill>
                  <a:srgbClr val="212121"/>
                </a:solidFill>
                <a:latin typeface="Arimo"/>
                <a:cs typeface="Arimo"/>
              </a:rPr>
              <a:t>furthe</a:t>
            </a:r>
            <a:r>
              <a:rPr lang="en-US" sz="1600" spc="0" dirty="0">
                <a:solidFill>
                  <a:srgbClr val="212121"/>
                </a:solidFill>
                <a:latin typeface="Arimo"/>
                <a:cs typeface="Arimo"/>
              </a:rPr>
              <a:t>r</a:t>
            </a:r>
            <a:r>
              <a:rPr lang="en-US" sz="1600" dirty="0">
                <a:latin typeface="Arimo"/>
                <a:cs typeface="Arimo"/>
              </a:rPr>
              <a:t> </a:t>
            </a:r>
            <a:r>
              <a:rPr lang="en-US" sz="1600" spc="79" dirty="0">
                <a:solidFill>
                  <a:srgbClr val="212121"/>
                </a:solidFill>
                <a:latin typeface="Arimo"/>
                <a:cs typeface="Arimo"/>
              </a:rPr>
              <a:t>enhanc</a:t>
            </a:r>
            <a:r>
              <a:rPr lang="en-US" sz="1600" spc="0" dirty="0">
                <a:solidFill>
                  <a:srgbClr val="212121"/>
                </a:solidFill>
                <a:latin typeface="Arimo"/>
                <a:cs typeface="Arimo"/>
              </a:rPr>
              <a:t>e</a:t>
            </a:r>
            <a:r>
              <a:rPr lang="en-US" sz="1600" spc="164" dirty="0">
                <a:solidFill>
                  <a:srgbClr val="212121"/>
                </a:solidFill>
                <a:latin typeface="Arimo"/>
                <a:cs typeface="Arimo"/>
              </a:rPr>
              <a:t> </a:t>
            </a:r>
            <a:r>
              <a:rPr lang="en-US" sz="1600" spc="79" dirty="0">
                <a:solidFill>
                  <a:srgbClr val="212121"/>
                </a:solidFill>
                <a:latin typeface="Arimo"/>
                <a:cs typeface="Arimo"/>
              </a:rPr>
              <a:t>th</a:t>
            </a:r>
            <a:r>
              <a:rPr lang="en-US" sz="1600" spc="0" dirty="0">
                <a:solidFill>
                  <a:srgbClr val="212121"/>
                </a:solidFill>
                <a:latin typeface="Arimo"/>
                <a:cs typeface="Arimo"/>
              </a:rPr>
              <a:t>e</a:t>
            </a:r>
            <a:r>
              <a:rPr lang="en-US" sz="1600" spc="164" dirty="0">
                <a:solidFill>
                  <a:srgbClr val="212121"/>
                </a:solidFill>
                <a:latin typeface="Arimo"/>
                <a:cs typeface="Arimo"/>
              </a:rPr>
              <a:t> </a:t>
            </a:r>
            <a:r>
              <a:rPr lang="en-US" sz="1600" spc="79" dirty="0">
                <a:solidFill>
                  <a:srgbClr val="212121"/>
                </a:solidFill>
                <a:latin typeface="Arimo"/>
                <a:cs typeface="Arimo"/>
              </a:rPr>
              <a:t>qualit</a:t>
            </a:r>
            <a:r>
              <a:rPr lang="en-US" sz="1600" spc="0" dirty="0">
                <a:solidFill>
                  <a:srgbClr val="212121"/>
                </a:solidFill>
                <a:latin typeface="Arimo"/>
                <a:cs typeface="Arimo"/>
              </a:rPr>
              <a:t>y</a:t>
            </a:r>
            <a:r>
              <a:rPr lang="en-US" sz="1600" spc="164" dirty="0">
                <a:solidFill>
                  <a:srgbClr val="212121"/>
                </a:solidFill>
                <a:latin typeface="Arimo"/>
                <a:cs typeface="Arimo"/>
              </a:rPr>
              <a:t> </a:t>
            </a:r>
            <a:r>
              <a:rPr lang="en-US" sz="1600" spc="79" dirty="0">
                <a:solidFill>
                  <a:srgbClr val="212121"/>
                </a:solidFill>
                <a:latin typeface="Arimo"/>
                <a:cs typeface="Arimo"/>
              </a:rPr>
              <a:t>o</a:t>
            </a:r>
            <a:r>
              <a:rPr lang="en-US" sz="1600" spc="0" dirty="0">
                <a:solidFill>
                  <a:srgbClr val="212121"/>
                </a:solidFill>
                <a:latin typeface="Arimo"/>
                <a:cs typeface="Arimo"/>
              </a:rPr>
              <a:t>f</a:t>
            </a:r>
            <a:r>
              <a:rPr lang="en-US" sz="1600" spc="164" dirty="0">
                <a:solidFill>
                  <a:srgbClr val="212121"/>
                </a:solidFill>
                <a:latin typeface="Arimo"/>
                <a:cs typeface="Arimo"/>
              </a:rPr>
              <a:t> </a:t>
            </a:r>
            <a:r>
              <a:rPr lang="en-US" sz="1600" spc="79" dirty="0">
                <a:solidFill>
                  <a:srgbClr val="212121"/>
                </a:solidFill>
                <a:latin typeface="Arimo"/>
                <a:cs typeface="Arimo"/>
              </a:rPr>
              <a:t>product</a:t>
            </a:r>
            <a:r>
              <a:rPr lang="en-US" sz="1600" spc="0" dirty="0">
                <a:solidFill>
                  <a:srgbClr val="212121"/>
                </a:solidFill>
                <a:latin typeface="Arimo"/>
                <a:cs typeface="Arimo"/>
              </a:rPr>
              <a:t>.</a:t>
            </a:r>
            <a:endParaRPr lang="en-US" sz="1600" dirty="0">
              <a:latin typeface="Arimo"/>
              <a:cs typeface="Arimo"/>
            </a:endParaRPr>
          </a:p>
        </p:txBody>
      </p:sp>
      <p:sp>
        <p:nvSpPr>
          <p:cNvPr id="20"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20009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txBox="1"/>
          <p:nvPr/>
        </p:nvSpPr>
        <p:spPr>
          <a:xfrm>
            <a:off x="298744" y="1031016"/>
            <a:ext cx="11343907" cy="5366280"/>
          </a:xfrm>
          <a:prstGeom prst="rect">
            <a:avLst/>
          </a:prstGeom>
        </p:spPr>
        <p:txBody>
          <a:bodyPr wrap="square" lIns="0" tIns="0" rIns="0" bIns="0" rtlCol="0">
            <a:noAutofit/>
          </a:bodyPr>
          <a:lstStyle/>
          <a:p>
            <a:pPr marL="12700" algn="just">
              <a:lnSpc>
                <a:spcPct val="150000"/>
              </a:lnSpc>
              <a:spcBef>
                <a:spcPts val="88"/>
              </a:spcBef>
            </a:pPr>
            <a:r>
              <a:rPr sz="1600" b="1" spc="79" dirty="0">
                <a:solidFill>
                  <a:srgbClr val="212121"/>
                </a:solidFill>
                <a:latin typeface="Arial" charset="0"/>
                <a:ea typeface="Arial" charset="0"/>
                <a:cs typeface="Arial" charset="0"/>
              </a:rPr>
              <a:t>Whil</a:t>
            </a:r>
            <a:r>
              <a:rPr sz="1600" b="1" spc="0" dirty="0">
                <a:solidFill>
                  <a:srgbClr val="212121"/>
                </a:solidFill>
                <a:latin typeface="Arial" charset="0"/>
                <a:ea typeface="Arial" charset="0"/>
                <a:cs typeface="Arial" charset="0"/>
              </a:rPr>
              <a:t>e</a:t>
            </a:r>
            <a:r>
              <a:rPr sz="1600" b="1" spc="335" dirty="0">
                <a:solidFill>
                  <a:srgbClr val="212121"/>
                </a:solidFill>
                <a:latin typeface="Arial" charset="0"/>
                <a:ea typeface="Arial" charset="0"/>
                <a:cs typeface="Arial" charset="0"/>
              </a:rPr>
              <a:t> </a:t>
            </a:r>
            <a:r>
              <a:rPr sz="1600" b="1" spc="87" dirty="0">
                <a:solidFill>
                  <a:srgbClr val="212121"/>
                </a:solidFill>
                <a:latin typeface="Arial" charset="0"/>
                <a:ea typeface="Arial" charset="0"/>
                <a:cs typeface="Arial" charset="0"/>
              </a:rPr>
              <a:t>ther</a:t>
            </a:r>
            <a:r>
              <a:rPr sz="1600" b="1" spc="0" dirty="0">
                <a:solidFill>
                  <a:srgbClr val="212121"/>
                </a:solidFill>
                <a:latin typeface="Arial" charset="0"/>
                <a:ea typeface="Arial" charset="0"/>
                <a:cs typeface="Arial" charset="0"/>
              </a:rPr>
              <a:t>e</a:t>
            </a:r>
            <a:r>
              <a:rPr sz="1600" b="1" spc="288" dirty="0">
                <a:solidFill>
                  <a:srgbClr val="212121"/>
                </a:solidFill>
                <a:latin typeface="Arial" charset="0"/>
                <a:ea typeface="Arial" charset="0"/>
                <a:cs typeface="Arial" charset="0"/>
              </a:rPr>
              <a:t> </a:t>
            </a:r>
            <a:r>
              <a:rPr sz="1600" b="1" spc="87" dirty="0">
                <a:solidFill>
                  <a:srgbClr val="212121"/>
                </a:solidFill>
                <a:latin typeface="Arial" charset="0"/>
                <a:ea typeface="Arial" charset="0"/>
                <a:cs typeface="Arial" charset="0"/>
              </a:rPr>
              <a:t>exis</a:t>
            </a:r>
            <a:r>
              <a:rPr sz="1600" b="1" spc="0" dirty="0">
                <a:solidFill>
                  <a:srgbClr val="212121"/>
                </a:solidFill>
                <a:latin typeface="Arial" charset="0"/>
                <a:ea typeface="Arial" charset="0"/>
                <a:cs typeface="Arial" charset="0"/>
              </a:rPr>
              <a:t>t</a:t>
            </a:r>
            <a:r>
              <a:rPr sz="1600" b="1" spc="26" dirty="0">
                <a:solidFill>
                  <a:srgbClr val="212121"/>
                </a:solidFill>
                <a:latin typeface="Arial" charset="0"/>
                <a:ea typeface="Arial" charset="0"/>
                <a:cs typeface="Arial" charset="0"/>
              </a:rPr>
              <a:t> </a:t>
            </a:r>
            <a:r>
              <a:rPr sz="1600" b="1" spc="87" dirty="0">
                <a:solidFill>
                  <a:srgbClr val="212121"/>
                </a:solidFill>
                <a:latin typeface="Arial" charset="0"/>
                <a:ea typeface="Arial" charset="0"/>
                <a:cs typeface="Arial" charset="0"/>
              </a:rPr>
              <a:t>method</a:t>
            </a:r>
            <a:r>
              <a:rPr sz="1600" b="1" spc="0" dirty="0">
                <a:solidFill>
                  <a:srgbClr val="212121"/>
                </a:solidFill>
                <a:latin typeface="Arial" charset="0"/>
                <a:ea typeface="Arial" charset="0"/>
                <a:cs typeface="Arial" charset="0"/>
              </a:rPr>
              <a:t>s</a:t>
            </a:r>
            <a:r>
              <a:rPr sz="1600" b="1" spc="144"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fo</a:t>
            </a:r>
            <a:r>
              <a:rPr sz="1600" b="1" spc="0" dirty="0">
                <a:solidFill>
                  <a:srgbClr val="212121"/>
                </a:solidFill>
                <a:latin typeface="Arial" charset="0"/>
                <a:ea typeface="Arial" charset="0"/>
                <a:cs typeface="Arial" charset="0"/>
              </a:rPr>
              <a:t>r</a:t>
            </a:r>
            <a:r>
              <a:rPr sz="1600" b="1" spc="275"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generatio</a:t>
            </a:r>
            <a:r>
              <a:rPr sz="1600" b="1" spc="0" dirty="0">
                <a:solidFill>
                  <a:srgbClr val="212121"/>
                </a:solidFill>
                <a:latin typeface="Arial" charset="0"/>
                <a:ea typeface="Arial" charset="0"/>
                <a:cs typeface="Arial" charset="0"/>
              </a:rPr>
              <a:t>n</a:t>
            </a:r>
            <a:r>
              <a:rPr sz="1600" b="1" spc="69"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o</a:t>
            </a:r>
            <a:r>
              <a:rPr sz="1600" b="1" spc="0" dirty="0">
                <a:solidFill>
                  <a:srgbClr val="212121"/>
                </a:solidFill>
                <a:latin typeface="Arial" charset="0"/>
                <a:ea typeface="Arial" charset="0"/>
                <a:cs typeface="Arial" charset="0"/>
              </a:rPr>
              <a:t>f</a:t>
            </a:r>
            <a:r>
              <a:rPr lang="en-US" sz="1600" b="1" spc="163" dirty="0">
                <a:solidFill>
                  <a:srgbClr val="212121"/>
                </a:solidFill>
                <a:latin typeface="Arial" charset="0"/>
                <a:ea typeface="Arial" charset="0"/>
                <a:cs typeface="Arial" charset="0"/>
              </a:rPr>
              <a:t> energy through fuel combustion engine pumps, </a:t>
            </a:r>
            <a:r>
              <a:rPr sz="1600" b="1" spc="90" dirty="0">
                <a:solidFill>
                  <a:srgbClr val="212121"/>
                </a:solidFill>
                <a:latin typeface="Arial" charset="0"/>
                <a:ea typeface="Arial" charset="0"/>
                <a:cs typeface="Arial" charset="0"/>
              </a:rPr>
              <a:t>the</a:t>
            </a:r>
            <a:r>
              <a:rPr sz="1600" b="1" spc="0" dirty="0">
                <a:solidFill>
                  <a:srgbClr val="212121"/>
                </a:solidFill>
                <a:latin typeface="Arial" charset="0"/>
                <a:ea typeface="Arial" charset="0"/>
                <a:cs typeface="Arial" charset="0"/>
              </a:rPr>
              <a:t>y</a:t>
            </a:r>
            <a:r>
              <a:rPr sz="1600" b="1" spc="23"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hav</a:t>
            </a:r>
            <a:r>
              <a:rPr sz="1600" b="1" spc="0" dirty="0">
                <a:solidFill>
                  <a:srgbClr val="212121"/>
                </a:solidFill>
                <a:latin typeface="Arial" charset="0"/>
                <a:ea typeface="Arial" charset="0"/>
                <a:cs typeface="Arial" charset="0"/>
              </a:rPr>
              <a:t>e </a:t>
            </a:r>
            <a:r>
              <a:rPr sz="1600" b="1" spc="15" dirty="0">
                <a:solidFill>
                  <a:srgbClr val="212121"/>
                </a:solidFill>
                <a:latin typeface="Arial" charset="0"/>
                <a:ea typeface="Arial" charset="0"/>
                <a:cs typeface="Arial" charset="0"/>
              </a:rPr>
              <a:t> </a:t>
            </a:r>
            <a:r>
              <a:rPr sz="1600" b="1" spc="79" dirty="0">
                <a:solidFill>
                  <a:srgbClr val="212121"/>
                </a:solidFill>
                <a:latin typeface="Arial" charset="0"/>
                <a:ea typeface="Arial" charset="0"/>
                <a:cs typeface="Arial" charset="0"/>
              </a:rPr>
              <a:t>followin</a:t>
            </a:r>
            <a:r>
              <a:rPr sz="1600" b="1" spc="0" dirty="0">
                <a:solidFill>
                  <a:srgbClr val="212121"/>
                </a:solidFill>
                <a:latin typeface="Arial" charset="0"/>
                <a:ea typeface="Arial" charset="0"/>
                <a:cs typeface="Arial" charset="0"/>
              </a:rPr>
              <a:t>g</a:t>
            </a:r>
            <a:r>
              <a:rPr lang="en-US" sz="1600" b="1" dirty="0">
                <a:latin typeface="Arial" charset="0"/>
                <a:ea typeface="Arial" charset="0"/>
                <a:cs typeface="Arial" charset="0"/>
              </a:rPr>
              <a:t> </a:t>
            </a:r>
            <a:r>
              <a:rPr sz="1600" b="1" spc="79" dirty="0">
                <a:solidFill>
                  <a:srgbClr val="212121"/>
                </a:solidFill>
                <a:latin typeface="Arial" charset="0"/>
                <a:ea typeface="Arial" charset="0"/>
                <a:cs typeface="Arial" charset="0"/>
              </a:rPr>
              <a:t>shortcomings</a:t>
            </a:r>
            <a:r>
              <a:rPr sz="1600" b="1" spc="0" dirty="0">
                <a:solidFill>
                  <a:srgbClr val="212121"/>
                </a:solidFill>
                <a:latin typeface="Arial" charset="0"/>
                <a:ea typeface="Arial" charset="0"/>
                <a:cs typeface="Arial" charset="0"/>
              </a:rPr>
              <a:t>:</a:t>
            </a:r>
            <a:endParaRPr lang="en-US" sz="1600" b="1" spc="0" dirty="0">
              <a:solidFill>
                <a:srgbClr val="212121"/>
              </a:solidFill>
              <a:latin typeface="Arial" charset="0"/>
              <a:ea typeface="Arial" charset="0"/>
              <a:cs typeface="Arial" charset="0"/>
            </a:endParaRPr>
          </a:p>
          <a:p>
            <a:pPr marL="12700" algn="just">
              <a:lnSpc>
                <a:spcPct val="150000"/>
              </a:lnSpc>
              <a:spcBef>
                <a:spcPts val="88"/>
              </a:spcBef>
            </a:pPr>
            <a:endParaRPr lang="en-US" sz="1600" dirty="0">
              <a:solidFill>
                <a:srgbClr val="212121"/>
              </a:solidFill>
              <a:latin typeface="Arial" charset="0"/>
              <a:ea typeface="Arial" charset="0"/>
              <a:cs typeface="Arial" charset="0"/>
            </a:endParaRPr>
          </a:p>
          <a:p>
            <a:pPr marL="298450" indent="-285750" algn="just">
              <a:lnSpc>
                <a:spcPct val="150000"/>
              </a:lnSpc>
              <a:spcBef>
                <a:spcPts val="88"/>
              </a:spcBef>
              <a:buFont typeface="Arial" charset="0"/>
              <a:buChar char="•"/>
            </a:pPr>
            <a:r>
              <a:rPr lang="en-US" sz="1600" dirty="0">
                <a:solidFill>
                  <a:srgbClr val="212121"/>
                </a:solidFill>
                <a:latin typeface="Arial" charset="0"/>
                <a:ea typeface="Arial" charset="0"/>
                <a:cs typeface="Arial" charset="0"/>
              </a:rPr>
              <a:t>Fuel pump is operated on mechanical energy and needs consistent flow of fluid.</a:t>
            </a:r>
            <a:endParaRPr lang="en-US" sz="1600" spc="87" dirty="0">
              <a:solidFill>
                <a:srgbClr val="212121"/>
              </a:solidFill>
              <a:latin typeface="Arial" charset="0"/>
              <a:ea typeface="Arial" charset="0"/>
              <a:cs typeface="Arial" charset="0"/>
            </a:endParaRPr>
          </a:p>
          <a:p>
            <a:pPr marL="298450" indent="-285750" algn="just">
              <a:lnSpc>
                <a:spcPct val="150000"/>
              </a:lnSpc>
              <a:spcBef>
                <a:spcPts val="88"/>
              </a:spcBef>
              <a:buFont typeface="Arial" charset="0"/>
              <a:buChar char="•"/>
            </a:pPr>
            <a:r>
              <a:rPr lang="en-US" sz="1600" dirty="0">
                <a:latin typeface="Arial" charset="0"/>
                <a:ea typeface="Arial" charset="0"/>
                <a:cs typeface="Arial" charset="0"/>
              </a:rPr>
              <a:t>The components of the engine pump dissipates the heat generated from the friction into the flowing fluid. This flowing fluid acts as a cooling component for the engine pump.</a:t>
            </a:r>
          </a:p>
          <a:p>
            <a:pPr marL="298450" indent="-285750" algn="just">
              <a:lnSpc>
                <a:spcPct val="150000"/>
              </a:lnSpc>
              <a:spcBef>
                <a:spcPts val="88"/>
              </a:spcBef>
              <a:buFont typeface="Arial" charset="0"/>
              <a:buChar char="•"/>
            </a:pPr>
            <a:r>
              <a:rPr lang="en-US" sz="1600" dirty="0">
                <a:latin typeface="Arial" charset="0"/>
                <a:ea typeface="Arial" charset="0"/>
                <a:cs typeface="Arial" charset="0"/>
              </a:rPr>
              <a:t>Situation occurs when the engine pump operates without fluid medium pumped through it. This dry run leads to overheating of all the components of the engine and the pump. </a:t>
            </a:r>
            <a:r>
              <a:rPr lang="en-US" sz="1600" dirty="0">
                <a:solidFill>
                  <a:srgbClr val="212121"/>
                </a:solidFill>
                <a:latin typeface="Arial" charset="0"/>
                <a:ea typeface="Arial" charset="0"/>
                <a:cs typeface="Arial" charset="0"/>
              </a:rPr>
              <a:t>  </a:t>
            </a:r>
            <a:endParaRPr lang="en-US" sz="1600" spc="79" dirty="0">
              <a:solidFill>
                <a:srgbClr val="212121"/>
              </a:solidFill>
              <a:latin typeface="Arial" charset="0"/>
              <a:ea typeface="Arial" charset="0"/>
              <a:cs typeface="Arial" charset="0"/>
            </a:endParaRPr>
          </a:p>
          <a:p>
            <a:pPr marL="298450" indent="-285750" algn="just">
              <a:lnSpc>
                <a:spcPct val="150000"/>
              </a:lnSpc>
              <a:spcBef>
                <a:spcPts val="88"/>
              </a:spcBef>
              <a:buFont typeface="Arial" charset="0"/>
              <a:buChar char="•"/>
            </a:pPr>
            <a:r>
              <a:rPr lang="en-US" sz="1600" spc="79" dirty="0">
                <a:solidFill>
                  <a:srgbClr val="212121"/>
                </a:solidFill>
                <a:latin typeface="Arial" charset="0"/>
                <a:ea typeface="Arial" charset="0"/>
                <a:cs typeface="Arial" charset="0"/>
              </a:rPr>
              <a:t>This dry run often causes huge damage to the engine and the pump due to the absence of the cooling agent. </a:t>
            </a: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13"/>
          <p:cNvSpPr/>
          <p:nvPr/>
        </p:nvSpPr>
        <p:spPr>
          <a:xfrm>
            <a:off x="-13448" y="303488"/>
            <a:ext cx="2150591"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6" name="object 16"/>
          <p:cNvSpPr txBox="1"/>
          <p:nvPr/>
        </p:nvSpPr>
        <p:spPr>
          <a:xfrm>
            <a:off x="253998" y="424511"/>
            <a:ext cx="1883145" cy="255428"/>
          </a:xfrm>
          <a:prstGeom prst="rect">
            <a:avLst/>
          </a:prstGeom>
        </p:spPr>
        <p:txBody>
          <a:bodyPr wrap="square" lIns="0" tIns="0" rIns="0" bIns="0" rtlCol="0">
            <a:noAutofit/>
          </a:bodyPr>
          <a:lstStyle/>
          <a:p>
            <a:pPr marL="12700">
              <a:lnSpc>
                <a:spcPts val="1950"/>
              </a:lnSpc>
              <a:spcBef>
                <a:spcPts val="97"/>
              </a:spcBef>
            </a:pPr>
            <a:r>
              <a:rPr lang="en-US" sz="1800" b="1" spc="89" dirty="0">
                <a:solidFill>
                  <a:schemeClr val="bg1"/>
                </a:solidFill>
                <a:latin typeface="Arial" charset="0"/>
                <a:ea typeface="Arial" charset="0"/>
                <a:cs typeface="Arial" charset="0"/>
              </a:rPr>
              <a:t>The Problem</a:t>
            </a:r>
            <a:r>
              <a:rPr sz="1800" b="1" spc="0" dirty="0">
                <a:solidFill>
                  <a:schemeClr val="bg1"/>
                </a:solidFill>
                <a:latin typeface="Arial" charset="0"/>
                <a:ea typeface="Arial" charset="0"/>
                <a:cs typeface="Arial" charset="0"/>
              </a:rPr>
              <a:t>:</a:t>
            </a:r>
            <a:endParaRPr sz="1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108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3"/>
          <p:cNvSpPr/>
          <p:nvPr/>
        </p:nvSpPr>
        <p:spPr>
          <a:xfrm>
            <a:off x="-24081" y="303488"/>
            <a:ext cx="375610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8"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9"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5" name="object 7"/>
          <p:cNvSpPr txBox="1"/>
          <p:nvPr/>
        </p:nvSpPr>
        <p:spPr>
          <a:xfrm>
            <a:off x="230042" y="406648"/>
            <a:ext cx="3363260" cy="354040"/>
          </a:xfrm>
          <a:prstGeom prst="rect">
            <a:avLst/>
          </a:prstGeom>
        </p:spPr>
        <p:txBody>
          <a:bodyPr wrap="square" lIns="0" tIns="0" rIns="0" bIns="0" rtlCol="0">
            <a:noAutofit/>
          </a:bodyPr>
          <a:lstStyle/>
          <a:p>
            <a:pPr marL="12700">
              <a:lnSpc>
                <a:spcPts val="1980"/>
              </a:lnSpc>
              <a:spcBef>
                <a:spcPts val="99"/>
              </a:spcBef>
            </a:pPr>
            <a:r>
              <a:rPr sz="1800" b="1" spc="89" dirty="0">
                <a:solidFill>
                  <a:schemeClr val="bg1"/>
                </a:solidFill>
                <a:latin typeface="Arial" charset="0"/>
                <a:ea typeface="Arial" charset="0"/>
                <a:cs typeface="Arial" charset="0"/>
              </a:rPr>
              <a:t>Ke</a:t>
            </a:r>
            <a:r>
              <a:rPr sz="1800" b="1" spc="0" dirty="0">
                <a:solidFill>
                  <a:schemeClr val="bg1"/>
                </a:solidFill>
                <a:latin typeface="Arial" charset="0"/>
                <a:ea typeface="Arial" charset="0"/>
                <a:cs typeface="Arial" charset="0"/>
              </a:rPr>
              <a:t>y</a:t>
            </a:r>
            <a:r>
              <a:rPr sz="1800" b="1" spc="170" dirty="0">
                <a:solidFill>
                  <a:schemeClr val="bg1"/>
                </a:solidFill>
                <a:latin typeface="Arial" charset="0"/>
                <a:ea typeface="Arial" charset="0"/>
                <a:cs typeface="Arial" charset="0"/>
              </a:rPr>
              <a:t> </a:t>
            </a:r>
            <a:r>
              <a:rPr sz="1800" b="1" spc="89" dirty="0">
                <a:solidFill>
                  <a:schemeClr val="bg1"/>
                </a:solidFill>
                <a:latin typeface="Arial" charset="0"/>
                <a:ea typeface="Arial" charset="0"/>
                <a:cs typeface="Arial" charset="0"/>
              </a:rPr>
              <a:t>Feature</a:t>
            </a:r>
            <a:r>
              <a:rPr sz="1800" b="1" spc="0" dirty="0">
                <a:solidFill>
                  <a:schemeClr val="bg1"/>
                </a:solidFill>
                <a:latin typeface="Arial" charset="0"/>
                <a:ea typeface="Arial" charset="0"/>
                <a:cs typeface="Arial" charset="0"/>
              </a:rPr>
              <a:t>s </a:t>
            </a:r>
            <a:r>
              <a:rPr sz="1800" b="1" spc="65" dirty="0">
                <a:solidFill>
                  <a:schemeClr val="bg1"/>
                </a:solidFill>
                <a:latin typeface="Arial" charset="0"/>
                <a:ea typeface="Arial" charset="0"/>
                <a:cs typeface="Arial" charset="0"/>
              </a:rPr>
              <a:t> </a:t>
            </a:r>
            <a:r>
              <a:rPr sz="1800" b="1" spc="89" dirty="0">
                <a:solidFill>
                  <a:schemeClr val="bg1"/>
                </a:solidFill>
                <a:latin typeface="Arial" charset="0"/>
                <a:ea typeface="Arial" charset="0"/>
                <a:cs typeface="Arial" charset="0"/>
              </a:rPr>
              <a:t>o</a:t>
            </a:r>
            <a:r>
              <a:rPr sz="1800" b="1" spc="0" dirty="0">
                <a:solidFill>
                  <a:schemeClr val="bg1"/>
                </a:solidFill>
                <a:latin typeface="Arial" charset="0"/>
                <a:ea typeface="Arial" charset="0"/>
                <a:cs typeface="Arial" charset="0"/>
              </a:rPr>
              <a:t>f</a:t>
            </a:r>
            <a:r>
              <a:rPr sz="1800" b="1" spc="235" dirty="0">
                <a:solidFill>
                  <a:schemeClr val="bg1"/>
                </a:solidFill>
                <a:latin typeface="Arial" charset="0"/>
                <a:ea typeface="Arial" charset="0"/>
                <a:cs typeface="Arial" charset="0"/>
              </a:rPr>
              <a:t> </a:t>
            </a:r>
            <a:r>
              <a:rPr sz="1800" b="1" spc="89" dirty="0">
                <a:solidFill>
                  <a:schemeClr val="bg1"/>
                </a:solidFill>
                <a:latin typeface="Arial" charset="0"/>
                <a:ea typeface="Arial" charset="0"/>
                <a:cs typeface="Arial" charset="0"/>
              </a:rPr>
              <a:t>invention</a:t>
            </a:r>
            <a:r>
              <a:rPr sz="1800" b="1" spc="0" dirty="0">
                <a:solidFill>
                  <a:schemeClr val="bg1"/>
                </a:solidFill>
                <a:latin typeface="Arial" charset="0"/>
                <a:ea typeface="Arial" charset="0"/>
                <a:cs typeface="Arial" charset="0"/>
              </a:rPr>
              <a:t>:</a:t>
            </a:r>
            <a:endParaRPr sz="1800" dirty="0">
              <a:solidFill>
                <a:schemeClr val="bg1"/>
              </a:solidFill>
              <a:latin typeface="Arial" charset="0"/>
              <a:ea typeface="Arial" charset="0"/>
              <a:cs typeface="Arial" charset="0"/>
            </a:endParaRPr>
          </a:p>
        </p:txBody>
      </p:sp>
      <p:sp>
        <p:nvSpPr>
          <p:cNvPr id="6" name="object 6"/>
          <p:cNvSpPr txBox="1"/>
          <p:nvPr/>
        </p:nvSpPr>
        <p:spPr>
          <a:xfrm>
            <a:off x="368505" y="1164305"/>
            <a:ext cx="9849384"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The novel arrangement of the fuel combustion engine pump to prevent itself from dry running. </a:t>
            </a:r>
          </a:p>
          <a:p>
            <a:pPr marL="12700" algn="just">
              <a:lnSpc>
                <a:spcPts val="1770"/>
              </a:lnSpc>
              <a:spcBef>
                <a:spcPts val="88"/>
              </a:spcBef>
            </a:pPr>
            <a:endParaRPr lang="en-US" sz="1600"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cs typeface="Arial" charset="0"/>
              </a:rPr>
              <a:t>The working of the fuel pump is purely mechanical and doesn’t require any electrical energy. No electrical power source is needed to sense the dry run and prevent it.</a:t>
            </a:r>
          </a:p>
          <a:p>
            <a:pPr marL="12700" algn="just">
              <a:lnSpc>
                <a:spcPts val="1770"/>
              </a:lnSpc>
              <a:spcBef>
                <a:spcPts val="88"/>
              </a:spcBef>
            </a:pPr>
            <a:endParaRPr lang="en-US" sz="1600" spc="87" dirty="0">
              <a:solidFill>
                <a:srgbClr val="212121"/>
              </a:solidFill>
              <a:latin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cs typeface="Arial" charset="0"/>
              </a:rPr>
              <a:t>The overheating of the components of engine and pumps is prevented. </a:t>
            </a:r>
          </a:p>
          <a:p>
            <a:pPr marL="12700" algn="just">
              <a:lnSpc>
                <a:spcPts val="1770"/>
              </a:lnSpc>
              <a:spcBef>
                <a:spcPts val="88"/>
              </a:spcBef>
            </a:pPr>
            <a:endParaRPr lang="en-US" sz="1600" spc="87" dirty="0">
              <a:solidFill>
                <a:srgbClr val="212121"/>
              </a:solidFill>
              <a:latin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cs typeface="Arial" charset="0"/>
              </a:rPr>
              <a:t>No damage is caused to the engine and pump.</a:t>
            </a:r>
          </a:p>
          <a:p>
            <a:pPr marL="298450" indent="-285750" algn="just">
              <a:lnSpc>
                <a:spcPts val="1770"/>
              </a:lnSpc>
              <a:spcBef>
                <a:spcPts val="88"/>
              </a:spcBef>
              <a:buFont typeface="Arial" charset="0"/>
              <a:buChar char="•"/>
            </a:pPr>
            <a:endParaRPr lang="en-US" sz="1600" spc="87" dirty="0">
              <a:solidFill>
                <a:srgbClr val="212121"/>
              </a:solidFill>
              <a:latin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cs typeface="Arial" charset="0"/>
              </a:rPr>
              <a:t>Stop fuel dispensation and saves the same when no fluid is being pumped to the engine pump.</a:t>
            </a:r>
          </a:p>
          <a:p>
            <a:pPr marL="298450" indent="-285750" algn="just">
              <a:lnSpc>
                <a:spcPts val="1770"/>
              </a:lnSpc>
              <a:spcBef>
                <a:spcPts val="88"/>
              </a:spcBef>
              <a:buFont typeface="Arial" charset="0"/>
              <a:buChar char="•"/>
            </a:pPr>
            <a:endParaRPr lang="en-US" sz="1600" spc="87" dirty="0">
              <a:solidFill>
                <a:srgbClr val="212121"/>
              </a:solidFill>
              <a:latin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cs typeface="Arial" charset="0"/>
              </a:rPr>
              <a:t>It has the ability to distinguish between random pressure fluctuations and dry run.</a:t>
            </a:r>
          </a:p>
          <a:p>
            <a:pPr marL="298450" indent="-285750" algn="just">
              <a:lnSpc>
                <a:spcPts val="1770"/>
              </a:lnSpc>
              <a:spcBef>
                <a:spcPts val="88"/>
              </a:spcBef>
              <a:buFont typeface="Arial" charset="0"/>
              <a:buChar char="•"/>
            </a:pPr>
            <a:endParaRPr lang="en-US" sz="1600" spc="87" dirty="0">
              <a:solidFill>
                <a:srgbClr val="212121"/>
              </a:solidFill>
              <a:latin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cs typeface="Arial" charset="0"/>
              </a:rPr>
              <a:t>Apparatus used  is very much economical and affordable.</a:t>
            </a:r>
          </a:p>
          <a:p>
            <a:pPr marL="12700" algn="just">
              <a:lnSpc>
                <a:spcPts val="1770"/>
              </a:lnSpc>
              <a:spcBef>
                <a:spcPts val="88"/>
              </a:spcBef>
            </a:pPr>
            <a:endParaRPr lang="en-US" sz="1600" dirty="0">
              <a:latin typeface="Arial" charset="0"/>
              <a:ea typeface="Arial" charset="0"/>
              <a:cs typeface="Arial" charset="0"/>
            </a:endParaRPr>
          </a:p>
          <a:p>
            <a:pPr marL="62259" marR="30660" algn="just">
              <a:lnSpc>
                <a:spcPts val="1770"/>
              </a:lnSpc>
              <a:spcBef>
                <a:spcPts val="88"/>
              </a:spcBef>
            </a:pPr>
            <a:endParaRPr lang="en-US" sz="1600" dirty="0">
              <a:latin typeface="Arial" charset="0"/>
              <a:ea typeface="Arial" charset="0"/>
              <a:cs typeface="Arial" charset="0"/>
            </a:endParaRPr>
          </a:p>
          <a:p>
            <a:pPr marL="12700" algn="just">
              <a:lnSpc>
                <a:spcPts val="1770"/>
              </a:lnSpc>
              <a:spcBef>
                <a:spcPts val="88"/>
              </a:spcBef>
            </a:pPr>
            <a:endParaRPr sz="1600" dirty="0">
              <a:latin typeface="Arial" charset="0"/>
              <a:ea typeface="Arial" charset="0"/>
              <a:cs typeface="Arial" charset="0"/>
            </a:endParaRPr>
          </a:p>
        </p:txBody>
      </p:sp>
    </p:spTree>
    <p:extLst>
      <p:ext uri="{BB962C8B-B14F-4D97-AF65-F5344CB8AC3E}">
        <p14:creationId xmlns:p14="http://schemas.microsoft.com/office/powerpoint/2010/main" val="64804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34714" y="303488"/>
            <a:ext cx="475557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1" y="406648"/>
            <a:ext cx="4355405" cy="354040"/>
          </a:xfrm>
          <a:prstGeom prst="rect">
            <a:avLst/>
          </a:prstGeom>
        </p:spPr>
        <p:txBody>
          <a:bodyPr wrap="square" lIns="0" tIns="0" rIns="0" bIns="0" rtlCol="0">
            <a:noAutofit/>
          </a:bodyPr>
          <a:lstStyle/>
          <a:p>
            <a:pPr marL="12700">
              <a:lnSpc>
                <a:spcPts val="1980"/>
              </a:lnSpc>
              <a:spcBef>
                <a:spcPts val="99"/>
              </a:spcBef>
            </a:pPr>
            <a:r>
              <a:rPr sz="1800" b="1" spc="89" dirty="0">
                <a:solidFill>
                  <a:schemeClr val="bg1"/>
                </a:solidFill>
                <a:latin typeface="Arial" charset="0"/>
                <a:ea typeface="Arial" charset="0"/>
                <a:cs typeface="Arial" charset="0"/>
              </a:rPr>
              <a:t>Ke</a:t>
            </a:r>
            <a:r>
              <a:rPr sz="1800" b="1" spc="0" dirty="0">
                <a:solidFill>
                  <a:schemeClr val="bg1"/>
                </a:solidFill>
                <a:latin typeface="Arial" charset="0"/>
                <a:ea typeface="Arial" charset="0"/>
                <a:cs typeface="Arial" charset="0"/>
              </a:rPr>
              <a:t>y</a:t>
            </a:r>
            <a:r>
              <a:rPr sz="1800" b="1" spc="170" dirty="0">
                <a:solidFill>
                  <a:schemeClr val="bg1"/>
                </a:solidFill>
                <a:latin typeface="Arial" charset="0"/>
                <a:ea typeface="Arial" charset="0"/>
                <a:cs typeface="Arial" charset="0"/>
              </a:rPr>
              <a:t> </a:t>
            </a:r>
            <a:r>
              <a:rPr lang="en-US" sz="1800" b="1" spc="89" dirty="0">
                <a:solidFill>
                  <a:schemeClr val="bg1"/>
                </a:solidFill>
                <a:latin typeface="Arial" charset="0"/>
                <a:ea typeface="Arial" charset="0"/>
                <a:cs typeface="Arial" charset="0"/>
              </a:rPr>
              <a:t>Components </a:t>
            </a:r>
            <a:r>
              <a:rPr sz="1800" b="1" spc="89" dirty="0">
                <a:solidFill>
                  <a:schemeClr val="bg1"/>
                </a:solidFill>
                <a:latin typeface="Arial" charset="0"/>
                <a:ea typeface="Arial" charset="0"/>
                <a:cs typeface="Arial" charset="0"/>
              </a:rPr>
              <a:t>o</a:t>
            </a:r>
            <a:r>
              <a:rPr sz="1800" b="1" spc="0" dirty="0">
                <a:solidFill>
                  <a:schemeClr val="bg1"/>
                </a:solidFill>
                <a:latin typeface="Arial" charset="0"/>
                <a:ea typeface="Arial" charset="0"/>
                <a:cs typeface="Arial" charset="0"/>
              </a:rPr>
              <a:t>f</a:t>
            </a:r>
            <a:r>
              <a:rPr lang="en-US" b="1" spc="235" dirty="0">
                <a:solidFill>
                  <a:schemeClr val="bg1"/>
                </a:solidFill>
                <a:latin typeface="Arial" charset="0"/>
                <a:ea typeface="Arial" charset="0"/>
                <a:cs typeface="Arial" charset="0"/>
              </a:rPr>
              <a:t> the </a:t>
            </a:r>
            <a:r>
              <a:rPr sz="1800" b="1" spc="89" dirty="0">
                <a:solidFill>
                  <a:schemeClr val="bg1"/>
                </a:solidFill>
                <a:latin typeface="Arial" charset="0"/>
                <a:ea typeface="Arial" charset="0"/>
                <a:cs typeface="Arial" charset="0"/>
              </a:rPr>
              <a:t>invention</a:t>
            </a:r>
            <a:r>
              <a:rPr sz="1800" b="1" spc="0" dirty="0">
                <a:solidFill>
                  <a:schemeClr val="bg1"/>
                </a:solidFill>
                <a:latin typeface="Arial" charset="0"/>
                <a:ea typeface="Arial" charset="0"/>
                <a:cs typeface="Arial" charset="0"/>
              </a:rPr>
              <a:t>:</a:t>
            </a:r>
            <a:endParaRPr sz="1800" dirty="0">
              <a:solidFill>
                <a:schemeClr val="bg1"/>
              </a:solidFill>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68504" y="1164305"/>
            <a:ext cx="11518696" cy="1087056"/>
          </a:xfrm>
          <a:prstGeom prst="rect">
            <a:avLst/>
          </a:prstGeom>
        </p:spPr>
        <p:txBody>
          <a:bodyPr wrap="square" lIns="0" tIns="0" rIns="0" bIns="0" rtlCol="0">
            <a:noAutofit/>
          </a:bodyPr>
          <a:lstStyle/>
          <a:p>
            <a:pPr marL="285750" indent="-285750" algn="just">
              <a:lnSpc>
                <a:spcPct val="150000"/>
              </a:lnSpc>
              <a:buFont typeface="Arial" panose="020B0604020202020204" pitchFamily="34" charset="0"/>
              <a:buChar char="•"/>
            </a:pPr>
            <a:r>
              <a:rPr lang="en-US" sz="1600" b="1" spc="87" dirty="0">
                <a:solidFill>
                  <a:srgbClr val="212121"/>
                </a:solidFill>
                <a:latin typeface="Arial" panose="020B0604020202020204" pitchFamily="34" charset="0"/>
                <a:ea typeface="Arial" charset="0"/>
                <a:cs typeface="Arial" panose="020B0604020202020204" pitchFamily="34" charset="0"/>
              </a:rPr>
              <a:t>Engine Pump: </a:t>
            </a:r>
            <a:r>
              <a:rPr lang="en-US" sz="1600" spc="87" dirty="0">
                <a:solidFill>
                  <a:srgbClr val="212121"/>
                </a:solidFill>
                <a:latin typeface="Arial" panose="020B0604020202020204" pitchFamily="34" charset="0"/>
                <a:ea typeface="Arial" charset="0"/>
                <a:cs typeface="Arial" panose="020B0604020202020204" pitchFamily="34" charset="0"/>
              </a:rPr>
              <a:t>This apparatus is an integration of a pump and combustion engine and the same engine  drives the pump which in turn imparts pressure and kinetic energy on fluid.</a:t>
            </a:r>
            <a:r>
              <a:rPr lang="en-US" sz="1600" dirty="0">
                <a:latin typeface="Arial" panose="020B0604020202020204" pitchFamily="34" charset="0"/>
                <a:cs typeface="Arial" panose="020B0604020202020204" pitchFamily="34" charset="0"/>
              </a:rPr>
              <a:t> Pump is a device which is used to transport fluids from one place to another or from lower height to higher height with respect to ground. The pump receives mechanical power from external source through its impeller shaft, the rotation of impeller shaft imparts rotation of impeller in the casing. The rotation motion of the impeller in closed sealed casing imparts kinetic and pressure energy on fluids. By virtue of this energy fluids are transported from one place to another.</a:t>
            </a:r>
          </a:p>
          <a:p>
            <a:pPr algn="just">
              <a:lnSpc>
                <a:spcPct val="150000"/>
              </a:lnSpc>
            </a:pPr>
            <a:endParaRPr lang="en-US" sz="1600" spc="87" dirty="0">
              <a:solidFill>
                <a:srgbClr val="212121"/>
              </a:solidFill>
              <a:latin typeface="Arial" panose="020B0604020202020204" pitchFamily="34" charset="0"/>
              <a:ea typeface="Arial" charset="0"/>
              <a:cs typeface="Arial" panose="020B0604020202020204" pitchFamily="34" charset="0"/>
            </a:endParaRPr>
          </a:p>
          <a:p>
            <a:pPr marL="298450" indent="-285750" algn="just">
              <a:lnSpc>
                <a:spcPct val="150000"/>
              </a:lnSpc>
              <a:spcBef>
                <a:spcPts val="88"/>
              </a:spcBef>
              <a:buFont typeface="Arial" charset="0"/>
              <a:buChar char="•"/>
            </a:pPr>
            <a:r>
              <a:rPr lang="en-US" sz="1600" b="1" spc="87" dirty="0">
                <a:solidFill>
                  <a:srgbClr val="212121"/>
                </a:solidFill>
                <a:latin typeface="Arial" charset="0"/>
                <a:ea typeface="Arial" charset="0"/>
                <a:cs typeface="Arial" charset="0"/>
              </a:rPr>
              <a:t>Connecting Pipe: </a:t>
            </a:r>
            <a:r>
              <a:rPr lang="en-US" sz="1600" spc="87" dirty="0">
                <a:solidFill>
                  <a:srgbClr val="212121"/>
                </a:solidFill>
                <a:latin typeface="Arial" charset="0"/>
                <a:ea typeface="Arial" charset="0"/>
                <a:cs typeface="Arial" charset="0"/>
              </a:rPr>
              <a:t>The pressure built in the pump further goes to the piston with the help of the connecting pipe. This pipe hold the fluid exerting pressure generated from the engine pump.</a:t>
            </a:r>
          </a:p>
          <a:p>
            <a:pPr marL="12700" algn="just">
              <a:lnSpc>
                <a:spcPct val="150000"/>
              </a:lnSpc>
              <a:spcBef>
                <a:spcPts val="88"/>
              </a:spcBef>
            </a:pPr>
            <a:endParaRPr lang="en-US" sz="1600" spc="87" dirty="0">
              <a:solidFill>
                <a:srgbClr val="212121"/>
              </a:solidFill>
              <a:latin typeface="Arial" charset="0"/>
              <a:ea typeface="Arial" charset="0"/>
              <a:cs typeface="Arial" charset="0"/>
            </a:endParaRPr>
          </a:p>
          <a:p>
            <a:pPr marL="298450" indent="-285750" algn="just">
              <a:lnSpc>
                <a:spcPct val="150000"/>
              </a:lnSpc>
              <a:spcBef>
                <a:spcPts val="88"/>
              </a:spcBef>
              <a:buFont typeface="Arial" charset="0"/>
              <a:buChar char="•"/>
            </a:pPr>
            <a:r>
              <a:rPr lang="en-US" sz="1600" b="1" spc="87" dirty="0">
                <a:solidFill>
                  <a:srgbClr val="212121"/>
                </a:solidFill>
                <a:latin typeface="Arial" charset="0"/>
                <a:ea typeface="Arial" charset="0"/>
                <a:cs typeface="Arial" charset="0"/>
              </a:rPr>
              <a:t>Piston: </a:t>
            </a:r>
            <a:r>
              <a:rPr lang="en-US" sz="1600" spc="87" dirty="0">
                <a:solidFill>
                  <a:srgbClr val="212121"/>
                </a:solidFill>
                <a:latin typeface="Arial" charset="0"/>
                <a:ea typeface="Arial" charset="0"/>
                <a:cs typeface="Arial" charset="0"/>
              </a:rPr>
              <a:t>This device is an works on the hydraulic pressure. It displaces the default position of the control valve and makes the valve open for fluid to pass from the fuel tank to the engine pump.  </a:t>
            </a:r>
          </a:p>
          <a:p>
            <a:pPr marL="298450" indent="-285750" algn="just">
              <a:lnSpc>
                <a:spcPts val="1770"/>
              </a:lnSpc>
              <a:spcBef>
                <a:spcPts val="88"/>
              </a:spcBef>
              <a:buFont typeface="Arial" charset="0"/>
              <a:buChar char="•"/>
            </a:pPr>
            <a:endParaRPr lang="en-US" sz="1600" b="1" spc="87" dirty="0">
              <a:solidFill>
                <a:srgbClr val="212121"/>
              </a:solidFill>
              <a:latin typeface="Arial" charset="0"/>
              <a:ea typeface="Arial" charset="0"/>
              <a:cs typeface="Arial" charset="0"/>
            </a:endParaRPr>
          </a:p>
          <a:p>
            <a:pPr marL="469900" lvl="1" algn="just">
              <a:lnSpc>
                <a:spcPts val="1770"/>
              </a:lnSpc>
              <a:spcBef>
                <a:spcPts val="88"/>
              </a:spcBef>
            </a:pPr>
            <a:endParaRPr lang="en-US" sz="1600" dirty="0">
              <a:latin typeface="Arial" panose="020B0604020202020204" pitchFamily="34" charset="0"/>
              <a:ea typeface="Arial" charset="0"/>
              <a:cs typeface="Arial" panose="020B0604020202020204" pitchFamily="34" charset="0"/>
            </a:endParaRPr>
          </a:p>
          <a:p>
            <a:pPr marL="469900" lvl="1" algn="just">
              <a:lnSpc>
                <a:spcPts val="1770"/>
              </a:lnSpc>
              <a:spcBef>
                <a:spcPts val="88"/>
              </a:spcBef>
            </a:pPr>
            <a:endParaRPr lang="en-US" sz="1600" dirty="0">
              <a:latin typeface="Arial" panose="020B0604020202020204" pitchFamily="34" charset="0"/>
              <a:ea typeface="Arial" charset="0"/>
              <a:cs typeface="Arial" panose="020B0604020202020204" pitchFamily="34" charset="0"/>
            </a:endParaRPr>
          </a:p>
          <a:p>
            <a:pPr marL="469900" lvl="1" algn="just">
              <a:lnSpc>
                <a:spcPts val="1770"/>
              </a:lnSpc>
              <a:spcBef>
                <a:spcPts val="88"/>
              </a:spcBef>
            </a:pPr>
            <a:endParaRPr lang="en-US" sz="1600" dirty="0">
              <a:latin typeface="Arial" panose="020B0604020202020204" pitchFamily="34" charset="0"/>
              <a:ea typeface="Arial" charset="0"/>
              <a:cs typeface="Arial" panose="020B0604020202020204" pitchFamily="34" charset="0"/>
            </a:endParaRPr>
          </a:p>
          <a:p>
            <a:pPr marL="469900" lvl="1" algn="just">
              <a:lnSpc>
                <a:spcPts val="1770"/>
              </a:lnSpc>
              <a:spcBef>
                <a:spcPts val="88"/>
              </a:spcBef>
            </a:pPr>
            <a:endParaRPr lang="en-US" sz="1600" dirty="0">
              <a:latin typeface="Arial" panose="020B0604020202020204" pitchFamily="34" charset="0"/>
              <a:ea typeface="Arial" charset="0"/>
              <a:cs typeface="Arial" panose="020B0604020202020204" pitchFamily="34" charset="0"/>
            </a:endParaRPr>
          </a:p>
          <a:p>
            <a:pPr marL="469900" lvl="1" algn="just">
              <a:lnSpc>
                <a:spcPts val="1770"/>
              </a:lnSpc>
              <a:spcBef>
                <a:spcPts val="88"/>
              </a:spcBef>
            </a:pPr>
            <a:endParaRPr sz="1600" dirty="0">
              <a:latin typeface="Arial" charset="0"/>
              <a:ea typeface="Arial" charset="0"/>
              <a:cs typeface="Arial" charset="0"/>
            </a:endParaRPr>
          </a:p>
        </p:txBody>
      </p:sp>
    </p:spTree>
    <p:extLst>
      <p:ext uri="{BB962C8B-B14F-4D97-AF65-F5344CB8AC3E}">
        <p14:creationId xmlns:p14="http://schemas.microsoft.com/office/powerpoint/2010/main" val="19134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68504" y="760688"/>
            <a:ext cx="11418049" cy="1087056"/>
          </a:xfrm>
          <a:prstGeom prst="rect">
            <a:avLst/>
          </a:prstGeom>
        </p:spPr>
        <p:txBody>
          <a:bodyPr wrap="square" lIns="0" tIns="0" rIns="0" bIns="0" rtlCol="0">
            <a:noAutofit/>
          </a:bodyPr>
          <a:lstStyle/>
          <a:p>
            <a:pPr marL="12700" algn="just">
              <a:lnSpc>
                <a:spcPts val="1770"/>
              </a:lnSpc>
              <a:spcBef>
                <a:spcPts val="88"/>
              </a:spcBef>
            </a:pPr>
            <a:endParaRPr lang="en-US" sz="1600" spc="87" dirty="0">
              <a:solidFill>
                <a:srgbClr val="212121"/>
              </a:solidFill>
              <a:latin typeface="Arial" charset="0"/>
              <a:ea typeface="Arial" charset="0"/>
              <a:cs typeface="Arial" charset="0"/>
            </a:endParaRPr>
          </a:p>
          <a:p>
            <a:pPr marL="298450" indent="-285750" algn="just">
              <a:lnSpc>
                <a:spcPct val="150000"/>
              </a:lnSpc>
              <a:spcBef>
                <a:spcPts val="88"/>
              </a:spcBef>
              <a:buFont typeface="Arial" charset="0"/>
              <a:buChar char="•"/>
            </a:pPr>
            <a:r>
              <a:rPr lang="en-US" sz="1600" b="1" spc="87" dirty="0">
                <a:solidFill>
                  <a:srgbClr val="212121"/>
                </a:solidFill>
                <a:latin typeface="Arial" panose="020B0604020202020204" pitchFamily="34" charset="0"/>
                <a:ea typeface="Arial" charset="0"/>
                <a:cs typeface="Arial" panose="020B0604020202020204" pitchFamily="34" charset="0"/>
              </a:rPr>
              <a:t>Control Valve: </a:t>
            </a:r>
            <a:r>
              <a:rPr lang="en-US" sz="1600" spc="87" dirty="0">
                <a:solidFill>
                  <a:srgbClr val="212121"/>
                </a:solidFill>
                <a:latin typeface="Arial" panose="020B0604020202020204" pitchFamily="34" charset="0"/>
                <a:ea typeface="Arial" charset="0"/>
                <a:cs typeface="Arial" panose="020B0604020202020204" pitchFamily="34" charset="0"/>
              </a:rPr>
              <a:t>This spring loaded valve is fitted in between the fuel tank and the engine pump over the fuel pipeline. It has three openings:</a:t>
            </a:r>
          </a:p>
          <a:p>
            <a:pPr marL="755650" lvl="1" indent="-285750" algn="just">
              <a:lnSpc>
                <a:spcPct val="150000"/>
              </a:lnSpc>
              <a:spcBef>
                <a:spcPts val="88"/>
              </a:spcBef>
              <a:buFont typeface="Wingdings" panose="05000000000000000000" pitchFamily="2" charset="2"/>
              <a:buChar char="Ø"/>
            </a:pPr>
            <a:r>
              <a:rPr lang="en-US" sz="1600" spc="87" dirty="0">
                <a:solidFill>
                  <a:srgbClr val="212121"/>
                </a:solidFill>
                <a:latin typeface="Arial" panose="020B0604020202020204" pitchFamily="34" charset="0"/>
                <a:ea typeface="Arial" charset="0"/>
                <a:cs typeface="Arial" panose="020B0604020202020204" pitchFamily="34" charset="0"/>
              </a:rPr>
              <a:t> fuel inlet; </a:t>
            </a:r>
          </a:p>
          <a:p>
            <a:pPr marL="755650" lvl="1" indent="-285750" algn="just">
              <a:lnSpc>
                <a:spcPct val="150000"/>
              </a:lnSpc>
              <a:spcBef>
                <a:spcPts val="88"/>
              </a:spcBef>
              <a:buFont typeface="Wingdings" panose="05000000000000000000" pitchFamily="2" charset="2"/>
              <a:buChar char="Ø"/>
            </a:pPr>
            <a:r>
              <a:rPr lang="en-US" sz="1600" spc="87" dirty="0">
                <a:solidFill>
                  <a:srgbClr val="212121"/>
                </a:solidFill>
                <a:latin typeface="Arial" panose="020B0604020202020204" pitchFamily="34" charset="0"/>
                <a:ea typeface="Arial" charset="0"/>
                <a:cs typeface="Arial" panose="020B0604020202020204" pitchFamily="34" charset="0"/>
              </a:rPr>
              <a:t> fuel outlet and; </a:t>
            </a:r>
          </a:p>
          <a:p>
            <a:pPr marL="755650" lvl="1" indent="-285750" algn="just">
              <a:lnSpc>
                <a:spcPct val="150000"/>
              </a:lnSpc>
              <a:spcBef>
                <a:spcPts val="88"/>
              </a:spcBef>
              <a:buFont typeface="Wingdings" panose="05000000000000000000" pitchFamily="2" charset="2"/>
              <a:buChar char="Ø"/>
            </a:pPr>
            <a:r>
              <a:rPr lang="en-US" sz="1600" spc="87" dirty="0">
                <a:solidFill>
                  <a:srgbClr val="212121"/>
                </a:solidFill>
                <a:latin typeface="Arial" panose="020B0604020202020204" pitchFamily="34" charset="0"/>
                <a:ea typeface="Arial" charset="0"/>
                <a:cs typeface="Arial" panose="020B0604020202020204" pitchFamily="34" charset="0"/>
              </a:rPr>
              <a:t>Entry for fluid coming via pump.</a:t>
            </a:r>
          </a:p>
          <a:p>
            <a:pPr marL="469900" lvl="1" algn="just">
              <a:lnSpc>
                <a:spcPct val="150000"/>
              </a:lnSpc>
              <a:spcBef>
                <a:spcPts val="88"/>
              </a:spcBef>
            </a:pPr>
            <a:r>
              <a:rPr lang="en-US" sz="1600" spc="87" dirty="0">
                <a:solidFill>
                  <a:srgbClr val="212121"/>
                </a:solidFill>
                <a:latin typeface="Arial" panose="020B0604020202020204" pitchFamily="34" charset="0"/>
                <a:ea typeface="Arial" charset="0"/>
                <a:cs typeface="Arial" panose="020B0604020202020204" pitchFamily="34" charset="0"/>
              </a:rPr>
              <a:t>The default position of this valve is closed state but when pressure is exerted upon it via the piston arrangement, it leads to displacement of the valve from its equilibrium position and opens the fuel pipeline to transfer the fuel from tank to the engine pump. In the situation of dry run, as no pressure is exerted over the valve, it reverts to its default state.</a:t>
            </a:r>
          </a:p>
          <a:p>
            <a:pPr marL="285750" indent="-285750" algn="just">
              <a:lnSpc>
                <a:spcPct val="150000"/>
              </a:lnSpc>
              <a:buFont typeface="Arial" panose="020B0604020202020204" pitchFamily="34" charset="0"/>
              <a:buChar char="•"/>
            </a:pPr>
            <a:endParaRPr lang="en-US" sz="1600" b="1" spc="87" dirty="0">
              <a:solidFill>
                <a:srgbClr val="212121"/>
              </a:solidFill>
              <a:latin typeface="Arial" charset="0"/>
              <a:ea typeface="Arial" charset="0"/>
              <a:cs typeface="Arial" charset="0"/>
            </a:endParaRPr>
          </a:p>
          <a:p>
            <a:pPr marL="285750" indent="-285750" algn="just">
              <a:lnSpc>
                <a:spcPct val="150000"/>
              </a:lnSpc>
              <a:buFont typeface="Arial" panose="020B0604020202020204" pitchFamily="34" charset="0"/>
              <a:buChar char="•"/>
            </a:pPr>
            <a:r>
              <a:rPr lang="en-US" sz="1600" b="1" spc="87" dirty="0">
                <a:solidFill>
                  <a:srgbClr val="212121"/>
                </a:solidFill>
                <a:latin typeface="Arial" charset="0"/>
                <a:ea typeface="Arial" charset="0"/>
                <a:cs typeface="Arial" charset="0"/>
              </a:rPr>
              <a:t>Manual Knob: </a:t>
            </a:r>
            <a:r>
              <a:rPr lang="en-US" sz="1600" spc="87" dirty="0">
                <a:solidFill>
                  <a:srgbClr val="212121"/>
                </a:solidFill>
                <a:latin typeface="Arial" panose="020B0604020202020204" pitchFamily="34" charset="0"/>
                <a:ea typeface="Arial" charset="0"/>
                <a:cs typeface="Arial" panose="020B0604020202020204" pitchFamily="34" charset="0"/>
              </a:rPr>
              <a:t>This is the provision kept in the novel engine to reset the engine after a dry run. The knob is </a:t>
            </a:r>
            <a:r>
              <a:rPr lang="en-US" sz="1600" dirty="0">
                <a:latin typeface="Arial" panose="020B0604020202020204" pitchFamily="34" charset="0"/>
                <a:cs typeface="Arial" panose="020B0604020202020204" pitchFamily="34" charset="0"/>
              </a:rPr>
              <a:t>connected physically with valve block when pulled manually by user will displace the valve block and open the fuel line allowing the fuel to flow from fuel tank to engine. This would provide initial stock of fuel needed for engine starting. Once the engine pump is started the fluid pressure in the pump will open control valve ensuring continuity of fuel flow.</a:t>
            </a:r>
          </a:p>
        </p:txBody>
      </p:sp>
      <p:sp>
        <p:nvSpPr>
          <p:cNvPr id="10" name="object 13">
            <a:extLst>
              <a:ext uri="{FF2B5EF4-FFF2-40B4-BE49-F238E27FC236}">
                <a16:creationId xmlns:a16="http://schemas.microsoft.com/office/drawing/2014/main" id="{A99EA001-2335-1E4D-8C34-BA71DF0BAFBF}"/>
              </a:ext>
            </a:extLst>
          </p:cNvPr>
          <p:cNvSpPr/>
          <p:nvPr/>
        </p:nvSpPr>
        <p:spPr>
          <a:xfrm>
            <a:off x="-34714" y="303488"/>
            <a:ext cx="475557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1" name="object 7">
            <a:extLst>
              <a:ext uri="{FF2B5EF4-FFF2-40B4-BE49-F238E27FC236}">
                <a16:creationId xmlns:a16="http://schemas.microsoft.com/office/drawing/2014/main" id="{3A639BAE-49E6-FD45-A9A9-784965F2E667}"/>
              </a:ext>
            </a:extLst>
          </p:cNvPr>
          <p:cNvSpPr txBox="1"/>
          <p:nvPr/>
        </p:nvSpPr>
        <p:spPr>
          <a:xfrm>
            <a:off x="230041" y="406648"/>
            <a:ext cx="4355405" cy="354040"/>
          </a:xfrm>
          <a:prstGeom prst="rect">
            <a:avLst/>
          </a:prstGeom>
        </p:spPr>
        <p:txBody>
          <a:bodyPr wrap="square" lIns="0" tIns="0" rIns="0" bIns="0" rtlCol="0">
            <a:noAutofit/>
          </a:bodyPr>
          <a:lstStyle/>
          <a:p>
            <a:pPr marL="12700">
              <a:lnSpc>
                <a:spcPts val="1980"/>
              </a:lnSpc>
              <a:spcBef>
                <a:spcPts val="99"/>
              </a:spcBef>
            </a:pPr>
            <a:r>
              <a:rPr sz="1800" b="1" spc="89" dirty="0">
                <a:solidFill>
                  <a:schemeClr val="bg1"/>
                </a:solidFill>
                <a:latin typeface="Arial" charset="0"/>
                <a:ea typeface="Arial" charset="0"/>
                <a:cs typeface="Arial" charset="0"/>
              </a:rPr>
              <a:t>Ke</a:t>
            </a:r>
            <a:r>
              <a:rPr sz="1800" b="1" spc="0" dirty="0">
                <a:solidFill>
                  <a:schemeClr val="bg1"/>
                </a:solidFill>
                <a:latin typeface="Arial" charset="0"/>
                <a:ea typeface="Arial" charset="0"/>
                <a:cs typeface="Arial" charset="0"/>
              </a:rPr>
              <a:t>y</a:t>
            </a:r>
            <a:r>
              <a:rPr sz="1800" b="1" spc="170" dirty="0">
                <a:solidFill>
                  <a:schemeClr val="bg1"/>
                </a:solidFill>
                <a:latin typeface="Arial" charset="0"/>
                <a:ea typeface="Arial" charset="0"/>
                <a:cs typeface="Arial" charset="0"/>
              </a:rPr>
              <a:t> </a:t>
            </a:r>
            <a:r>
              <a:rPr lang="en-US" sz="1800" b="1" spc="89" dirty="0">
                <a:solidFill>
                  <a:schemeClr val="bg1"/>
                </a:solidFill>
                <a:latin typeface="Arial" charset="0"/>
                <a:ea typeface="Arial" charset="0"/>
                <a:cs typeface="Arial" charset="0"/>
              </a:rPr>
              <a:t>Components </a:t>
            </a:r>
            <a:r>
              <a:rPr sz="1800" b="1" spc="89" dirty="0">
                <a:solidFill>
                  <a:schemeClr val="bg1"/>
                </a:solidFill>
                <a:latin typeface="Arial" charset="0"/>
                <a:ea typeface="Arial" charset="0"/>
                <a:cs typeface="Arial" charset="0"/>
              </a:rPr>
              <a:t>o</a:t>
            </a:r>
            <a:r>
              <a:rPr sz="1800" b="1" spc="0" dirty="0">
                <a:solidFill>
                  <a:schemeClr val="bg1"/>
                </a:solidFill>
                <a:latin typeface="Arial" charset="0"/>
                <a:ea typeface="Arial" charset="0"/>
                <a:cs typeface="Arial" charset="0"/>
              </a:rPr>
              <a:t>f</a:t>
            </a:r>
            <a:r>
              <a:rPr lang="en-US" b="1" spc="235" dirty="0">
                <a:solidFill>
                  <a:schemeClr val="bg1"/>
                </a:solidFill>
                <a:latin typeface="Arial" charset="0"/>
                <a:ea typeface="Arial" charset="0"/>
                <a:cs typeface="Arial" charset="0"/>
              </a:rPr>
              <a:t> the </a:t>
            </a:r>
            <a:r>
              <a:rPr sz="1800" b="1" spc="89" dirty="0">
                <a:solidFill>
                  <a:schemeClr val="bg1"/>
                </a:solidFill>
                <a:latin typeface="Arial" charset="0"/>
                <a:ea typeface="Arial" charset="0"/>
                <a:cs typeface="Arial" charset="0"/>
              </a:rPr>
              <a:t>invention</a:t>
            </a:r>
            <a:r>
              <a:rPr sz="1800" b="1" spc="0" dirty="0">
                <a:solidFill>
                  <a:schemeClr val="bg1"/>
                </a:solidFill>
                <a:latin typeface="Arial" charset="0"/>
                <a:ea typeface="Arial" charset="0"/>
                <a:cs typeface="Arial" charset="0"/>
              </a:rPr>
              <a:t>:</a:t>
            </a:r>
            <a:endParaRPr sz="1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8048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1" y="1164305"/>
            <a:ext cx="6523214" cy="1087056"/>
          </a:xfrm>
          <a:prstGeom prst="rect">
            <a:avLst/>
          </a:prstGeom>
        </p:spPr>
        <p:txBody>
          <a:bodyPr wrap="square" lIns="0" tIns="0" rIns="0" bIns="0" rtlCol="0">
            <a:noAutofit/>
          </a:bodyPr>
          <a:lstStyle/>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This arrangement novel engine pump which prevents itself from dry running condition, the engine pump includes the control valve on fuel line which connects fuel tank and engine to facilitate transport of fuel. The control valve is “normally closed” type of valve having at least three openings, one for fuel inlet, one for fuel outlet, and another one for entry of fluid coming from pump.</a:t>
            </a:r>
          </a:p>
          <a:p>
            <a:pPr algn="just">
              <a:lnSpc>
                <a:spcPct val="150000"/>
              </a:lnSpc>
            </a:pPr>
            <a:r>
              <a:rPr lang="en-US" sz="1600" dirty="0">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connecting pipe  facilitates the flow of main system fluid from pump to control valve. The control valve which is in default closed state utilizes the pressure force of fluid from pump to change its state form closed to open state allowing the flow of fuel through fuel line to engine of engine pump. </a:t>
            </a:r>
          </a:p>
          <a:p>
            <a:pPr marL="285750" indent="-285750" algn="just">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just">
              <a:lnSpc>
                <a:spcPct val="150000"/>
              </a:lnSpc>
            </a:pPr>
            <a:endParaRPr lang="en-US" sz="1600" spc="87" dirty="0">
              <a:solidFill>
                <a:srgbClr val="212121"/>
              </a:solidFill>
              <a:latin typeface="Arial" panose="020B0604020202020204" pitchFamily="34" charset="0"/>
              <a:ea typeface="Arial" charset="0"/>
              <a:cs typeface="Arial" panose="020B0604020202020204" pitchFamily="34" charset="0"/>
            </a:endParaRPr>
          </a:p>
        </p:txBody>
      </p:sp>
      <p:pic>
        <p:nvPicPr>
          <p:cNvPr id="9" name="Picture 8"/>
          <p:cNvPicPr>
            <a:picLocks noChangeAspect="1"/>
          </p:cNvPicPr>
          <p:nvPr/>
        </p:nvPicPr>
        <p:blipFill rotWithShape="1">
          <a:blip r:embed="rId3"/>
          <a:srcRect b="6770"/>
          <a:stretch/>
        </p:blipFill>
        <p:spPr>
          <a:xfrm>
            <a:off x="7037691" y="122831"/>
            <a:ext cx="5154309" cy="5723788"/>
          </a:xfrm>
          <a:prstGeom prst="rect">
            <a:avLst/>
          </a:prstGeom>
        </p:spPr>
      </p:pic>
      <p:sp>
        <p:nvSpPr>
          <p:cNvPr id="12" name="object 13">
            <a:extLst>
              <a:ext uri="{FF2B5EF4-FFF2-40B4-BE49-F238E27FC236}">
                <a16:creationId xmlns:a16="http://schemas.microsoft.com/office/drawing/2014/main" id="{6907279C-1DDF-A14C-997D-7D2A4EE7D358}"/>
              </a:ext>
            </a:extLst>
          </p:cNvPr>
          <p:cNvSpPr/>
          <p:nvPr/>
        </p:nvSpPr>
        <p:spPr>
          <a:xfrm>
            <a:off x="-13448" y="303488"/>
            <a:ext cx="167212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a:extLst>
              <a:ext uri="{FF2B5EF4-FFF2-40B4-BE49-F238E27FC236}">
                <a16:creationId xmlns:a16="http://schemas.microsoft.com/office/drawing/2014/main" id="{76EAEFA4-83C2-084F-9F21-CA1AF8BAFB05}"/>
              </a:ext>
            </a:extLst>
          </p:cNvPr>
          <p:cNvSpPr txBox="1"/>
          <p:nvPr/>
        </p:nvSpPr>
        <p:spPr>
          <a:xfrm>
            <a:off x="230042" y="406648"/>
            <a:ext cx="1609392"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solidFill>
                <a:latin typeface="Arial" charset="0"/>
                <a:ea typeface="Arial" charset="0"/>
                <a:cs typeface="Arial" charset="0"/>
              </a:rPr>
              <a:t>Working:</a:t>
            </a:r>
            <a:endParaRPr sz="1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0595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6" name="Rectangle 5"/>
          <p:cNvSpPr/>
          <p:nvPr/>
        </p:nvSpPr>
        <p:spPr>
          <a:xfrm>
            <a:off x="286605" y="1050879"/>
            <a:ext cx="6523628" cy="304698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But in absence of fluid pressure during dry run control valve remains in closed state stopping the fuel supply to engine, which further result in stopping of engine pump working during dry run. And hence further prevents the engine pump from damages caused due to it. The proposed engine pump can also distinguish between pressure drop due to actual dry run and pressure drop due to random fluctuation to provide accurate and reliable dry run detection and prevention.</a:t>
            </a:r>
            <a:endParaRPr lang="en-US" sz="1600" dirty="0"/>
          </a:p>
        </p:txBody>
      </p:sp>
      <p:pic>
        <p:nvPicPr>
          <p:cNvPr id="8" name="Picture 7"/>
          <p:cNvPicPr>
            <a:picLocks noChangeAspect="1"/>
          </p:cNvPicPr>
          <p:nvPr/>
        </p:nvPicPr>
        <p:blipFill rotWithShape="1">
          <a:blip r:embed="rId2"/>
          <a:srcRect l="2676" b="2712"/>
          <a:stretch/>
        </p:blipFill>
        <p:spPr>
          <a:xfrm>
            <a:off x="7315199" y="481084"/>
            <a:ext cx="4587329" cy="5012243"/>
          </a:xfrm>
          <a:prstGeom prst="rect">
            <a:avLst/>
          </a:prstGeom>
        </p:spPr>
      </p:pic>
      <p:sp>
        <p:nvSpPr>
          <p:cNvPr id="7" name="object 13">
            <a:extLst>
              <a:ext uri="{FF2B5EF4-FFF2-40B4-BE49-F238E27FC236}">
                <a16:creationId xmlns:a16="http://schemas.microsoft.com/office/drawing/2014/main" id="{008A072A-38C3-614E-8FF2-E17353D8942D}"/>
              </a:ext>
            </a:extLst>
          </p:cNvPr>
          <p:cNvSpPr/>
          <p:nvPr/>
        </p:nvSpPr>
        <p:spPr>
          <a:xfrm>
            <a:off x="-13448" y="303488"/>
            <a:ext cx="167212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9" name="object 7">
            <a:extLst>
              <a:ext uri="{FF2B5EF4-FFF2-40B4-BE49-F238E27FC236}">
                <a16:creationId xmlns:a16="http://schemas.microsoft.com/office/drawing/2014/main" id="{5DB6E8D4-1928-7247-A467-1C28907244B4}"/>
              </a:ext>
            </a:extLst>
          </p:cNvPr>
          <p:cNvSpPr txBox="1"/>
          <p:nvPr/>
        </p:nvSpPr>
        <p:spPr>
          <a:xfrm>
            <a:off x="230042" y="406648"/>
            <a:ext cx="1609392"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solidFill>
                <a:latin typeface="Arial" charset="0"/>
                <a:ea typeface="Arial" charset="0"/>
                <a:cs typeface="Arial" charset="0"/>
              </a:rPr>
              <a:t>Working:</a:t>
            </a:r>
            <a:endParaRPr sz="1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4868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28933" y="2888710"/>
            <a:ext cx="2455381"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0" y="2997338"/>
            <a:ext cx="2593477"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solidFill>
                <a:latin typeface="Arial" charset="0"/>
                <a:ea typeface="Arial" charset="0"/>
                <a:cs typeface="Arial" charset="0"/>
              </a:rPr>
              <a:t>  Expectations:</a:t>
            </a:r>
            <a:endParaRPr sz="1800" dirty="0">
              <a:solidFill>
                <a:schemeClr val="bg1"/>
              </a:solidFill>
              <a:latin typeface="Arial" charset="0"/>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266339" y="3642594"/>
            <a:ext cx="11418049" cy="1087056"/>
          </a:xfrm>
          <a:prstGeom prst="rect">
            <a:avLst/>
          </a:prstGeom>
        </p:spPr>
        <p:txBody>
          <a:bodyPr wrap="square" lIns="0" tIns="0" rIns="0" bIns="0" rtlCol="0">
            <a:noAutofit/>
          </a:bodyPr>
          <a:lstStyle/>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Company seeks alliance with Potential Licensees to assign Licensing Rights to market these technologies.</a:t>
            </a:r>
          </a:p>
          <a:p>
            <a:pPr marL="298450" indent="-285750" algn="just">
              <a:lnSpc>
                <a:spcPts val="1770"/>
              </a:lnSpc>
              <a:spcBef>
                <a:spcPts val="88"/>
              </a:spcBef>
              <a:buFont typeface="Arial" charset="0"/>
              <a:buChar char="•"/>
            </a:pPr>
            <a:endParaRPr lang="en-US" sz="1600" spc="87" dirty="0">
              <a:solidFill>
                <a:srgbClr val="212121"/>
              </a:solidFill>
              <a:latin typeface="Arial" charset="0"/>
              <a:ea typeface="Arial" charset="0"/>
              <a:cs typeface="Arial" charset="0"/>
            </a:endParaRPr>
          </a:p>
          <a:p>
            <a:pPr marL="298450" indent="-285750" algn="just">
              <a:lnSpc>
                <a:spcPts val="1770"/>
              </a:lnSpc>
              <a:spcBef>
                <a:spcPts val="88"/>
              </a:spcBef>
              <a:buFont typeface="Arial" charset="0"/>
              <a:buChar char="•"/>
            </a:pPr>
            <a:r>
              <a:rPr lang="en-US" sz="1600" spc="87" dirty="0">
                <a:solidFill>
                  <a:srgbClr val="212121"/>
                </a:solidFill>
                <a:latin typeface="Arial" charset="0"/>
                <a:ea typeface="Arial" charset="0"/>
                <a:cs typeface="Arial" charset="0"/>
              </a:rPr>
              <a:t>Company is also interested in Technical Collaboration and Economic Cooperation. </a:t>
            </a:r>
          </a:p>
        </p:txBody>
      </p:sp>
      <p:sp>
        <p:nvSpPr>
          <p:cNvPr id="12" name="object 13"/>
          <p:cNvSpPr/>
          <p:nvPr/>
        </p:nvSpPr>
        <p:spPr>
          <a:xfrm>
            <a:off x="-27710" y="4966984"/>
            <a:ext cx="242644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p:cNvSpPr txBox="1"/>
          <p:nvPr/>
        </p:nvSpPr>
        <p:spPr>
          <a:xfrm>
            <a:off x="186847" y="5070144"/>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solidFill>
                <a:latin typeface="Arial" charset="0"/>
                <a:ea typeface="Arial" charset="0"/>
                <a:cs typeface="Arial" charset="0"/>
              </a:rPr>
              <a:t>Target Industry:</a:t>
            </a:r>
            <a:endParaRPr sz="1800" dirty="0">
              <a:solidFill>
                <a:schemeClr val="bg1"/>
              </a:solidFill>
              <a:latin typeface="Arial" charset="0"/>
              <a:ea typeface="Arial" charset="0"/>
              <a:cs typeface="Arial" charset="0"/>
            </a:endParaRPr>
          </a:p>
        </p:txBody>
      </p:sp>
      <p:sp>
        <p:nvSpPr>
          <p:cNvPr id="17" name="object 6"/>
          <p:cNvSpPr txBox="1"/>
          <p:nvPr/>
        </p:nvSpPr>
        <p:spPr>
          <a:xfrm>
            <a:off x="341609" y="5499177"/>
            <a:ext cx="11418049" cy="1087056"/>
          </a:xfrm>
          <a:prstGeom prst="rect">
            <a:avLst/>
          </a:prstGeom>
        </p:spPr>
        <p:txBody>
          <a:bodyPr wrap="square" lIns="0" tIns="0" rIns="0" bIns="0" rtlCol="0">
            <a:noAutofit/>
          </a:bodyPr>
          <a:lstStyle/>
          <a:p>
            <a:pPr marL="12700" algn="just">
              <a:lnSpc>
                <a:spcPts val="1770"/>
              </a:lnSpc>
              <a:spcBef>
                <a:spcPts val="88"/>
              </a:spcBef>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r>
              <a:rPr lang="en-US" sz="1600" dirty="0">
                <a:latin typeface="Arial" charset="0"/>
                <a:ea typeface="Arial" charset="0"/>
                <a:cs typeface="Arial" charset="0"/>
              </a:rPr>
              <a:t>Mechanical Industry</a:t>
            </a:r>
          </a:p>
          <a:p>
            <a:pPr marL="298450" indent="-285750" algn="just">
              <a:lnSpc>
                <a:spcPts val="1770"/>
              </a:lnSpc>
              <a:spcBef>
                <a:spcPts val="88"/>
              </a:spcBef>
              <a:buFont typeface="Arial" charset="0"/>
              <a:buChar char="•"/>
            </a:pPr>
            <a:endParaRPr lang="en-US" sz="1600" dirty="0">
              <a:latin typeface="Arial" charset="0"/>
              <a:ea typeface="Arial" charset="0"/>
              <a:cs typeface="Arial" charset="0"/>
            </a:endParaRPr>
          </a:p>
          <a:p>
            <a:pPr marL="298450" indent="-285750" algn="just">
              <a:lnSpc>
                <a:spcPts val="1770"/>
              </a:lnSpc>
              <a:spcBef>
                <a:spcPts val="88"/>
              </a:spcBef>
              <a:buFont typeface="Arial" charset="0"/>
              <a:buChar char="•"/>
            </a:pPr>
            <a:endParaRPr sz="1600" dirty="0">
              <a:latin typeface="Arial" charset="0"/>
              <a:ea typeface="Arial" charset="0"/>
              <a:cs typeface="Arial" charset="0"/>
            </a:endParaRPr>
          </a:p>
        </p:txBody>
      </p:sp>
      <p:graphicFrame>
        <p:nvGraphicFramePr>
          <p:cNvPr id="11" name="Diagram 10">
            <a:extLst>
              <a:ext uri="{FF2B5EF4-FFF2-40B4-BE49-F238E27FC236}">
                <a16:creationId xmlns:a16="http://schemas.microsoft.com/office/drawing/2014/main" id="{6F6B1404-7269-412C-90FC-E6CA3F8D8AD9}"/>
              </a:ext>
            </a:extLst>
          </p:cNvPr>
          <p:cNvGraphicFramePr/>
          <p:nvPr>
            <p:extLst>
              <p:ext uri="{D42A27DB-BD31-4B8C-83A1-F6EECF244321}">
                <p14:modId xmlns:p14="http://schemas.microsoft.com/office/powerpoint/2010/main" val="3265980832"/>
              </p:ext>
            </p:extLst>
          </p:nvPr>
        </p:nvGraphicFramePr>
        <p:xfrm>
          <a:off x="2084524" y="996465"/>
          <a:ext cx="8128000" cy="1781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bject 13">
            <a:extLst>
              <a:ext uri="{FF2B5EF4-FFF2-40B4-BE49-F238E27FC236}">
                <a16:creationId xmlns:a16="http://schemas.microsoft.com/office/drawing/2014/main" id="{7D7686E5-5381-564C-8E91-3C68F4055427}"/>
              </a:ext>
            </a:extLst>
          </p:cNvPr>
          <p:cNvSpPr/>
          <p:nvPr/>
        </p:nvSpPr>
        <p:spPr>
          <a:xfrm>
            <a:off x="-24082" y="303488"/>
            <a:ext cx="2606925"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5" name="object 7">
            <a:extLst>
              <a:ext uri="{FF2B5EF4-FFF2-40B4-BE49-F238E27FC236}">
                <a16:creationId xmlns:a16="http://schemas.microsoft.com/office/drawing/2014/main" id="{3D2B466F-BCF2-3940-8B39-985BC7A93017}"/>
              </a:ext>
            </a:extLst>
          </p:cNvPr>
          <p:cNvSpPr txBox="1"/>
          <p:nvPr/>
        </p:nvSpPr>
        <p:spPr>
          <a:xfrm>
            <a:off x="219408" y="406648"/>
            <a:ext cx="2363435"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solidFill>
                <a:latin typeface="Arial" charset="0"/>
                <a:ea typeface="Arial" charset="0"/>
                <a:cs typeface="Arial" charset="0"/>
              </a:rPr>
              <a:t>Key Advantages:</a:t>
            </a:r>
            <a:endParaRPr sz="1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24349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1078</Words>
  <Application>Microsoft Macintosh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Arimo</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Ankit Kumar</cp:lastModifiedBy>
  <cp:revision>79</cp:revision>
  <dcterms:created xsi:type="dcterms:W3CDTF">2018-01-16T10:55:57Z</dcterms:created>
  <dcterms:modified xsi:type="dcterms:W3CDTF">2018-07-30T12:24:05Z</dcterms:modified>
</cp:coreProperties>
</file>