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5"/>
  </p:notesMasterIdLst>
  <p:sldIdLst>
    <p:sldId id="256" r:id="rId2"/>
    <p:sldId id="284" r:id="rId3"/>
    <p:sldId id="285" r:id="rId4"/>
    <p:sldId id="257" r:id="rId5"/>
    <p:sldId id="286" r:id="rId6"/>
    <p:sldId id="303" r:id="rId7"/>
    <p:sldId id="304" r:id="rId8"/>
    <p:sldId id="306" r:id="rId9"/>
    <p:sldId id="310" r:id="rId10"/>
    <p:sldId id="311" r:id="rId11"/>
    <p:sldId id="309" r:id="rId12"/>
    <p:sldId id="287" r:id="rId13"/>
    <p:sldId id="258" r:id="rId14"/>
    <p:sldId id="288" r:id="rId15"/>
    <p:sldId id="291" r:id="rId16"/>
    <p:sldId id="289" r:id="rId17"/>
    <p:sldId id="292" r:id="rId18"/>
    <p:sldId id="293" r:id="rId19"/>
    <p:sldId id="316" r:id="rId20"/>
    <p:sldId id="317" r:id="rId21"/>
    <p:sldId id="314" r:id="rId22"/>
    <p:sldId id="315" r:id="rId23"/>
    <p:sldId id="301"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E7C0D0-DBB1-4499-96B1-30DFDAB2684D}">
  <a:tblStyle styleId="{66E7C0D0-DBB1-4499-96B1-30DFDAB2684D}"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51" autoAdjust="0"/>
    <p:restoredTop sz="94674"/>
  </p:normalViewPr>
  <p:slideViewPr>
    <p:cSldViewPr snapToGrid="0">
      <p:cViewPr varScale="1">
        <p:scale>
          <a:sx n="162" d="100"/>
          <a:sy n="162" d="100"/>
        </p:scale>
        <p:origin x="7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Phone Users</c:v>
                </c:pt>
              </c:strCache>
            </c:strRef>
          </c:tx>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5CD2-4079-A4B4-E3AE1308830B}"/>
              </c:ext>
            </c:extLst>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3-5CD2-4079-A4B4-E3AE1308830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65000"/>
                        <a:lumOff val="35000"/>
                      </a:schemeClr>
                    </a:solidFill>
                    <a:latin typeface="Roboto Condensed"/>
                    <a:ea typeface="+mn-ea"/>
                    <a:cs typeface="+mn-cs"/>
                  </a:defRPr>
                </a:pPr>
                <a:endParaRPr lang="en-US"/>
              </a:p>
            </c:txP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Normal Phone Users (668 Million)</c:v>
                </c:pt>
                <c:pt idx="1">
                  <c:v>Smart Phone Users (300 Million)</c:v>
                </c:pt>
              </c:strCache>
            </c:strRef>
          </c:cat>
          <c:val>
            <c:numRef>
              <c:f>Sheet1!$B$2:$B$3</c:f>
              <c:numCache>
                <c:formatCode>General</c:formatCode>
                <c:ptCount val="2"/>
                <c:pt idx="0">
                  <c:v>668</c:v>
                </c:pt>
                <c:pt idx="1">
                  <c:v>300</c:v>
                </c:pt>
              </c:numCache>
            </c:numRef>
          </c:val>
          <c:extLst>
            <c:ext xmlns:c16="http://schemas.microsoft.com/office/drawing/2014/chart" uri="{C3380CC4-5D6E-409C-BE32-E72D297353CC}">
              <c16:uniqueId val="{00000004-5CD2-4079-A4B4-E3AE1308830B}"/>
            </c:ext>
          </c:extLst>
        </c:ser>
        <c:dLbls>
          <c:showLegendKey val="0"/>
          <c:showVal val="0"/>
          <c:showCatName val="0"/>
          <c:showSerName val="0"/>
          <c:showPercent val="1"/>
          <c:showBubbleSize val="0"/>
          <c:showLeaderLines val="1"/>
        </c:dLbls>
        <c:firstSliceAng val="0"/>
        <c:holeSize val="62"/>
      </c:doughnutChart>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accent1">
                    <a:lumMod val="50000"/>
                  </a:schemeClr>
                </a:solidFill>
                <a:latin typeface="Roboto Condensed"/>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accent1">
                    <a:lumMod val="50000"/>
                  </a:schemeClr>
                </a:solidFill>
                <a:latin typeface="Roboto Condensed"/>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0.4806</cdr:x>
      <cdr:y>0.36104</cdr:y>
    </cdr:from>
    <cdr:to>
      <cdr:x>0.5194</cdr:x>
      <cdr:y>0.46753</cdr:y>
    </cdr:to>
    <cdr:sp macro="" textlink="">
      <cdr:nvSpPr>
        <cdr:cNvPr id="2" name="Shape 693"/>
        <cdr:cNvSpPr/>
      </cdr:nvSpPr>
      <cdr:spPr>
        <a:xfrm xmlns:a="http://schemas.openxmlformats.org/drawingml/2006/main">
          <a:off x="2777192" y="1316732"/>
          <a:ext cx="224182" cy="388370"/>
        </a:xfrm>
        <a:custGeom xmlns:a="http://schemas.openxmlformats.org/drawingml/2006/main">
          <a:avLst/>
          <a:gdLst/>
          <a:ahLst/>
          <a:cxnLst/>
          <a:rect l="0" t="0" r="0" b="0"/>
          <a:pathLst>
            <a:path w="11838" h="20508" fill="none" extrusionOk="0">
              <a:moveTo>
                <a:pt x="10547" y="1"/>
              </a:moveTo>
              <a:lnTo>
                <a:pt x="1292" y="1"/>
              </a:lnTo>
              <a:lnTo>
                <a:pt x="1292" y="1"/>
              </a:lnTo>
              <a:lnTo>
                <a:pt x="1024" y="25"/>
              </a:lnTo>
              <a:lnTo>
                <a:pt x="780" y="98"/>
              </a:lnTo>
              <a:lnTo>
                <a:pt x="561" y="220"/>
              </a:lnTo>
              <a:lnTo>
                <a:pt x="366" y="366"/>
              </a:lnTo>
              <a:lnTo>
                <a:pt x="220" y="561"/>
              </a:lnTo>
              <a:lnTo>
                <a:pt x="98" y="780"/>
              </a:lnTo>
              <a:lnTo>
                <a:pt x="25" y="1024"/>
              </a:lnTo>
              <a:lnTo>
                <a:pt x="1" y="1292"/>
              </a:lnTo>
              <a:lnTo>
                <a:pt x="1" y="19217"/>
              </a:lnTo>
              <a:lnTo>
                <a:pt x="1" y="19217"/>
              </a:lnTo>
              <a:lnTo>
                <a:pt x="25" y="19485"/>
              </a:lnTo>
              <a:lnTo>
                <a:pt x="98" y="19728"/>
              </a:lnTo>
              <a:lnTo>
                <a:pt x="220" y="19948"/>
              </a:lnTo>
              <a:lnTo>
                <a:pt x="366" y="20142"/>
              </a:lnTo>
              <a:lnTo>
                <a:pt x="561" y="20289"/>
              </a:lnTo>
              <a:lnTo>
                <a:pt x="780" y="20410"/>
              </a:lnTo>
              <a:lnTo>
                <a:pt x="1024" y="20483"/>
              </a:lnTo>
              <a:lnTo>
                <a:pt x="1292" y="20508"/>
              </a:lnTo>
              <a:lnTo>
                <a:pt x="10547" y="20508"/>
              </a:lnTo>
              <a:lnTo>
                <a:pt x="10547" y="20508"/>
              </a:lnTo>
              <a:lnTo>
                <a:pt x="10814" y="20483"/>
              </a:lnTo>
              <a:lnTo>
                <a:pt x="11058" y="20410"/>
              </a:lnTo>
              <a:lnTo>
                <a:pt x="11277" y="20289"/>
              </a:lnTo>
              <a:lnTo>
                <a:pt x="11472" y="20142"/>
              </a:lnTo>
              <a:lnTo>
                <a:pt x="11618" y="19948"/>
              </a:lnTo>
              <a:lnTo>
                <a:pt x="11740" y="19728"/>
              </a:lnTo>
              <a:lnTo>
                <a:pt x="11813" y="19485"/>
              </a:lnTo>
              <a:lnTo>
                <a:pt x="11837" y="19217"/>
              </a:lnTo>
              <a:lnTo>
                <a:pt x="11837" y="1292"/>
              </a:lnTo>
              <a:lnTo>
                <a:pt x="11837" y="1292"/>
              </a:lnTo>
              <a:lnTo>
                <a:pt x="11813" y="1024"/>
              </a:lnTo>
              <a:lnTo>
                <a:pt x="11740" y="780"/>
              </a:lnTo>
              <a:lnTo>
                <a:pt x="11618" y="561"/>
              </a:lnTo>
              <a:lnTo>
                <a:pt x="11472" y="366"/>
              </a:lnTo>
              <a:lnTo>
                <a:pt x="11277" y="220"/>
              </a:lnTo>
              <a:lnTo>
                <a:pt x="11058" y="98"/>
              </a:lnTo>
              <a:lnTo>
                <a:pt x="10814" y="25"/>
              </a:lnTo>
              <a:lnTo>
                <a:pt x="10547" y="1"/>
              </a:lnTo>
              <a:lnTo>
                <a:pt x="10547" y="1"/>
              </a:lnTo>
              <a:close/>
              <a:moveTo>
                <a:pt x="5554" y="975"/>
              </a:moveTo>
              <a:lnTo>
                <a:pt x="6284" y="975"/>
              </a:lnTo>
              <a:lnTo>
                <a:pt x="6284" y="975"/>
              </a:lnTo>
              <a:lnTo>
                <a:pt x="6406" y="999"/>
              </a:lnTo>
              <a:lnTo>
                <a:pt x="6479" y="1073"/>
              </a:lnTo>
              <a:lnTo>
                <a:pt x="6552" y="1146"/>
              </a:lnTo>
              <a:lnTo>
                <a:pt x="6577" y="1267"/>
              </a:lnTo>
              <a:lnTo>
                <a:pt x="6577" y="1267"/>
              </a:lnTo>
              <a:lnTo>
                <a:pt x="6552" y="1365"/>
              </a:lnTo>
              <a:lnTo>
                <a:pt x="6479" y="1462"/>
              </a:lnTo>
              <a:lnTo>
                <a:pt x="6406" y="1511"/>
              </a:lnTo>
              <a:lnTo>
                <a:pt x="6284" y="1535"/>
              </a:lnTo>
              <a:lnTo>
                <a:pt x="5554" y="1535"/>
              </a:lnTo>
              <a:lnTo>
                <a:pt x="5554" y="1535"/>
              </a:lnTo>
              <a:lnTo>
                <a:pt x="5432" y="1511"/>
              </a:lnTo>
              <a:lnTo>
                <a:pt x="5359" y="1462"/>
              </a:lnTo>
              <a:lnTo>
                <a:pt x="5286" y="1365"/>
              </a:lnTo>
              <a:lnTo>
                <a:pt x="5262" y="1267"/>
              </a:lnTo>
              <a:lnTo>
                <a:pt x="5262" y="1267"/>
              </a:lnTo>
              <a:lnTo>
                <a:pt x="5286" y="1146"/>
              </a:lnTo>
              <a:lnTo>
                <a:pt x="5359" y="1073"/>
              </a:lnTo>
              <a:lnTo>
                <a:pt x="5432" y="999"/>
              </a:lnTo>
              <a:lnTo>
                <a:pt x="5554" y="975"/>
              </a:lnTo>
              <a:lnTo>
                <a:pt x="5554" y="975"/>
              </a:lnTo>
              <a:close/>
              <a:moveTo>
                <a:pt x="5919" y="19436"/>
              </a:moveTo>
              <a:lnTo>
                <a:pt x="5919" y="19436"/>
              </a:lnTo>
              <a:lnTo>
                <a:pt x="5749" y="19412"/>
              </a:lnTo>
              <a:lnTo>
                <a:pt x="5578" y="19363"/>
              </a:lnTo>
              <a:lnTo>
                <a:pt x="5432" y="19290"/>
              </a:lnTo>
              <a:lnTo>
                <a:pt x="5310" y="19193"/>
              </a:lnTo>
              <a:lnTo>
                <a:pt x="5213" y="19071"/>
              </a:lnTo>
              <a:lnTo>
                <a:pt x="5140" y="18925"/>
              </a:lnTo>
              <a:lnTo>
                <a:pt x="5091" y="18754"/>
              </a:lnTo>
              <a:lnTo>
                <a:pt x="5067" y="18584"/>
              </a:lnTo>
              <a:lnTo>
                <a:pt x="5067" y="18584"/>
              </a:lnTo>
              <a:lnTo>
                <a:pt x="5091" y="18413"/>
              </a:lnTo>
              <a:lnTo>
                <a:pt x="5140" y="18243"/>
              </a:lnTo>
              <a:lnTo>
                <a:pt x="5213" y="18097"/>
              </a:lnTo>
              <a:lnTo>
                <a:pt x="5310" y="17975"/>
              </a:lnTo>
              <a:lnTo>
                <a:pt x="5432" y="17877"/>
              </a:lnTo>
              <a:lnTo>
                <a:pt x="5578" y="17804"/>
              </a:lnTo>
              <a:lnTo>
                <a:pt x="5749" y="17756"/>
              </a:lnTo>
              <a:lnTo>
                <a:pt x="5919" y="17731"/>
              </a:lnTo>
              <a:lnTo>
                <a:pt x="5919" y="17731"/>
              </a:lnTo>
              <a:lnTo>
                <a:pt x="6090" y="17756"/>
              </a:lnTo>
              <a:lnTo>
                <a:pt x="6260" y="17804"/>
              </a:lnTo>
              <a:lnTo>
                <a:pt x="6406" y="17877"/>
              </a:lnTo>
              <a:lnTo>
                <a:pt x="6528" y="17975"/>
              </a:lnTo>
              <a:lnTo>
                <a:pt x="6625" y="18097"/>
              </a:lnTo>
              <a:lnTo>
                <a:pt x="6699" y="18243"/>
              </a:lnTo>
              <a:lnTo>
                <a:pt x="6747" y="18413"/>
              </a:lnTo>
              <a:lnTo>
                <a:pt x="6772" y="18584"/>
              </a:lnTo>
              <a:lnTo>
                <a:pt x="6772" y="18584"/>
              </a:lnTo>
              <a:lnTo>
                <a:pt x="6747" y="18754"/>
              </a:lnTo>
              <a:lnTo>
                <a:pt x="6699" y="18925"/>
              </a:lnTo>
              <a:lnTo>
                <a:pt x="6625" y="19071"/>
              </a:lnTo>
              <a:lnTo>
                <a:pt x="6528" y="19193"/>
              </a:lnTo>
              <a:lnTo>
                <a:pt x="6406" y="19290"/>
              </a:lnTo>
              <a:lnTo>
                <a:pt x="6260" y="19363"/>
              </a:lnTo>
              <a:lnTo>
                <a:pt x="6090" y="19412"/>
              </a:lnTo>
              <a:lnTo>
                <a:pt x="5919" y="19436"/>
              </a:lnTo>
              <a:lnTo>
                <a:pt x="5919" y="19436"/>
              </a:lnTo>
              <a:close/>
              <a:moveTo>
                <a:pt x="10547" y="16660"/>
              </a:moveTo>
              <a:lnTo>
                <a:pt x="1292" y="16660"/>
              </a:lnTo>
              <a:lnTo>
                <a:pt x="1292" y="2558"/>
              </a:lnTo>
              <a:lnTo>
                <a:pt x="10547" y="2558"/>
              </a:lnTo>
              <a:lnTo>
                <a:pt x="10547" y="16660"/>
              </a:lnTo>
              <a:close/>
            </a:path>
          </a:pathLst>
        </a:custGeom>
        <a:noFill xmlns:a="http://schemas.openxmlformats.org/drawingml/2006/main"/>
        <a:ln xmlns:a="http://schemas.openxmlformats.org/drawingml/2006/main" w="12175" cap="rnd" cmpd="sng">
          <a:solidFill>
            <a:srgbClr val="FF9800"/>
          </a:solidFill>
          <a:prstDash val="solid"/>
          <a:round/>
          <a:headEnd type="none" w="med" len="med"/>
          <a:tailEnd type="none" w="med" len="med"/>
        </a:ln>
      </cdr:spPr>
      <cdr:txBody>
        <a:bodyPr xmlns:a="http://schemas.openxmlformats.org/drawingml/2006/main" lIns="91425" tIns="91425" rIns="91425" bIns="91425" anchor="ctr" anchorCtr="0">
          <a:no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xmlns:a="http://schemas.openxmlformats.org/drawingml/2006/main">
          <a:pPr lvl="0">
            <a:spcBef>
              <a:spcPts val="0"/>
            </a:spcBef>
            <a:buNone/>
          </a:pPr>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69979120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6428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9" name="Shape 4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4318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0734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26339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86007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9" name="Shape 4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45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5921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0494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2150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9" name="Shape 4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6921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379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11864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7896795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4964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90832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Shape 5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1" name="Shape 5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42673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8190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3771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5522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7017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6921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84785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9" name="Shape 4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50373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2" y="657775"/>
            <a:ext cx="1299300" cy="4329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4" name="Shape 14"/>
          <p:cNvGrpSpPr/>
          <p:nvPr/>
        </p:nvGrpSpPr>
        <p:grpSpPr>
          <a:xfrm rot="10800000" flipH="1">
            <a:off x="0" y="1090762"/>
            <a:ext cx="8847501" cy="2961974"/>
            <a:chOff x="-8178042" y="-4493254"/>
            <a:chExt cx="19483597" cy="6522736"/>
          </a:xfrm>
        </p:grpSpPr>
        <p:sp>
          <p:nvSpPr>
            <p:cNvPr id="15" name="Shape 15"/>
            <p:cNvSpPr/>
            <p:nvPr/>
          </p:nvSpPr>
          <p:spPr>
            <a:xfrm>
              <a:off x="-8178042" y="-4493118"/>
              <a:ext cx="129684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6" name="Shape 16"/>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7" name="Shape 17"/>
          <p:cNvGrpSpPr/>
          <p:nvPr/>
        </p:nvGrpSpPr>
        <p:grpSpPr>
          <a:xfrm>
            <a:off x="3677235" y="4278348"/>
            <a:ext cx="5480828" cy="432996"/>
            <a:chOff x="5582264" y="4646737"/>
            <a:chExt cx="5480828" cy="432996"/>
          </a:xfrm>
        </p:grpSpPr>
        <p:sp>
          <p:nvSpPr>
            <p:cNvPr id="18" name="Shape 18"/>
            <p:cNvSpPr/>
            <p:nvPr/>
          </p:nvSpPr>
          <p:spPr>
            <a:xfrm rot="10800000">
              <a:off x="5582264"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9" name="Shape 19"/>
            <p:cNvGrpSpPr/>
            <p:nvPr/>
          </p:nvGrpSpPr>
          <p:grpSpPr>
            <a:xfrm flipH="1">
              <a:off x="5585231" y="4646737"/>
              <a:ext cx="5477861" cy="304551"/>
              <a:chOff x="-24158748" y="330075"/>
              <a:chExt cx="30568422" cy="1699505"/>
            </a:xfrm>
          </p:grpSpPr>
          <p:sp>
            <p:nvSpPr>
              <p:cNvPr id="20" name="Shape 20"/>
              <p:cNvSpPr/>
              <p:nvPr/>
            </p:nvSpPr>
            <p:spPr>
              <a:xfrm>
                <a:off x="-24158748" y="330080"/>
                <a:ext cx="289080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21" name="Shape 21"/>
              <p:cNvSpPr/>
              <p:nvPr/>
            </p:nvSpPr>
            <p:spPr>
              <a:xfrm>
                <a:off x="4710174"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lIns="91425" tIns="91425" rIns="91425" bIns="91425" anchor="ctr" anchorCtr="0"/>
          <a:lstStyle>
            <a:lvl1pPr lvl="0">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23"/>
        <p:cNvGrpSpPr/>
        <p:nvPr/>
      </p:nvGrpSpPr>
      <p:grpSpPr>
        <a:xfrm>
          <a:off x="0" y="0"/>
          <a:ext cx="0" cy="0"/>
          <a:chOff x="0" y="0"/>
          <a:chExt cx="0" cy="0"/>
        </a:xfrm>
      </p:grpSpPr>
      <p:sp>
        <p:nvSpPr>
          <p:cNvPr id="24" name="Shape 24"/>
          <p:cNvSpPr/>
          <p:nvPr/>
        </p:nvSpPr>
        <p:spPr>
          <a:xfrm>
            <a:off x="5697213" y="2635518"/>
            <a:ext cx="889200" cy="2964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28" name="Shape 28"/>
          <p:cNvGrpSpPr/>
          <p:nvPr/>
        </p:nvGrpSpPr>
        <p:grpSpPr>
          <a:xfrm rot="10800000" flipH="1">
            <a:off x="-1" y="2924825"/>
            <a:ext cx="6589086" cy="2027267"/>
            <a:chOff x="-9894851" y="-4493254"/>
            <a:chExt cx="21200407" cy="6522739"/>
          </a:xfrm>
        </p:grpSpPr>
        <p:sp>
          <p:nvSpPr>
            <p:cNvPr id="29" name="Shape 29"/>
            <p:cNvSpPr/>
            <p:nvPr/>
          </p:nvSpPr>
          <p:spPr>
            <a:xfrm>
              <a:off x="-9894851" y="-4493114"/>
              <a:ext cx="146853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0" name="Shape 30"/>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1" name="Shape 31"/>
          <p:cNvGrpSpPr/>
          <p:nvPr/>
        </p:nvGrpSpPr>
        <p:grpSpPr>
          <a:xfrm>
            <a:off x="6946841" y="4472722"/>
            <a:ext cx="2202829" cy="670794"/>
            <a:chOff x="5575241" y="4472722"/>
            <a:chExt cx="2202829" cy="670794"/>
          </a:xfrm>
        </p:grpSpPr>
        <p:sp>
          <p:nvSpPr>
            <p:cNvPr id="32" name="Shape 32"/>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33" name="Shape 33"/>
            <p:cNvGrpSpPr/>
            <p:nvPr/>
          </p:nvGrpSpPr>
          <p:grpSpPr>
            <a:xfrm flipH="1">
              <a:off x="5734850" y="4472722"/>
              <a:ext cx="2040836" cy="670794"/>
              <a:chOff x="1297953" y="330075"/>
              <a:chExt cx="5169293" cy="1699505"/>
            </a:xfrm>
          </p:grpSpPr>
          <p:sp>
            <p:nvSpPr>
              <p:cNvPr id="34" name="Shape 34"/>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36" name="Shape 36"/>
            <p:cNvGrpSpPr/>
            <p:nvPr/>
          </p:nvGrpSpPr>
          <p:grpSpPr>
            <a:xfrm flipH="1">
              <a:off x="5578208" y="4646737"/>
              <a:ext cx="2199862" cy="304562"/>
              <a:chOff x="-5827152" y="330075"/>
              <a:chExt cx="12276018" cy="1699568"/>
            </a:xfrm>
          </p:grpSpPr>
          <p:sp>
            <p:nvSpPr>
              <p:cNvPr id="37" name="Shape 37"/>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38" name="Shape 38"/>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lIns="91425" tIns="91425" rIns="91425" bIns="91425" anchor="b"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40" name="Shape 40"/>
          <p:cNvSpPr txBox="1">
            <a:spLocks noGrp="1"/>
          </p:cNvSpPr>
          <p:nvPr>
            <p:ph type="subTitle" idx="1"/>
          </p:nvPr>
        </p:nvSpPr>
        <p:spPr>
          <a:xfrm>
            <a:off x="463525" y="3975448"/>
            <a:ext cx="4094400" cy="784800"/>
          </a:xfrm>
          <a:prstGeom prst="rect">
            <a:avLst/>
          </a:prstGeom>
        </p:spPr>
        <p:txBody>
          <a:bodyPr lIns="91425" tIns="91425" rIns="91425" bIns="91425" anchor="t" anchorCtr="0"/>
          <a:lstStyle>
            <a:lvl1pPr lvl="0" rtl="0">
              <a:spcBef>
                <a:spcPts val="0"/>
              </a:spcBef>
              <a:buClr>
                <a:srgbClr val="FF9800"/>
              </a:buClr>
              <a:buSzPct val="100000"/>
              <a:buNone/>
              <a:defRPr sz="2000">
                <a:solidFill>
                  <a:srgbClr val="FF9800"/>
                </a:solidFill>
              </a:defRPr>
            </a:lvl1pPr>
            <a:lvl2pPr lvl="1" rtl="0">
              <a:spcBef>
                <a:spcPts val="0"/>
              </a:spcBef>
              <a:buClr>
                <a:srgbClr val="FF9800"/>
              </a:buClr>
              <a:buSzPct val="100000"/>
              <a:buNone/>
              <a:defRPr sz="2000">
                <a:solidFill>
                  <a:srgbClr val="FF9800"/>
                </a:solidFill>
              </a:defRPr>
            </a:lvl2pPr>
            <a:lvl3pPr lvl="2" rtl="0">
              <a:spcBef>
                <a:spcPts val="0"/>
              </a:spcBef>
              <a:buClr>
                <a:srgbClr val="FF9800"/>
              </a:buClr>
              <a:buSzPct val="100000"/>
              <a:buNone/>
              <a:defRPr sz="2000">
                <a:solidFill>
                  <a:srgbClr val="FF9800"/>
                </a:solidFill>
              </a:defRPr>
            </a:lvl3pPr>
            <a:lvl4pPr lvl="3" rtl="0">
              <a:spcBef>
                <a:spcPts val="0"/>
              </a:spcBef>
              <a:buClr>
                <a:srgbClr val="FF9800"/>
              </a:buClr>
              <a:buSzPct val="100000"/>
              <a:buNone/>
              <a:defRPr sz="2000">
                <a:solidFill>
                  <a:srgbClr val="FF9800"/>
                </a:solidFill>
              </a:defRPr>
            </a:lvl4pPr>
            <a:lvl5pPr lvl="4" rtl="0">
              <a:spcBef>
                <a:spcPts val="0"/>
              </a:spcBef>
              <a:buClr>
                <a:srgbClr val="FF9800"/>
              </a:buClr>
              <a:buSzPct val="100000"/>
              <a:buNone/>
              <a:defRPr sz="2000">
                <a:solidFill>
                  <a:srgbClr val="FF9800"/>
                </a:solidFill>
              </a:defRPr>
            </a:lvl5pPr>
            <a:lvl6pPr lvl="5" rtl="0">
              <a:spcBef>
                <a:spcPts val="0"/>
              </a:spcBef>
              <a:buClr>
                <a:srgbClr val="FF9800"/>
              </a:buClr>
              <a:buSzPct val="100000"/>
              <a:buNone/>
              <a:defRPr sz="2000">
                <a:solidFill>
                  <a:srgbClr val="FF9800"/>
                </a:solidFill>
              </a:defRPr>
            </a:lvl6pPr>
            <a:lvl7pPr lvl="6" rtl="0">
              <a:spcBef>
                <a:spcPts val="0"/>
              </a:spcBef>
              <a:buClr>
                <a:srgbClr val="FF9800"/>
              </a:buClr>
              <a:buSzPct val="100000"/>
              <a:buNone/>
              <a:defRPr sz="2000">
                <a:solidFill>
                  <a:srgbClr val="FF9800"/>
                </a:solidFill>
              </a:defRPr>
            </a:lvl7pPr>
            <a:lvl8pPr lvl="7" rtl="0">
              <a:spcBef>
                <a:spcPts val="0"/>
              </a:spcBef>
              <a:buClr>
                <a:srgbClr val="FF9800"/>
              </a:buClr>
              <a:buSzPct val="100000"/>
              <a:buNone/>
              <a:defRPr sz="2000">
                <a:solidFill>
                  <a:srgbClr val="FF9800"/>
                </a:solidFill>
              </a:defRPr>
            </a:lvl8pPr>
            <a:lvl9pPr lvl="8" rtl="0">
              <a:spcBef>
                <a:spcPts val="0"/>
              </a:spcBef>
              <a:buClr>
                <a:srgbClr val="FF9800"/>
              </a:buClr>
              <a:buSzPct val="100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9" name="Shape 79"/>
          <p:cNvSpPr txBox="1">
            <a:spLocks noGrp="1"/>
          </p:cNvSpPr>
          <p:nvPr>
            <p:ph type="body" idx="1"/>
          </p:nvPr>
        </p:nvSpPr>
        <p:spPr>
          <a:xfrm>
            <a:off x="814275" y="1327350"/>
            <a:ext cx="6132600" cy="31455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0" name="Shape 8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3" y="40"/>
            <a:ext cx="7072430" cy="1327314"/>
            <a:chOff x="-3" y="40"/>
            <a:chExt cx="7072430" cy="1327314"/>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84" name="Shape 84"/>
            <p:cNvGrpSpPr/>
            <p:nvPr/>
          </p:nvGrpSpPr>
          <p:grpSpPr>
            <a:xfrm rot="10800000" flipH="1">
              <a:off x="2" y="40"/>
              <a:ext cx="6756167" cy="1327314"/>
              <a:chOff x="-2168137" y="330075"/>
              <a:chExt cx="8650662" cy="1699506"/>
            </a:xfrm>
          </p:grpSpPr>
          <p:sp>
            <p:nvSpPr>
              <p:cNvPr id="85" name="Shape 8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6" name="Shape 8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87" name="Shape 87"/>
            <p:cNvGrpSpPr/>
            <p:nvPr/>
          </p:nvGrpSpPr>
          <p:grpSpPr>
            <a:xfrm rot="10800000" flipH="1">
              <a:off x="-3" y="381007"/>
              <a:ext cx="7072430" cy="771743"/>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9" name="Shape 8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90" name="Shape 90"/>
          <p:cNvGrpSpPr/>
          <p:nvPr/>
        </p:nvGrpSpPr>
        <p:grpSpPr>
          <a:xfrm>
            <a:off x="6946841" y="4472722"/>
            <a:ext cx="2202829" cy="670794"/>
            <a:chOff x="5575241" y="4472722"/>
            <a:chExt cx="2202829" cy="670794"/>
          </a:xfrm>
        </p:grpSpPr>
        <p:sp>
          <p:nvSpPr>
            <p:cNvPr id="91" name="Shape 9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92" name="Shape 92"/>
            <p:cNvGrpSpPr/>
            <p:nvPr/>
          </p:nvGrpSpPr>
          <p:grpSpPr>
            <a:xfrm flipH="1">
              <a:off x="5734850" y="4472722"/>
              <a:ext cx="2040836" cy="670794"/>
              <a:chOff x="1297953" y="330075"/>
              <a:chExt cx="5169293" cy="1699505"/>
            </a:xfrm>
          </p:grpSpPr>
          <p:sp>
            <p:nvSpPr>
              <p:cNvPr id="93" name="Shape 9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95" name="Shape 95"/>
            <p:cNvGrpSpPr/>
            <p:nvPr/>
          </p:nvGrpSpPr>
          <p:grpSpPr>
            <a:xfrm flipH="1">
              <a:off x="5578208" y="4646737"/>
              <a:ext cx="2199862" cy="304562"/>
              <a:chOff x="-5827152" y="330075"/>
              <a:chExt cx="12276018" cy="1699568"/>
            </a:xfrm>
          </p:grpSpPr>
          <p:sp>
            <p:nvSpPr>
              <p:cNvPr id="96" name="Shape 9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97" name="Shape 9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9" name="Shape 99"/>
          <p:cNvSpPr txBox="1">
            <a:spLocks noGrp="1"/>
          </p:cNvSpPr>
          <p:nvPr>
            <p:ph type="body" idx="1"/>
          </p:nvPr>
        </p:nvSpPr>
        <p:spPr>
          <a:xfrm>
            <a:off x="814275" y="1537987"/>
            <a:ext cx="3378300"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0" name="Shape 100"/>
          <p:cNvSpPr txBox="1">
            <a:spLocks noGrp="1"/>
          </p:cNvSpPr>
          <p:nvPr>
            <p:ph type="body" idx="2"/>
          </p:nvPr>
        </p:nvSpPr>
        <p:spPr>
          <a:xfrm>
            <a:off x="4396123" y="1537987"/>
            <a:ext cx="3378299"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164" name="Shape 164"/>
          <p:cNvGrpSpPr/>
          <p:nvPr/>
        </p:nvGrpSpPr>
        <p:grpSpPr>
          <a:xfrm>
            <a:off x="6946841" y="4472722"/>
            <a:ext cx="2202829" cy="670794"/>
            <a:chOff x="5575241" y="4472722"/>
            <a:chExt cx="2202829" cy="670794"/>
          </a:xfrm>
        </p:grpSpPr>
        <p:sp>
          <p:nvSpPr>
            <p:cNvPr id="165" name="Shape 165"/>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66" name="Shape 166"/>
            <p:cNvGrpSpPr/>
            <p:nvPr/>
          </p:nvGrpSpPr>
          <p:grpSpPr>
            <a:xfrm flipH="1">
              <a:off x="5734850" y="4472722"/>
              <a:ext cx="2040836" cy="670794"/>
              <a:chOff x="1297953" y="330075"/>
              <a:chExt cx="5169293" cy="1699505"/>
            </a:xfrm>
          </p:grpSpPr>
          <p:sp>
            <p:nvSpPr>
              <p:cNvPr id="167" name="Shape 167"/>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69" name="Shape 169"/>
            <p:cNvGrpSpPr/>
            <p:nvPr/>
          </p:nvGrpSpPr>
          <p:grpSpPr>
            <a:xfrm flipH="1">
              <a:off x="5578208" y="4646737"/>
              <a:ext cx="2199862" cy="304562"/>
              <a:chOff x="-5827152" y="330075"/>
              <a:chExt cx="12276018" cy="1699568"/>
            </a:xfrm>
          </p:grpSpPr>
          <p:sp>
            <p:nvSpPr>
              <p:cNvPr id="170" name="Shape 170"/>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71" name="Shape 171"/>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grpSp>
        <p:nvGrpSpPr>
          <p:cNvPr id="172" name="Shape 172"/>
          <p:cNvGrpSpPr/>
          <p:nvPr/>
        </p:nvGrpSpPr>
        <p:grpSpPr>
          <a:xfrm rot="10800000">
            <a:off x="-8" y="-2"/>
            <a:ext cx="2202829" cy="670794"/>
            <a:chOff x="5575241" y="4472722"/>
            <a:chExt cx="2202829" cy="670794"/>
          </a:xfrm>
        </p:grpSpPr>
        <p:sp>
          <p:nvSpPr>
            <p:cNvPr id="173" name="Shape 173"/>
            <p:cNvSpPr/>
            <p:nvPr/>
          </p:nvSpPr>
          <p:spPr>
            <a:xfrm rot="10800000">
              <a:off x="5575241" y="4948333"/>
              <a:ext cx="394200" cy="131400"/>
            </a:xfrm>
            <a:prstGeom prst="triangle">
              <a:avLst>
                <a:gd name="adj" fmla="val 32425"/>
              </a:avLst>
            </a:prstGeom>
            <a:solidFill>
              <a:srgbClr val="263248"/>
            </a:solidFill>
            <a:ln>
              <a:noFill/>
            </a:ln>
          </p:spPr>
          <p:txBody>
            <a:bodyPr lIns="91425" tIns="91425" rIns="91425" bIns="91425" anchor="ctr" anchorCtr="0">
              <a:noAutofit/>
            </a:bodyPr>
            <a:lstStyle/>
            <a:p>
              <a:pPr lvl="0">
                <a:spcBef>
                  <a:spcPts val="0"/>
                </a:spcBef>
                <a:buNone/>
              </a:pPr>
              <a:endParaRPr/>
            </a:p>
          </p:txBody>
        </p:sp>
        <p:grpSp>
          <p:nvGrpSpPr>
            <p:cNvPr id="174" name="Shape 174"/>
            <p:cNvGrpSpPr/>
            <p:nvPr/>
          </p:nvGrpSpPr>
          <p:grpSpPr>
            <a:xfrm flipH="1">
              <a:off x="5734850" y="4472722"/>
              <a:ext cx="2040836" cy="670794"/>
              <a:chOff x="1297953" y="330075"/>
              <a:chExt cx="5169293" cy="1699505"/>
            </a:xfrm>
          </p:grpSpPr>
          <p:sp>
            <p:nvSpPr>
              <p:cNvPr id="175" name="Shape 175"/>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77" name="Shape 177"/>
            <p:cNvGrpSpPr/>
            <p:nvPr/>
          </p:nvGrpSpPr>
          <p:grpSpPr>
            <a:xfrm flipH="1">
              <a:off x="5578208" y="4646737"/>
              <a:ext cx="2199862" cy="304562"/>
              <a:chOff x="-5827152" y="330075"/>
              <a:chExt cx="12276018" cy="1699568"/>
            </a:xfrm>
          </p:grpSpPr>
          <p:sp>
            <p:nvSpPr>
              <p:cNvPr id="178" name="Shape 178"/>
              <p:cNvSpPr/>
              <p:nvPr/>
            </p:nvSpPr>
            <p:spPr>
              <a:xfrm>
                <a:off x="-5827152" y="330143"/>
                <a:ext cx="1061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p>
            </p:txBody>
          </p:sp>
          <p:sp>
            <p:nvSpPr>
              <p:cNvPr id="179" name="Shape 179"/>
              <p:cNvSpPr/>
              <p:nvPr/>
            </p:nvSpPr>
            <p:spPr>
              <a:xfrm>
                <a:off x="4749365" y="330075"/>
                <a:ext cx="1699500" cy="1699500"/>
              </a:xfrm>
              <a:prstGeom prst="rtTriangle">
                <a:avLst/>
              </a:prstGeom>
              <a:solidFill>
                <a:srgbClr val="3F5378"/>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6"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image" Target="../media/image6.jpg"/><Relationship Id="rId4" Type="http://schemas.openxmlformats.org/officeDocument/2006/relationships/image" Target="../media/image5.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0" y="1059927"/>
            <a:ext cx="5838290" cy="2961900"/>
          </a:xfrm>
          <a:prstGeom prst="rect">
            <a:avLst/>
          </a:prstGeom>
        </p:spPr>
        <p:txBody>
          <a:bodyPr lIns="91425" tIns="91425" rIns="91425" bIns="91425" anchor="ctr" anchorCtr="0">
            <a:noAutofit/>
          </a:bodyPr>
          <a:lstStyle/>
          <a:p>
            <a:pPr lvl="0" algn="ctr"/>
            <a:r>
              <a:rPr lang="en-US" sz="4000" dirty="0"/>
              <a:t>LOCATOR ALARM AND DISTANCE FINDER USING NETWORK TOWER</a:t>
            </a:r>
            <a:endParaRPr lang="en" sz="4000" dirty="0"/>
          </a:p>
        </p:txBody>
      </p:sp>
      <p:sp>
        <p:nvSpPr>
          <p:cNvPr id="3" name="Shape 239"/>
          <p:cNvSpPr txBox="1">
            <a:spLocks/>
          </p:cNvSpPr>
          <p:nvPr/>
        </p:nvSpPr>
        <p:spPr>
          <a:xfrm>
            <a:off x="3960400" y="4274048"/>
            <a:ext cx="5183600" cy="297907"/>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 sz="1600" b="1" dirty="0">
                <a:latin typeface="Roboto Condensed"/>
              </a:rPr>
              <a:t>Patented </a:t>
            </a:r>
            <a:r>
              <a:rPr lang="en" sz="1600" b="1">
                <a:latin typeface="Roboto Condensed"/>
              </a:rPr>
              <a:t>Vide Indian Patent </a:t>
            </a:r>
            <a:r>
              <a:rPr lang="en" sz="1600" b="1" dirty="0">
                <a:latin typeface="Roboto Condensed"/>
              </a:rPr>
              <a:t>Number : </a:t>
            </a:r>
            <a:r>
              <a:rPr lang="en-US" sz="1600" b="1" dirty="0">
                <a:latin typeface="Roboto Condensed"/>
              </a:rPr>
              <a:t>282621</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0813" y="3052326"/>
            <a:ext cx="1818526" cy="9695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4" name="Shape 47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sp>
        <p:nvSpPr>
          <p:cNvPr id="6" name="Shape 495"/>
          <p:cNvSpPr/>
          <p:nvPr/>
        </p:nvSpPr>
        <p:spPr>
          <a:xfrm>
            <a:off x="4279206" y="2269943"/>
            <a:ext cx="1108269" cy="1015911"/>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7" name="Shape 473"/>
          <p:cNvSpPr/>
          <p:nvPr/>
        </p:nvSpPr>
        <p:spPr>
          <a:xfrm>
            <a:off x="4378848" y="2437075"/>
            <a:ext cx="908984" cy="476574"/>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SERVER</a:t>
            </a:r>
            <a:endParaRPr lang="en" sz="1000" dirty="0">
              <a:solidFill>
                <a:srgbClr val="3F5378"/>
              </a:solidFill>
              <a:latin typeface="Roboto Condensed"/>
              <a:ea typeface="Roboto Condensed"/>
              <a:cs typeface="Roboto Condensed"/>
              <a:sym typeface="Roboto Condensed"/>
            </a:endParaRPr>
          </a:p>
        </p:txBody>
      </p:sp>
      <p:sp>
        <p:nvSpPr>
          <p:cNvPr id="12" name="Shape 471"/>
          <p:cNvSpPr/>
          <p:nvPr/>
        </p:nvSpPr>
        <p:spPr>
          <a:xfrm>
            <a:off x="410702" y="1817023"/>
            <a:ext cx="1727496" cy="1981078"/>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13" name="Shape 473"/>
          <p:cNvSpPr/>
          <p:nvPr/>
        </p:nvSpPr>
        <p:spPr>
          <a:xfrm>
            <a:off x="410702" y="2120038"/>
            <a:ext cx="1727496" cy="1323284"/>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FRIEND LOCATOR</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lvl="0" algn="ctr">
              <a:spcBef>
                <a:spcPts val="0"/>
              </a:spcBef>
              <a:buNone/>
            </a:pPr>
            <a:r>
              <a:rPr lang="en" sz="900" b="1" dirty="0">
                <a:solidFill>
                  <a:srgbClr val="3F5378"/>
                </a:solidFill>
                <a:latin typeface="Roboto Condensed"/>
                <a:ea typeface="Roboto Condensed"/>
                <a:cs typeface="Roboto Condensed"/>
                <a:sym typeface="Roboto Condensed"/>
              </a:rPr>
              <a:t>The number you have given is in your Friend list</a:t>
            </a:r>
          </a:p>
          <a:p>
            <a:pPr algn="ctr"/>
            <a:endParaRPr lang="en-US" sz="1000" dirty="0">
              <a:solidFill>
                <a:srgbClr val="FCAC36"/>
              </a:solidFill>
              <a:latin typeface="Roboto Condensed"/>
              <a:ea typeface="Roboto Condensed"/>
              <a:cs typeface="Roboto Condensed"/>
            </a:endParaRPr>
          </a:p>
          <a:p>
            <a:pPr algn="ctr"/>
            <a:r>
              <a:rPr lang="en-US" sz="1000" dirty="0">
                <a:solidFill>
                  <a:srgbClr val="3F5378"/>
                </a:solidFill>
                <a:latin typeface="Roboto Condensed"/>
                <a:ea typeface="Roboto Condensed"/>
                <a:cs typeface="Roboto Condensed"/>
              </a:rPr>
              <a:t>Your Location: </a:t>
            </a:r>
            <a:r>
              <a:rPr lang="en-US" sz="1000" dirty="0">
                <a:solidFill>
                  <a:srgbClr val="FCAC36"/>
                </a:solidFill>
                <a:latin typeface="Roboto Condensed"/>
                <a:ea typeface="Roboto Condensed"/>
                <a:cs typeface="Roboto Condensed"/>
              </a:rPr>
              <a:t>ABC</a:t>
            </a:r>
          </a:p>
          <a:p>
            <a:pPr algn="ctr"/>
            <a:r>
              <a:rPr lang="en-US" sz="1000" dirty="0">
                <a:solidFill>
                  <a:srgbClr val="3F5378"/>
                </a:solidFill>
                <a:latin typeface="Roboto Condensed"/>
                <a:ea typeface="Roboto Condensed"/>
                <a:cs typeface="Roboto Condensed"/>
              </a:rPr>
              <a:t>Friends Location: </a:t>
            </a:r>
            <a:r>
              <a:rPr lang="en-US" sz="1000" dirty="0">
                <a:solidFill>
                  <a:srgbClr val="FCAC36"/>
                </a:solidFill>
                <a:latin typeface="Roboto Condensed"/>
                <a:ea typeface="Roboto Condensed"/>
                <a:cs typeface="Roboto Condensed"/>
              </a:rPr>
              <a:t>XYZ</a:t>
            </a:r>
          </a:p>
          <a:p>
            <a:pPr algn="ctr"/>
            <a:r>
              <a:rPr lang="en-US" sz="1000" dirty="0">
                <a:solidFill>
                  <a:srgbClr val="3F5378"/>
                </a:solidFill>
                <a:latin typeface="Roboto Condensed"/>
                <a:ea typeface="Roboto Condensed"/>
                <a:cs typeface="Roboto Condensed"/>
              </a:rPr>
              <a:t>Landmark :</a:t>
            </a:r>
            <a:r>
              <a:rPr lang="en-US" sz="1000" dirty="0">
                <a:solidFill>
                  <a:srgbClr val="FCAC36"/>
                </a:solidFill>
                <a:latin typeface="Roboto Condensed"/>
                <a:ea typeface="Roboto Condensed"/>
                <a:cs typeface="Roboto Condensed"/>
              </a:rPr>
              <a:t> Airport</a:t>
            </a:r>
          </a:p>
          <a:p>
            <a:r>
              <a:rPr lang="en-US" sz="1000" dirty="0">
                <a:solidFill>
                  <a:srgbClr val="3F5378"/>
                </a:solidFill>
                <a:latin typeface="Roboto Condensed"/>
                <a:ea typeface="Roboto Condensed"/>
                <a:cs typeface="Roboto Condensed"/>
              </a:rPr>
              <a:t>Distance:</a:t>
            </a:r>
            <a:r>
              <a:rPr lang="en-US" sz="1000" dirty="0">
                <a:solidFill>
                  <a:srgbClr val="FCAC36"/>
                </a:solidFill>
                <a:latin typeface="Roboto Condensed"/>
                <a:ea typeface="Roboto Condensed"/>
                <a:cs typeface="Roboto Condensed"/>
              </a:rPr>
              <a:t> 14 Km (Approx.)</a:t>
            </a:r>
          </a:p>
        </p:txBody>
      </p:sp>
      <p:sp>
        <p:nvSpPr>
          <p:cNvPr id="27" name="TextBox 26"/>
          <p:cNvSpPr txBox="1"/>
          <p:nvPr/>
        </p:nvSpPr>
        <p:spPr>
          <a:xfrm>
            <a:off x="2377665" y="1415573"/>
            <a:ext cx="2032957" cy="704465"/>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User with mobile number “9999999999” requests for location of user with mobile number “8888888888”</a:t>
            </a:r>
          </a:p>
        </p:txBody>
      </p:sp>
      <p:sp>
        <p:nvSpPr>
          <p:cNvPr id="22" name="Rectangle 21"/>
          <p:cNvSpPr/>
          <p:nvPr/>
        </p:nvSpPr>
        <p:spPr>
          <a:xfrm>
            <a:off x="961219" y="938724"/>
            <a:ext cx="640676" cy="707886"/>
          </a:xfrm>
          <a:prstGeom prst="rect">
            <a:avLst/>
          </a:prstGeom>
        </p:spPr>
        <p:txBody>
          <a:bodyPr wrap="square">
            <a:spAutoFit/>
          </a:bodyPr>
          <a:lstStyle/>
          <a:p>
            <a:r>
              <a:rPr lang="en" sz="4000" dirty="0">
                <a:solidFill>
                  <a:srgbClr val="263248"/>
                </a:solidFill>
                <a:latin typeface="Roboto Condensed"/>
                <a:ea typeface="Roboto Condensed"/>
                <a:cs typeface="Roboto Condensed"/>
                <a:sym typeface="Roboto Condensed"/>
              </a:rPr>
              <a:t>👤</a:t>
            </a:r>
            <a:endParaRPr lang="en-US" sz="4000" dirty="0"/>
          </a:p>
        </p:txBody>
      </p:sp>
      <p:sp>
        <p:nvSpPr>
          <p:cNvPr id="26" name="Shape 237"/>
          <p:cNvSpPr txBox="1">
            <a:spLocks/>
          </p:cNvSpPr>
          <p:nvPr/>
        </p:nvSpPr>
        <p:spPr>
          <a:xfrm>
            <a:off x="61849" y="187241"/>
            <a:ext cx="1857184" cy="298049"/>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en" b="1" dirty="0">
                <a:solidFill>
                  <a:srgbClr val="FFFFFF"/>
                </a:solidFill>
                <a:latin typeface="Roboto Condensed"/>
                <a:ea typeface="Roboto Condensed"/>
                <a:cs typeface="Roboto Condensed"/>
                <a:sym typeface="Roboto Condensed"/>
              </a:rPr>
              <a:t>FRIEND LOCATION</a:t>
            </a:r>
          </a:p>
        </p:txBody>
      </p:sp>
      <p:grpSp>
        <p:nvGrpSpPr>
          <p:cNvPr id="30" name="Shape 431"/>
          <p:cNvGrpSpPr/>
          <p:nvPr/>
        </p:nvGrpSpPr>
        <p:grpSpPr>
          <a:xfrm rot="10800000">
            <a:off x="1631468" y="1004925"/>
            <a:ext cx="1402065" cy="305984"/>
            <a:chOff x="185742" y="1697029"/>
            <a:chExt cx="5165697" cy="1658129"/>
          </a:xfrm>
        </p:grpSpPr>
        <p:sp>
          <p:nvSpPr>
            <p:cNvPr id="31" name="Shape 432"/>
            <p:cNvSpPr/>
            <p:nvPr/>
          </p:nvSpPr>
          <p:spPr>
            <a:xfrm rot="10800000" flipH="1">
              <a:off x="1426311" y="1697029"/>
              <a:ext cx="2693400" cy="1243800"/>
            </a:xfrm>
            <a:prstGeom prst="rect">
              <a:avLst/>
            </a:prstGeom>
            <a:solidFill>
              <a:srgbClr val="3F5378"/>
            </a:solidFill>
            <a:ln>
              <a:noFill/>
            </a:ln>
          </p:spPr>
          <p:txBody>
            <a:bodyPr lIns="91425" tIns="91425" rIns="91425" bIns="91425" anchor="ctr" anchorCtr="0">
              <a:noAutofit/>
            </a:bodyPr>
            <a:lstStyle/>
            <a:p>
              <a:pPr lvl="0" algn="ctr" rtl="0">
                <a:spcBef>
                  <a:spcPts val="0"/>
                </a:spcBef>
                <a:buNone/>
              </a:pPr>
              <a:r>
                <a:rPr lang="en" sz="800" dirty="0">
                  <a:solidFill>
                    <a:srgbClr val="FFFFFF"/>
                  </a:solidFill>
                  <a:latin typeface="Roboto Condensed"/>
                  <a:ea typeface="Roboto Condensed"/>
                  <a:cs typeface="Roboto Condensed"/>
                  <a:sym typeface="Roboto Condensed"/>
                </a:rPr>
                <a:t>999999999</a:t>
              </a:r>
            </a:p>
          </p:txBody>
        </p:sp>
        <p:sp>
          <p:nvSpPr>
            <p:cNvPr id="32" name="Shape 433"/>
            <p:cNvSpPr/>
            <p:nvPr/>
          </p:nvSpPr>
          <p:spPr>
            <a:xfrm rot="10800000" flipH="1">
              <a:off x="4107640" y="1697042"/>
              <a:ext cx="1243800" cy="1243800"/>
            </a:xfrm>
            <a:prstGeom prst="rtTriangle">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sp>
          <p:nvSpPr>
            <p:cNvPr id="33" name="Shape 434"/>
            <p:cNvSpPr/>
            <p:nvPr/>
          </p:nvSpPr>
          <p:spPr>
            <a:xfrm flipH="1">
              <a:off x="185742" y="1697042"/>
              <a:ext cx="1243800" cy="1243800"/>
            </a:xfrm>
            <a:prstGeom prst="rtTriangle">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sp>
          <p:nvSpPr>
            <p:cNvPr id="35" name="Shape 435"/>
            <p:cNvSpPr/>
            <p:nvPr/>
          </p:nvSpPr>
          <p:spPr>
            <a:xfrm rot="10800000">
              <a:off x="185747" y="2940859"/>
              <a:ext cx="1243800" cy="414300"/>
            </a:xfrm>
            <a:prstGeom prst="triangle">
              <a:avLst>
                <a:gd name="adj" fmla="val 0"/>
              </a:avLst>
            </a:prstGeom>
            <a:solidFill>
              <a:srgbClr val="26324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grpSp>
      <p:sp>
        <p:nvSpPr>
          <p:cNvPr id="43" name="Shape 471"/>
          <p:cNvSpPr/>
          <p:nvPr/>
        </p:nvSpPr>
        <p:spPr>
          <a:xfrm>
            <a:off x="404968" y="1854798"/>
            <a:ext cx="1727495" cy="1861344"/>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44" name="Shape 473"/>
          <p:cNvSpPr/>
          <p:nvPr/>
        </p:nvSpPr>
        <p:spPr>
          <a:xfrm>
            <a:off x="629763" y="2269943"/>
            <a:ext cx="1353019"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FRIEND LOCATOR</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algn="ctr"/>
            <a:r>
              <a:rPr lang="en-US" sz="1000" dirty="0">
                <a:solidFill>
                  <a:srgbClr val="3F5378"/>
                </a:solidFill>
                <a:latin typeface="Roboto Condensed"/>
                <a:ea typeface="Roboto Condensed"/>
                <a:cs typeface="Roboto Condensed"/>
              </a:rPr>
              <a:t>FLOC </a:t>
            </a:r>
            <a:r>
              <a:rPr lang="en-US" sz="1000" dirty="0">
                <a:solidFill>
                  <a:srgbClr val="FCAC36"/>
                </a:solidFill>
                <a:latin typeface="Roboto Condensed"/>
                <a:ea typeface="Roboto Condensed"/>
                <a:cs typeface="Roboto Condensed"/>
              </a:rPr>
              <a:t>“8888888888”</a:t>
            </a:r>
            <a:endParaRPr lang="en" sz="1000" dirty="0">
              <a:solidFill>
                <a:srgbClr val="FCAC36"/>
              </a:solidFill>
              <a:latin typeface="Roboto Condensed"/>
              <a:ea typeface="Roboto Condensed"/>
              <a:cs typeface="Roboto Condensed"/>
              <a:sym typeface="Roboto Condensed"/>
            </a:endParaRPr>
          </a:p>
        </p:txBody>
      </p:sp>
      <p:sp>
        <p:nvSpPr>
          <p:cNvPr id="50" name="TextBox 49"/>
          <p:cNvSpPr txBox="1"/>
          <p:nvPr/>
        </p:nvSpPr>
        <p:spPr>
          <a:xfrm>
            <a:off x="5137046" y="3331931"/>
            <a:ext cx="1955109" cy="707886"/>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Server based on mobile tower coordinates of user with mobile number “8888888888” retrieves his location</a:t>
            </a:r>
          </a:p>
        </p:txBody>
      </p:sp>
      <p:sp>
        <p:nvSpPr>
          <p:cNvPr id="20" name="Rectangle 19"/>
          <p:cNvSpPr/>
          <p:nvPr/>
        </p:nvSpPr>
        <p:spPr>
          <a:xfrm>
            <a:off x="7147344" y="838435"/>
            <a:ext cx="697627" cy="707886"/>
          </a:xfrm>
          <a:prstGeom prst="rect">
            <a:avLst/>
          </a:prstGeom>
        </p:spPr>
        <p:txBody>
          <a:bodyPr wrap="none">
            <a:spAutoFit/>
          </a:bodyPr>
          <a:lstStyle/>
          <a:p>
            <a:r>
              <a:rPr lang="en" sz="4000" dirty="0">
                <a:solidFill>
                  <a:srgbClr val="263248"/>
                </a:solidFill>
                <a:latin typeface="Roboto Condensed"/>
                <a:ea typeface="Roboto Condensed"/>
                <a:cs typeface="Roboto Condensed"/>
                <a:sym typeface="Roboto Condensed"/>
              </a:rPr>
              <a:t>👤</a:t>
            </a:r>
            <a:endParaRPr lang="en-US" sz="4000" dirty="0"/>
          </a:p>
        </p:txBody>
      </p:sp>
      <p:grpSp>
        <p:nvGrpSpPr>
          <p:cNvPr id="21" name="Shape 426"/>
          <p:cNvGrpSpPr/>
          <p:nvPr/>
        </p:nvGrpSpPr>
        <p:grpSpPr>
          <a:xfrm rot="10800000">
            <a:off x="5723860" y="994888"/>
            <a:ext cx="1447502" cy="316019"/>
            <a:chOff x="185742" y="1697029"/>
            <a:chExt cx="5165697" cy="1658129"/>
          </a:xfrm>
        </p:grpSpPr>
        <p:sp>
          <p:nvSpPr>
            <p:cNvPr id="23" name="Shape 427"/>
            <p:cNvSpPr/>
            <p:nvPr/>
          </p:nvSpPr>
          <p:spPr>
            <a:xfrm rot="10800000" flipH="1">
              <a:off x="1426311" y="1697029"/>
              <a:ext cx="2693400" cy="1243800"/>
            </a:xfrm>
            <a:prstGeom prst="rect">
              <a:avLst/>
            </a:prstGeom>
            <a:solidFill>
              <a:srgbClr val="92A8C8"/>
            </a:solidFill>
            <a:ln>
              <a:noFill/>
            </a:ln>
          </p:spPr>
          <p:txBody>
            <a:bodyPr lIns="91425" tIns="91425" rIns="91425" bIns="91425" anchor="ctr" anchorCtr="0">
              <a:noAutofit/>
            </a:bodyPr>
            <a:lstStyle/>
            <a:p>
              <a:pPr lvl="0" algn="ctr" rtl="0">
                <a:spcBef>
                  <a:spcPts val="0"/>
                </a:spcBef>
                <a:buNone/>
              </a:pPr>
              <a:r>
                <a:rPr lang="en" sz="800" dirty="0">
                  <a:solidFill>
                    <a:srgbClr val="263248"/>
                  </a:solidFill>
                  <a:latin typeface="Roboto Condensed"/>
                  <a:ea typeface="Roboto Condensed"/>
                  <a:cs typeface="Roboto Condensed"/>
                  <a:sym typeface="Roboto Condensed"/>
                </a:rPr>
                <a:t>8888888888</a:t>
              </a:r>
            </a:p>
          </p:txBody>
        </p:sp>
        <p:sp>
          <p:nvSpPr>
            <p:cNvPr id="24" name="Shape 428"/>
            <p:cNvSpPr/>
            <p:nvPr/>
          </p:nvSpPr>
          <p:spPr>
            <a:xfrm rot="10800000" flipH="1">
              <a:off x="4107640" y="1697042"/>
              <a:ext cx="1243800" cy="1243800"/>
            </a:xfrm>
            <a:prstGeom prst="rtTriangle">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25" name="Shape 429"/>
            <p:cNvSpPr/>
            <p:nvPr/>
          </p:nvSpPr>
          <p:spPr>
            <a:xfrm flipH="1">
              <a:off x="185742" y="1697042"/>
              <a:ext cx="1243800" cy="1243800"/>
            </a:xfrm>
            <a:prstGeom prst="rtTriangle">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28" name="Shape 430"/>
            <p:cNvSpPr/>
            <p:nvPr/>
          </p:nvSpPr>
          <p:spPr>
            <a:xfrm rot="10800000">
              <a:off x="185747" y="2940859"/>
              <a:ext cx="1243800" cy="414300"/>
            </a:xfrm>
            <a:prstGeom prst="triangle">
              <a:avLst>
                <a:gd name="adj" fmla="val 0"/>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gr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8961" y="2437075"/>
            <a:ext cx="284356" cy="420274"/>
          </a:xfrm>
          <a:prstGeom prst="rect">
            <a:avLst/>
          </a:prstGeom>
        </p:spPr>
      </p:pic>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0904" y="2437075"/>
            <a:ext cx="284356" cy="420274"/>
          </a:xfrm>
          <a:prstGeom prst="rect">
            <a:avLst/>
          </a:prstGeom>
        </p:spPr>
      </p:pic>
      <p:sp>
        <p:nvSpPr>
          <p:cNvPr id="36" name="Shape 471"/>
          <p:cNvSpPr/>
          <p:nvPr/>
        </p:nvSpPr>
        <p:spPr>
          <a:xfrm>
            <a:off x="7145880" y="1854798"/>
            <a:ext cx="1727495" cy="1861344"/>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37" name="Shape 473"/>
          <p:cNvSpPr/>
          <p:nvPr/>
        </p:nvSpPr>
        <p:spPr>
          <a:xfrm>
            <a:off x="7370675" y="2269943"/>
            <a:ext cx="1353019" cy="1030270"/>
          </a:xfrm>
          <a:prstGeom prst="rect">
            <a:avLst/>
          </a:prstGeom>
          <a:noFill/>
          <a:ln>
            <a:noFill/>
          </a:ln>
        </p:spPr>
        <p:txBody>
          <a:bodyPr lIns="91425" tIns="91425" rIns="91425" bIns="91425" anchor="ctr" anchorCtr="0">
            <a:noAutofit/>
          </a:bodyPr>
          <a:lstStyle/>
          <a:p>
            <a:pPr lvl="0" algn="ctr">
              <a:spcBef>
                <a:spcPts val="0"/>
              </a:spcBef>
              <a:buNone/>
            </a:pPr>
            <a:r>
              <a:rPr lang="en-US" sz="800" b="1" dirty="0">
                <a:solidFill>
                  <a:srgbClr val="3F5378"/>
                </a:solidFill>
                <a:latin typeface="Roboto Condensed"/>
                <a:ea typeface="Roboto Condensed"/>
                <a:cs typeface="Roboto Condensed"/>
                <a:sym typeface="Roboto Condensed"/>
              </a:rPr>
              <a:t>USER </a:t>
            </a:r>
          </a:p>
          <a:p>
            <a:pPr lvl="0" algn="ctr">
              <a:spcBef>
                <a:spcPts val="0"/>
              </a:spcBef>
              <a:buNone/>
            </a:pPr>
            <a:endParaRPr lang="en-US" sz="800" b="1" dirty="0">
              <a:solidFill>
                <a:srgbClr val="3F5378"/>
              </a:solidFill>
              <a:latin typeface="Roboto Condensed"/>
              <a:ea typeface="Roboto Condensed"/>
              <a:cs typeface="Roboto Condensed"/>
              <a:sym typeface="Roboto Condensed"/>
            </a:endParaRPr>
          </a:p>
          <a:p>
            <a:pPr lvl="0" algn="ctr">
              <a:spcBef>
                <a:spcPts val="0"/>
              </a:spcBef>
              <a:buNone/>
            </a:pPr>
            <a:r>
              <a:rPr lang="en-US" sz="800" b="1" dirty="0">
                <a:solidFill>
                  <a:srgbClr val="3F5378"/>
                </a:solidFill>
                <a:latin typeface="Roboto Condensed"/>
                <a:ea typeface="Roboto Condensed"/>
                <a:cs typeface="Roboto Condensed"/>
                <a:sym typeface="Roboto Condensed"/>
              </a:rPr>
              <a:t> </a:t>
            </a:r>
            <a:r>
              <a:rPr lang="en-US" sz="1000" dirty="0">
                <a:solidFill>
                  <a:srgbClr val="FCAC36"/>
                </a:solidFill>
                <a:latin typeface="Roboto Condensed"/>
                <a:ea typeface="Roboto Condensed"/>
                <a:cs typeface="Roboto Condensed"/>
              </a:rPr>
              <a:t>“8888888888”</a:t>
            </a:r>
            <a:endParaRPr lang="en" sz="1000" dirty="0">
              <a:solidFill>
                <a:srgbClr val="FCAC36"/>
              </a:solidFill>
              <a:latin typeface="Roboto Condensed"/>
              <a:ea typeface="Roboto Condensed"/>
              <a:cs typeface="Roboto Condensed"/>
              <a:sym typeface="Roboto Condensed"/>
            </a:endParaRPr>
          </a:p>
        </p:txBody>
      </p:sp>
      <p:cxnSp>
        <p:nvCxnSpPr>
          <p:cNvPr id="3" name="Curved Connector 2"/>
          <p:cNvCxnSpPr/>
          <p:nvPr/>
        </p:nvCxnSpPr>
        <p:spPr>
          <a:xfrm>
            <a:off x="2132463" y="2085654"/>
            <a:ext cx="1151135" cy="429403"/>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a:off x="3623108" y="2515057"/>
            <a:ext cx="606059" cy="262841"/>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flipV="1">
            <a:off x="5380653" y="2515057"/>
            <a:ext cx="800251" cy="20742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40" name="Curved Connector 39"/>
          <p:cNvCxnSpPr/>
          <p:nvPr/>
        </p:nvCxnSpPr>
        <p:spPr>
          <a:xfrm flipV="1">
            <a:off x="6514499" y="2085654"/>
            <a:ext cx="531738" cy="41079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434487" y="3460750"/>
            <a:ext cx="1955109" cy="707886"/>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Server informs the user location/distance of his friend with mobile number “8888888888” </a:t>
            </a:r>
          </a:p>
        </p:txBody>
      </p:sp>
    </p:spTree>
    <p:extLst>
      <p:ext uri="{BB962C8B-B14F-4D97-AF65-F5344CB8AC3E}">
        <p14:creationId xmlns:p14="http://schemas.microsoft.com/office/powerpoint/2010/main" val="279467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dissolve">
                                      <p:cBhvr>
                                        <p:cTn id="10" dur="500"/>
                                        <p:tgtEl>
                                          <p:spTgt spid="4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dissolve">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grpId="1" nodeType="clickEffect">
                                  <p:stCondLst>
                                    <p:cond delay="0"/>
                                  </p:stCondLst>
                                  <p:childTnLst>
                                    <p:animEffect transition="out" filter="dissolve">
                                      <p:cBhvr>
                                        <p:cTn id="17" dur="500"/>
                                        <p:tgtEl>
                                          <p:spTgt spid="44"/>
                                        </p:tgtEl>
                                      </p:cBhvr>
                                    </p:animEffect>
                                    <p:set>
                                      <p:cBhvr>
                                        <p:cTn id="18" dur="1" fill="hold">
                                          <p:stCondLst>
                                            <p:cond delay="499"/>
                                          </p:stCondLst>
                                        </p:cTn>
                                        <p:tgtEl>
                                          <p:spTgt spid="44"/>
                                        </p:tgtEl>
                                        <p:attrNameLst>
                                          <p:attrName>style.visibility</p:attrName>
                                        </p:attrNameLst>
                                      </p:cBhvr>
                                      <p:to>
                                        <p:strVal val="hidden"/>
                                      </p:to>
                                    </p:set>
                                  </p:childTnLst>
                                </p:cTn>
                              </p:par>
                              <p:par>
                                <p:cTn id="19" presetID="9" presetClass="exit" presetSubtype="0" fill="hold" grpId="1" nodeType="withEffect">
                                  <p:stCondLst>
                                    <p:cond delay="0"/>
                                  </p:stCondLst>
                                  <p:childTnLst>
                                    <p:animEffect transition="out" filter="dissolve">
                                      <p:cBhvr>
                                        <p:cTn id="20" dur="500"/>
                                        <p:tgtEl>
                                          <p:spTgt spid="43"/>
                                        </p:tgtEl>
                                      </p:cBhvr>
                                    </p:animEffect>
                                    <p:set>
                                      <p:cBhvr>
                                        <p:cTn id="21" dur="1" fill="hold">
                                          <p:stCondLst>
                                            <p:cond delay="499"/>
                                          </p:stCondLst>
                                        </p:cTn>
                                        <p:tgtEl>
                                          <p:spTgt spid="43"/>
                                        </p:tgtEl>
                                        <p:attrNameLst>
                                          <p:attrName>style.visibility</p:attrName>
                                        </p:attrNameLst>
                                      </p:cBhvr>
                                      <p:to>
                                        <p:strVal val="hidden"/>
                                      </p:to>
                                    </p:set>
                                  </p:childTnLst>
                                </p:cTn>
                              </p:par>
                              <p:par>
                                <p:cTn id="22" presetID="9" presetClass="exit" presetSubtype="0" fill="hold" grpId="1" nodeType="withEffect">
                                  <p:stCondLst>
                                    <p:cond delay="0"/>
                                  </p:stCondLst>
                                  <p:childTnLst>
                                    <p:animEffect transition="out" filter="dissolv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dissolve">
                                      <p:cBhvr>
                                        <p:cTn id="32" dur="500"/>
                                        <p:tgtEl>
                                          <p:spTgt spid="3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dissolve">
                                      <p:cBhvr>
                                        <p:cTn id="35" dur="500"/>
                                        <p:tgtEl>
                                          <p:spTgt spid="50"/>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grpId="1" nodeType="clickEffect">
                                  <p:stCondLst>
                                    <p:cond delay="0"/>
                                  </p:stCondLst>
                                  <p:childTnLst>
                                    <p:animEffect transition="out" filter="dissolve">
                                      <p:cBhvr>
                                        <p:cTn id="39" dur="500"/>
                                        <p:tgtEl>
                                          <p:spTgt spid="50"/>
                                        </p:tgtEl>
                                      </p:cBhvr>
                                    </p:animEffect>
                                    <p:set>
                                      <p:cBhvr>
                                        <p:cTn id="40" dur="1" fill="hold">
                                          <p:stCondLst>
                                            <p:cond delay="499"/>
                                          </p:stCondLst>
                                        </p:cTn>
                                        <p:tgtEl>
                                          <p:spTgt spid="5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dissolve">
                                      <p:cBhvr>
                                        <p:cTn id="45" dur="500"/>
                                        <p:tgtEl>
                                          <p:spTgt spid="13"/>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dissolve">
                                      <p:cBhvr>
                                        <p:cTn id="48" dur="500"/>
                                        <p:tgtEl>
                                          <p:spTgt spid="12"/>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dissolve">
                                      <p:cBhvr>
                                        <p:cTn id="5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27" grpId="0"/>
      <p:bldP spid="27" grpId="1"/>
      <p:bldP spid="43" grpId="0" animBg="1"/>
      <p:bldP spid="43" grpId="1" animBg="1"/>
      <p:bldP spid="44" grpId="0"/>
      <p:bldP spid="44" grpId="1"/>
      <p:bldP spid="50" grpId="0"/>
      <p:bldP spid="50" grpId="1"/>
      <p:bldP spid="36" grpId="0" animBg="1"/>
      <p:bldP spid="37" grpId="0"/>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350508" y="3071350"/>
            <a:ext cx="4642731" cy="1565150"/>
          </a:xfrm>
          <a:prstGeom prst="rect">
            <a:avLst/>
          </a:prstGeom>
        </p:spPr>
        <p:txBody>
          <a:bodyPr lIns="91425" tIns="91425" rIns="91425" bIns="91425" anchor="b" anchorCtr="0">
            <a:noAutofit/>
          </a:bodyPr>
          <a:lstStyle/>
          <a:p>
            <a:pPr lvl="0"/>
            <a:r>
              <a:rPr lang="en" sz="3200" dirty="0"/>
              <a:t>PROPOSED DESTINATION BASED ALARM SYSTEM</a:t>
            </a:r>
            <a:endParaRPr lang="en" dirty="0"/>
          </a:p>
        </p:txBody>
      </p:sp>
      <p:sp>
        <p:nvSpPr>
          <p:cNvPr id="224" name="Shape 22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11</a:t>
            </a:fld>
            <a:endParaRPr lang="en"/>
          </a:p>
        </p:txBody>
      </p:sp>
    </p:spTree>
    <p:extLst>
      <p:ext uri="{BB962C8B-B14F-4D97-AF65-F5344CB8AC3E}">
        <p14:creationId xmlns:p14="http://schemas.microsoft.com/office/powerpoint/2010/main" val="381476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spcBef>
                <a:spcPts val="0"/>
              </a:spcBef>
              <a:buNone/>
            </a:pPr>
            <a:r>
              <a:rPr lang="en" sz="1800" dirty="0"/>
              <a:t>DESTINATION BASED ALARM SYSTEM</a:t>
            </a:r>
          </a:p>
        </p:txBody>
      </p:sp>
      <p:sp>
        <p:nvSpPr>
          <p:cNvPr id="238" name="Shape 238"/>
          <p:cNvSpPr txBox="1">
            <a:spLocks noGrp="1"/>
          </p:cNvSpPr>
          <p:nvPr>
            <p:ph type="body" idx="1"/>
          </p:nvPr>
        </p:nvSpPr>
        <p:spPr>
          <a:xfrm>
            <a:off x="660611" y="1491000"/>
            <a:ext cx="7733824" cy="3145500"/>
          </a:xfrm>
          <a:prstGeom prst="rect">
            <a:avLst/>
          </a:prstGeom>
        </p:spPr>
        <p:txBody>
          <a:bodyPr lIns="91425" tIns="91425" rIns="91425" bIns="91425" anchor="ctr" anchorCtr="0">
            <a:noAutofit/>
          </a:bodyPr>
          <a:lstStyle/>
          <a:p>
            <a:pPr algn="just"/>
            <a:r>
              <a:rPr lang="en-US" sz="1400" dirty="0"/>
              <a:t>User sends a request from a mobile device for destination based alarm for a selected destination.</a:t>
            </a:r>
          </a:p>
          <a:p>
            <a:pPr algn="just"/>
            <a:r>
              <a:rPr lang="en-US" sz="1400" dirty="0"/>
              <a:t>Server receives the request and retrieve a list of one or more mobile towers pertaining to the destination.</a:t>
            </a:r>
          </a:p>
          <a:p>
            <a:pPr algn="just"/>
            <a:r>
              <a:rPr lang="en-US" sz="1400" dirty="0"/>
              <a:t>Server sends the list of one or more mobile towers or landmarks corresponding thereto to the user’s mobile device.</a:t>
            </a:r>
          </a:p>
          <a:p>
            <a:pPr algn="just"/>
            <a:r>
              <a:rPr lang="en-US" sz="1400" dirty="0"/>
              <a:t>The server receives from the user’s mobile device, selection of at least one mobile tower or a corresponding landmark from the list of the one or more mobile towers or corresponding landmarks.</a:t>
            </a:r>
          </a:p>
          <a:p>
            <a:pPr algn="just"/>
            <a:r>
              <a:rPr lang="en-US" sz="1400" dirty="0"/>
              <a:t>When the user’s mobile device reaches the range of the selected at least one mobile tower. Server raise the alarm through the user’s mobile device.</a:t>
            </a:r>
            <a:endParaRPr lang="en" sz="1400" dirty="0"/>
          </a:p>
        </p:txBody>
      </p:sp>
      <p:sp>
        <p:nvSpPr>
          <p:cNvPr id="239" name="Shape 23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grpSp>
        <p:nvGrpSpPr>
          <p:cNvPr id="10" name="Shape 753"/>
          <p:cNvGrpSpPr/>
          <p:nvPr/>
        </p:nvGrpSpPr>
        <p:grpSpPr>
          <a:xfrm>
            <a:off x="297475" y="598553"/>
            <a:ext cx="354244" cy="354244"/>
            <a:chOff x="5941025" y="3634400"/>
            <a:chExt cx="467650" cy="467650"/>
          </a:xfrm>
        </p:grpSpPr>
        <p:sp>
          <p:nvSpPr>
            <p:cNvPr id="11" name="Shape 754"/>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55"/>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756"/>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757"/>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758"/>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59"/>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95773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7" name="Shape 217"/>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13</a:t>
            </a:fld>
            <a:endParaRPr lang="en"/>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8410" y="795753"/>
            <a:ext cx="3853674" cy="4156347"/>
          </a:xfrm>
          <a:prstGeom prst="rect">
            <a:avLst/>
          </a:prstGeom>
        </p:spPr>
      </p:pic>
      <p:sp>
        <p:nvSpPr>
          <p:cNvPr id="6" name="Rectangle 5"/>
          <p:cNvSpPr/>
          <p:nvPr/>
        </p:nvSpPr>
        <p:spPr>
          <a:xfrm>
            <a:off x="3660435" y="3335949"/>
            <a:ext cx="364202" cy="307777"/>
          </a:xfrm>
          <a:prstGeom prst="rect">
            <a:avLst/>
          </a:prstGeom>
        </p:spPr>
        <p:txBody>
          <a:bodyPr wrap="none">
            <a:spAutoFit/>
          </a:bodyPr>
          <a:lstStyle/>
          <a:p>
            <a:r>
              <a:rPr lang="en" dirty="0">
                <a:solidFill>
                  <a:srgbClr val="263248"/>
                </a:solidFill>
                <a:latin typeface="Roboto Condensed"/>
                <a:ea typeface="Roboto Condensed"/>
                <a:cs typeface="Roboto Condensed"/>
                <a:sym typeface="Roboto Condensed"/>
              </a:rPr>
              <a:t>👤</a:t>
            </a:r>
            <a:endParaRPr lang="en-US" dirty="0"/>
          </a:p>
        </p:txBody>
      </p:sp>
      <p:sp>
        <p:nvSpPr>
          <p:cNvPr id="11" name="Rectangle 10"/>
          <p:cNvSpPr/>
          <p:nvPr/>
        </p:nvSpPr>
        <p:spPr>
          <a:xfrm>
            <a:off x="3960159" y="1935721"/>
            <a:ext cx="364202" cy="307777"/>
          </a:xfrm>
          <a:prstGeom prst="rect">
            <a:avLst/>
          </a:prstGeom>
        </p:spPr>
        <p:txBody>
          <a:bodyPr wrap="none">
            <a:spAutoFit/>
          </a:bodyPr>
          <a:lstStyle/>
          <a:p>
            <a:r>
              <a:rPr lang="en" dirty="0">
                <a:solidFill>
                  <a:srgbClr val="263248"/>
                </a:solidFill>
                <a:latin typeface="Roboto Condensed"/>
                <a:ea typeface="Roboto Condensed"/>
                <a:cs typeface="Roboto Condensed"/>
                <a:sym typeface="Roboto Condensed"/>
              </a:rPr>
              <a:t>👤</a:t>
            </a:r>
            <a:endParaRPr lang="en-US" dirty="0"/>
          </a:p>
        </p:txBody>
      </p:sp>
      <p:grpSp>
        <p:nvGrpSpPr>
          <p:cNvPr id="12" name="Shape 360"/>
          <p:cNvGrpSpPr/>
          <p:nvPr/>
        </p:nvGrpSpPr>
        <p:grpSpPr>
          <a:xfrm rot="10800000">
            <a:off x="3040610" y="1675506"/>
            <a:ext cx="1134223" cy="322896"/>
            <a:chOff x="2689941" y="1287959"/>
            <a:chExt cx="7261354" cy="2067200"/>
          </a:xfrm>
        </p:grpSpPr>
        <p:sp>
          <p:nvSpPr>
            <p:cNvPr id="13"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4" name="Shape 362"/>
            <p:cNvSpPr/>
            <p:nvPr/>
          </p:nvSpPr>
          <p:spPr>
            <a:xfrm rot="10800000" flipH="1">
              <a:off x="3905358" y="1697076"/>
              <a:ext cx="4801199" cy="1243799"/>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800" b="1" dirty="0">
                  <a:solidFill>
                    <a:srgbClr val="FFFFFF"/>
                  </a:solidFill>
                  <a:latin typeface="Roboto Condensed"/>
                  <a:ea typeface="Roboto Condensed"/>
                  <a:cs typeface="Roboto Condensed"/>
                  <a:sym typeface="Roboto Condensed"/>
                </a:rPr>
                <a:t>Delhi</a:t>
              </a:r>
            </a:p>
          </p:txBody>
        </p:sp>
        <p:sp>
          <p:nvSpPr>
            <p:cNvPr id="15"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6"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7"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grpSp>
        <p:nvGrpSpPr>
          <p:cNvPr id="18" name="Shape 360"/>
          <p:cNvGrpSpPr/>
          <p:nvPr/>
        </p:nvGrpSpPr>
        <p:grpSpPr>
          <a:xfrm rot="10800000">
            <a:off x="2736261" y="3136338"/>
            <a:ext cx="1134223" cy="322896"/>
            <a:chOff x="2689941" y="1287959"/>
            <a:chExt cx="7261354" cy="2067200"/>
          </a:xfrm>
        </p:grpSpPr>
        <p:sp>
          <p:nvSpPr>
            <p:cNvPr id="19"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0" name="Shape 362"/>
            <p:cNvSpPr/>
            <p:nvPr/>
          </p:nvSpPr>
          <p:spPr>
            <a:xfrm rot="10800000" flipH="1">
              <a:off x="3905358" y="1697076"/>
              <a:ext cx="4801199" cy="1243799"/>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800" b="1" dirty="0">
                  <a:solidFill>
                    <a:srgbClr val="FFFFFF"/>
                  </a:solidFill>
                  <a:latin typeface="Roboto Condensed"/>
                  <a:ea typeface="Roboto Condensed"/>
                  <a:cs typeface="Roboto Condensed"/>
                  <a:sym typeface="Roboto Condensed"/>
                </a:rPr>
                <a:t>Mumbai</a:t>
              </a:r>
            </a:p>
          </p:txBody>
        </p:sp>
        <p:sp>
          <p:nvSpPr>
            <p:cNvPr id="21"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2"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3"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cxnSp>
        <p:nvCxnSpPr>
          <p:cNvPr id="8" name="Curved Connector 7"/>
          <p:cNvCxnSpPr/>
          <p:nvPr/>
        </p:nvCxnSpPr>
        <p:spPr>
          <a:xfrm rot="5400000" flipH="1" flipV="1">
            <a:off x="3494760" y="2657605"/>
            <a:ext cx="1186005" cy="255206"/>
          </a:xfrm>
          <a:prstGeom prst="curved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Shape 249"/>
          <p:cNvSpPr txBox="1">
            <a:spLocks/>
          </p:cNvSpPr>
          <p:nvPr/>
        </p:nvSpPr>
        <p:spPr>
          <a:xfrm>
            <a:off x="2527616" y="212914"/>
            <a:ext cx="4408134" cy="405705"/>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2000" b="1" i="0" u="none" strike="noStrike" cap="none">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r>
              <a:rPr lang="en" sz="1600" dirty="0">
                <a:solidFill>
                  <a:srgbClr val="FF9800"/>
                </a:solidFill>
              </a:rPr>
              <a:t>A user is travelling from Delhi to Mumbai</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3396" y="1788265"/>
            <a:ext cx="284356" cy="420274"/>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5950" y="3300020"/>
            <a:ext cx="284356" cy="42027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p:nvPr/>
        </p:nvSpPr>
        <p:spPr>
          <a:xfrm>
            <a:off x="2934413" y="142081"/>
            <a:ext cx="1226619" cy="134330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473" name="Shape 473"/>
          <p:cNvSpPr/>
          <p:nvPr/>
        </p:nvSpPr>
        <p:spPr>
          <a:xfrm>
            <a:off x="3129143" y="606651"/>
            <a:ext cx="864795" cy="691224"/>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TRAVEL ALARM REQUEST</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p:txBody>
      </p:sp>
      <p:sp>
        <p:nvSpPr>
          <p:cNvPr id="474" name="Shape 47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14</a:t>
            </a:fld>
            <a:endParaRPr lang="en"/>
          </a:p>
        </p:txBody>
      </p:sp>
      <p:sp>
        <p:nvSpPr>
          <p:cNvPr id="6" name="Shape 495"/>
          <p:cNvSpPr/>
          <p:nvPr/>
        </p:nvSpPr>
        <p:spPr>
          <a:xfrm>
            <a:off x="6957291" y="1808208"/>
            <a:ext cx="1143594" cy="1102689"/>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7" name="Shape 473"/>
          <p:cNvSpPr/>
          <p:nvPr/>
        </p:nvSpPr>
        <p:spPr>
          <a:xfrm>
            <a:off x="7096690" y="2124994"/>
            <a:ext cx="864795" cy="691224"/>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SERVER</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p:txBody>
      </p:sp>
      <p:cxnSp>
        <p:nvCxnSpPr>
          <p:cNvPr id="3" name="Curved Connector 2"/>
          <p:cNvCxnSpPr/>
          <p:nvPr/>
        </p:nvCxnSpPr>
        <p:spPr>
          <a:xfrm>
            <a:off x="4234638" y="582964"/>
            <a:ext cx="2649047" cy="142045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hape 471"/>
          <p:cNvSpPr/>
          <p:nvPr/>
        </p:nvSpPr>
        <p:spPr>
          <a:xfrm>
            <a:off x="1030585" y="960553"/>
            <a:ext cx="1287885" cy="139899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13" name="Shape 473"/>
          <p:cNvSpPr/>
          <p:nvPr/>
        </p:nvSpPr>
        <p:spPr>
          <a:xfrm>
            <a:off x="998017" y="1005110"/>
            <a:ext cx="1353019"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ENTER REGION NAME</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r>
              <a:rPr lang="en" sz="1000" dirty="0">
                <a:solidFill>
                  <a:srgbClr val="3F5378"/>
                </a:solidFill>
                <a:latin typeface="Roboto Condensed"/>
                <a:ea typeface="Roboto Condensed"/>
                <a:cs typeface="Roboto Condensed"/>
                <a:sym typeface="Roboto Condensed"/>
              </a:rPr>
              <a:t>Region Name:</a:t>
            </a:r>
          </a:p>
          <a:p>
            <a:pPr lvl="0" algn="ctr">
              <a:spcBef>
                <a:spcPts val="0"/>
              </a:spcBef>
              <a:buNone/>
            </a:pPr>
            <a:r>
              <a:rPr lang="en" sz="1000" dirty="0">
                <a:solidFill>
                  <a:srgbClr val="FCAC36"/>
                </a:solidFill>
                <a:latin typeface="Roboto Condensed"/>
                <a:ea typeface="Roboto Condensed"/>
                <a:cs typeface="Roboto Condensed"/>
                <a:sym typeface="Roboto Condensed"/>
              </a:rPr>
              <a:t>NAVI MUMBAI</a:t>
            </a:r>
          </a:p>
        </p:txBody>
      </p:sp>
      <p:cxnSp>
        <p:nvCxnSpPr>
          <p:cNvPr id="14" name="Straight Arrow Connector 13"/>
          <p:cNvCxnSpPr/>
          <p:nvPr/>
        </p:nvCxnSpPr>
        <p:spPr>
          <a:xfrm>
            <a:off x="2351036" y="1660052"/>
            <a:ext cx="4532649" cy="5693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Shape 471"/>
          <p:cNvSpPr/>
          <p:nvPr/>
        </p:nvSpPr>
        <p:spPr>
          <a:xfrm>
            <a:off x="1030584" y="2600708"/>
            <a:ext cx="1317021" cy="1437036"/>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0" name="Shape 473"/>
          <p:cNvSpPr/>
          <p:nvPr/>
        </p:nvSpPr>
        <p:spPr>
          <a:xfrm>
            <a:off x="1030585" y="2794776"/>
            <a:ext cx="1353019"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SELECT YOUR OPTION</a:t>
            </a:r>
          </a:p>
          <a:p>
            <a:pPr marL="228600" lvl="0" indent="-228600">
              <a:spcBef>
                <a:spcPts val="0"/>
              </a:spcBef>
              <a:buAutoNum type="arabicPeriod"/>
            </a:pPr>
            <a:r>
              <a:rPr lang="en" sz="1000" dirty="0">
                <a:solidFill>
                  <a:srgbClr val="3F5378"/>
                </a:solidFill>
                <a:latin typeface="Roboto Condensed"/>
                <a:ea typeface="Roboto Condensed"/>
                <a:cs typeface="Roboto Condensed"/>
                <a:sym typeface="Roboto Condensed"/>
              </a:rPr>
              <a:t>Panvel</a:t>
            </a:r>
          </a:p>
          <a:p>
            <a:pPr marL="228600" lvl="0" indent="-228600">
              <a:spcBef>
                <a:spcPts val="0"/>
              </a:spcBef>
              <a:buAutoNum type="arabicPeriod"/>
            </a:pPr>
            <a:r>
              <a:rPr lang="en" sz="1000" dirty="0">
                <a:solidFill>
                  <a:srgbClr val="3F5378"/>
                </a:solidFill>
                <a:latin typeface="Roboto Condensed"/>
                <a:ea typeface="Roboto Condensed"/>
                <a:cs typeface="Roboto Condensed"/>
                <a:sym typeface="Roboto Condensed"/>
              </a:rPr>
              <a:t>Vashi</a:t>
            </a:r>
          </a:p>
          <a:p>
            <a:pPr marL="228600" lvl="0" indent="-228600">
              <a:spcBef>
                <a:spcPts val="0"/>
              </a:spcBef>
              <a:buAutoNum type="arabicPeriod"/>
            </a:pPr>
            <a:r>
              <a:rPr lang="en" sz="1000" dirty="0">
                <a:solidFill>
                  <a:srgbClr val="3F5378"/>
                </a:solidFill>
                <a:latin typeface="Roboto Condensed"/>
                <a:ea typeface="Roboto Condensed"/>
                <a:cs typeface="Roboto Condensed"/>
                <a:sym typeface="Roboto Condensed"/>
              </a:rPr>
              <a:t>Belapur</a:t>
            </a:r>
          </a:p>
          <a:p>
            <a:pPr marL="228600" lvl="0" indent="-228600">
              <a:spcBef>
                <a:spcPts val="0"/>
              </a:spcBef>
              <a:buAutoNum type="arabicPeriod"/>
            </a:pPr>
            <a:r>
              <a:rPr lang="en" sz="1000" dirty="0">
                <a:solidFill>
                  <a:srgbClr val="3F5378"/>
                </a:solidFill>
                <a:latin typeface="Roboto Condensed"/>
                <a:ea typeface="Roboto Condensed"/>
                <a:cs typeface="Roboto Condensed"/>
                <a:sym typeface="Roboto Condensed"/>
              </a:rPr>
              <a:t>Select All</a:t>
            </a:r>
          </a:p>
          <a:p>
            <a:pPr lvl="0" algn="ctr">
              <a:spcBef>
                <a:spcPts val="0"/>
              </a:spcBef>
              <a:buNone/>
            </a:pPr>
            <a:r>
              <a:rPr lang="en" sz="1000" dirty="0">
                <a:solidFill>
                  <a:srgbClr val="3F5378"/>
                </a:solidFill>
                <a:latin typeface="Roboto Condensed"/>
                <a:ea typeface="Roboto Condensed"/>
                <a:cs typeface="Roboto Condensed"/>
                <a:sym typeface="Roboto Condensed"/>
              </a:rPr>
              <a:t>Selected Option:</a:t>
            </a:r>
          </a:p>
          <a:p>
            <a:pPr lvl="0" algn="ctr">
              <a:spcBef>
                <a:spcPts val="0"/>
              </a:spcBef>
              <a:buNone/>
            </a:pPr>
            <a:r>
              <a:rPr lang="en" sz="1000" dirty="0">
                <a:solidFill>
                  <a:srgbClr val="FCAC36"/>
                </a:solidFill>
                <a:latin typeface="Roboto Condensed"/>
                <a:ea typeface="Roboto Condensed"/>
                <a:cs typeface="Roboto Condensed"/>
                <a:sym typeface="Roboto Condensed"/>
              </a:rPr>
              <a:t>02 (VASHI)</a:t>
            </a:r>
          </a:p>
        </p:txBody>
      </p:sp>
      <p:cxnSp>
        <p:nvCxnSpPr>
          <p:cNvPr id="16" name="Straight Arrow Connector 15"/>
          <p:cNvCxnSpPr/>
          <p:nvPr/>
        </p:nvCxnSpPr>
        <p:spPr>
          <a:xfrm flipV="1">
            <a:off x="2383604" y="2359552"/>
            <a:ext cx="4500081" cy="55134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Shape 471"/>
          <p:cNvSpPr/>
          <p:nvPr/>
        </p:nvSpPr>
        <p:spPr>
          <a:xfrm>
            <a:off x="2670054" y="3041002"/>
            <a:ext cx="1617198" cy="1911098"/>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4" name="Shape 473"/>
          <p:cNvSpPr/>
          <p:nvPr/>
        </p:nvSpPr>
        <p:spPr>
          <a:xfrm>
            <a:off x="2706053" y="3300207"/>
            <a:ext cx="1520113" cy="1358986"/>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ALARM DETAILS</a:t>
            </a:r>
          </a:p>
          <a:p>
            <a:pPr lvl="0" algn="just">
              <a:spcBef>
                <a:spcPts val="0"/>
              </a:spcBef>
              <a:buNone/>
            </a:pPr>
            <a:r>
              <a:rPr lang="en" sz="1000" dirty="0">
                <a:solidFill>
                  <a:srgbClr val="3F5378"/>
                </a:solidFill>
                <a:latin typeface="Roboto Condensed"/>
                <a:ea typeface="Roboto Condensed"/>
                <a:cs typeface="Roboto Condensed"/>
                <a:sym typeface="Roboto Condensed"/>
              </a:rPr>
              <a:t>Current Location: Delhi</a:t>
            </a:r>
          </a:p>
          <a:p>
            <a:pPr lvl="0" algn="just">
              <a:spcBef>
                <a:spcPts val="0"/>
              </a:spcBef>
              <a:buNone/>
            </a:pPr>
            <a:r>
              <a:rPr lang="en" sz="1000" dirty="0">
                <a:solidFill>
                  <a:srgbClr val="3F5378"/>
                </a:solidFill>
                <a:latin typeface="Roboto Condensed"/>
                <a:ea typeface="Roboto Condensed"/>
                <a:cs typeface="Roboto Condensed"/>
                <a:sym typeface="Roboto Condensed"/>
              </a:rPr>
              <a:t>Destination: Mumbai</a:t>
            </a:r>
          </a:p>
          <a:p>
            <a:pPr lvl="0" algn="just">
              <a:spcBef>
                <a:spcPts val="0"/>
              </a:spcBef>
              <a:buNone/>
            </a:pPr>
            <a:r>
              <a:rPr lang="en" sz="1000" dirty="0">
                <a:solidFill>
                  <a:srgbClr val="3F5378"/>
                </a:solidFill>
                <a:latin typeface="Roboto Condensed"/>
                <a:ea typeface="Roboto Condensed"/>
                <a:cs typeface="Roboto Condensed"/>
                <a:sym typeface="Roboto Condensed"/>
              </a:rPr>
              <a:t>Land Mark: V</a:t>
            </a:r>
            <a:r>
              <a:rPr lang="en-US" sz="1000" dirty="0">
                <a:solidFill>
                  <a:srgbClr val="3F5378"/>
                </a:solidFill>
                <a:latin typeface="Roboto Condensed"/>
                <a:ea typeface="Roboto Condensed"/>
                <a:cs typeface="Roboto Condensed"/>
                <a:sym typeface="Roboto Condensed"/>
              </a:rPr>
              <a:t>a</a:t>
            </a:r>
            <a:r>
              <a:rPr lang="en" sz="1000" dirty="0">
                <a:solidFill>
                  <a:srgbClr val="3F5378"/>
                </a:solidFill>
                <a:latin typeface="Roboto Condensed"/>
                <a:ea typeface="Roboto Condensed"/>
                <a:cs typeface="Roboto Condensed"/>
                <a:sym typeface="Roboto Condensed"/>
              </a:rPr>
              <a:t>shi Mall</a:t>
            </a:r>
          </a:p>
          <a:p>
            <a:pPr lvl="0" algn="just">
              <a:spcBef>
                <a:spcPts val="0"/>
              </a:spcBef>
              <a:buNone/>
            </a:pPr>
            <a:r>
              <a:rPr lang="en" sz="1000" dirty="0">
                <a:solidFill>
                  <a:srgbClr val="3F5378"/>
                </a:solidFill>
                <a:latin typeface="Roboto Condensed"/>
                <a:ea typeface="Roboto Condensed"/>
                <a:cs typeface="Roboto Condensed"/>
                <a:sym typeface="Roboto Condensed"/>
              </a:rPr>
              <a:t>Distance: 1024 KM</a:t>
            </a:r>
          </a:p>
          <a:p>
            <a:pPr lvl="0" algn="just">
              <a:spcBef>
                <a:spcPts val="0"/>
              </a:spcBef>
              <a:buNone/>
            </a:pPr>
            <a:endParaRPr lang="en" sz="1000" dirty="0">
              <a:solidFill>
                <a:srgbClr val="3F5378"/>
              </a:solidFill>
              <a:latin typeface="Roboto Condensed"/>
              <a:ea typeface="Roboto Condensed"/>
              <a:cs typeface="Roboto Condensed"/>
              <a:sym typeface="Roboto Condensed"/>
            </a:endParaRPr>
          </a:p>
          <a:p>
            <a:pPr lvl="0" algn="just">
              <a:spcBef>
                <a:spcPts val="0"/>
              </a:spcBef>
              <a:buNone/>
            </a:pPr>
            <a:r>
              <a:rPr lang="en" sz="1000" dirty="0">
                <a:solidFill>
                  <a:srgbClr val="3F5378"/>
                </a:solidFill>
                <a:latin typeface="Roboto Condensed"/>
                <a:ea typeface="Roboto Condensed"/>
                <a:cs typeface="Roboto Condensed"/>
                <a:sym typeface="Roboto Condensed"/>
              </a:rPr>
              <a:t>Press ‘1’ to Conform or Press ‘0’ to Exit</a:t>
            </a:r>
          </a:p>
          <a:p>
            <a:pPr lvl="0" algn="ctr">
              <a:spcBef>
                <a:spcPts val="0"/>
              </a:spcBef>
              <a:buNone/>
            </a:pPr>
            <a:r>
              <a:rPr lang="en" sz="1000" dirty="0">
                <a:solidFill>
                  <a:srgbClr val="3F5378"/>
                </a:solidFill>
                <a:latin typeface="Roboto Condensed"/>
                <a:ea typeface="Roboto Condensed"/>
                <a:cs typeface="Roboto Condensed"/>
                <a:sym typeface="Roboto Condensed"/>
              </a:rPr>
              <a:t>Selected Option:</a:t>
            </a:r>
          </a:p>
          <a:p>
            <a:pPr lvl="0" algn="ctr">
              <a:spcBef>
                <a:spcPts val="0"/>
              </a:spcBef>
              <a:buNone/>
            </a:pPr>
            <a:r>
              <a:rPr lang="en" sz="1000" dirty="0">
                <a:solidFill>
                  <a:srgbClr val="FCAC36"/>
                </a:solidFill>
                <a:latin typeface="Roboto Condensed"/>
                <a:ea typeface="Roboto Condensed"/>
                <a:cs typeface="Roboto Condensed"/>
                <a:sym typeface="Roboto Condensed"/>
              </a:rPr>
              <a:t>01 (CONFORM)</a:t>
            </a:r>
          </a:p>
        </p:txBody>
      </p:sp>
      <p:cxnSp>
        <p:nvCxnSpPr>
          <p:cNvPr id="21" name="Straight Arrow Connector 20"/>
          <p:cNvCxnSpPr/>
          <p:nvPr/>
        </p:nvCxnSpPr>
        <p:spPr>
          <a:xfrm flipV="1">
            <a:off x="4287252" y="2470606"/>
            <a:ext cx="2596433" cy="12691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Shape 471"/>
          <p:cNvSpPr/>
          <p:nvPr/>
        </p:nvSpPr>
        <p:spPr>
          <a:xfrm>
            <a:off x="5475220" y="3441897"/>
            <a:ext cx="1287885" cy="139899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9" name="Shape 473"/>
          <p:cNvSpPr/>
          <p:nvPr/>
        </p:nvSpPr>
        <p:spPr>
          <a:xfrm>
            <a:off x="5453303" y="3515421"/>
            <a:ext cx="1320453" cy="1030270"/>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FCAC36"/>
                </a:solidFill>
                <a:latin typeface="Roboto Condensed"/>
                <a:ea typeface="Roboto Condensed"/>
                <a:cs typeface="Roboto Condensed"/>
                <a:sym typeface="Roboto Condensed"/>
              </a:rPr>
              <a:t>THANK YOU FOR SELECTING LOCATION ALARM</a:t>
            </a:r>
          </a:p>
        </p:txBody>
      </p:sp>
      <p:cxnSp>
        <p:nvCxnSpPr>
          <p:cNvPr id="25" name="Curved Connector 24"/>
          <p:cNvCxnSpPr/>
          <p:nvPr/>
        </p:nvCxnSpPr>
        <p:spPr>
          <a:xfrm rot="5400000">
            <a:off x="6147570" y="2644039"/>
            <a:ext cx="779446" cy="6927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77464" y="690624"/>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1</a:t>
            </a:r>
          </a:p>
        </p:txBody>
      </p:sp>
      <p:sp>
        <p:nvSpPr>
          <p:cNvPr id="34" name="TextBox 33"/>
          <p:cNvSpPr txBox="1"/>
          <p:nvPr/>
        </p:nvSpPr>
        <p:spPr>
          <a:xfrm>
            <a:off x="4003948" y="1573133"/>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2</a:t>
            </a:r>
          </a:p>
        </p:txBody>
      </p:sp>
      <p:sp>
        <p:nvSpPr>
          <p:cNvPr id="35" name="TextBox 34"/>
          <p:cNvSpPr txBox="1"/>
          <p:nvPr/>
        </p:nvSpPr>
        <p:spPr>
          <a:xfrm>
            <a:off x="3524740" y="2402149"/>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3</a:t>
            </a:r>
          </a:p>
        </p:txBody>
      </p:sp>
      <p:sp>
        <p:nvSpPr>
          <p:cNvPr id="36" name="TextBox 35"/>
          <p:cNvSpPr txBox="1"/>
          <p:nvPr/>
        </p:nvSpPr>
        <p:spPr>
          <a:xfrm>
            <a:off x="5048716" y="2799271"/>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4</a:t>
            </a:r>
          </a:p>
        </p:txBody>
      </p:sp>
      <p:sp>
        <p:nvSpPr>
          <p:cNvPr id="37" name="TextBox 36"/>
          <p:cNvSpPr txBox="1"/>
          <p:nvPr/>
        </p:nvSpPr>
        <p:spPr>
          <a:xfrm>
            <a:off x="6429520" y="3001606"/>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5</a:t>
            </a:r>
          </a:p>
        </p:txBody>
      </p:sp>
    </p:spTree>
    <p:extLst>
      <p:ext uri="{BB962C8B-B14F-4D97-AF65-F5344CB8AC3E}">
        <p14:creationId xmlns:p14="http://schemas.microsoft.com/office/powerpoint/2010/main" val="25177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309412" y="3616503"/>
            <a:ext cx="4094400" cy="670675"/>
          </a:xfrm>
          <a:prstGeom prst="rect">
            <a:avLst/>
          </a:prstGeom>
        </p:spPr>
        <p:txBody>
          <a:bodyPr lIns="91425" tIns="91425" rIns="91425" bIns="91425" anchor="b" anchorCtr="0">
            <a:noAutofit/>
          </a:bodyPr>
          <a:lstStyle/>
          <a:p>
            <a:pPr lvl="0"/>
            <a:r>
              <a:rPr lang="en" dirty="0"/>
              <a:t>PROPOSED DISTANCE FINDER</a:t>
            </a:r>
          </a:p>
        </p:txBody>
      </p:sp>
      <p:sp>
        <p:nvSpPr>
          <p:cNvPr id="224" name="Shape 22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15</a:t>
            </a:fld>
            <a:endParaRPr lang="en"/>
          </a:p>
        </p:txBody>
      </p:sp>
    </p:spTree>
    <p:extLst>
      <p:ext uri="{BB962C8B-B14F-4D97-AF65-F5344CB8AC3E}">
        <p14:creationId xmlns:p14="http://schemas.microsoft.com/office/powerpoint/2010/main" val="966082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spcBef>
                <a:spcPts val="0"/>
              </a:spcBef>
              <a:buNone/>
            </a:pPr>
            <a:r>
              <a:rPr lang="en" sz="1800" dirty="0"/>
              <a:t>DISTANCE FINDER</a:t>
            </a:r>
          </a:p>
        </p:txBody>
      </p:sp>
      <p:sp>
        <p:nvSpPr>
          <p:cNvPr id="238" name="Shape 238"/>
          <p:cNvSpPr txBox="1">
            <a:spLocks noGrp="1"/>
          </p:cNvSpPr>
          <p:nvPr>
            <p:ph type="body" idx="1"/>
          </p:nvPr>
        </p:nvSpPr>
        <p:spPr>
          <a:xfrm>
            <a:off x="660611" y="1491000"/>
            <a:ext cx="7733824" cy="3145500"/>
          </a:xfrm>
          <a:prstGeom prst="rect">
            <a:avLst/>
          </a:prstGeom>
        </p:spPr>
        <p:txBody>
          <a:bodyPr lIns="91425" tIns="91425" rIns="91425" bIns="91425" anchor="ctr" anchorCtr="0">
            <a:noAutofit/>
          </a:bodyPr>
          <a:lstStyle/>
          <a:p>
            <a:pPr algn="just"/>
            <a:r>
              <a:rPr lang="en-US" sz="1800" dirty="0"/>
              <a:t>When a user wants to know the distance between his current location and his selected destination. He sends a request to serve through mobile phone.</a:t>
            </a:r>
          </a:p>
          <a:p>
            <a:pPr algn="just"/>
            <a:r>
              <a:rPr lang="en-US" sz="1800" dirty="0"/>
              <a:t>After getting the request from the user, server calculates the distance between based on position coordinates of tower corresponding to the current location of the user’s mobile device and position coordinates of the selected at least one mobile tower.</a:t>
            </a:r>
          </a:p>
          <a:p>
            <a:pPr algn="just"/>
            <a:r>
              <a:rPr lang="en-US" sz="1800" dirty="0"/>
              <a:t>After calculating the distance server informs the user distance between two locations through users mobile.</a:t>
            </a:r>
          </a:p>
        </p:txBody>
      </p:sp>
      <p:sp>
        <p:nvSpPr>
          <p:cNvPr id="239" name="Shape 23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16</a:t>
            </a:fld>
            <a:endParaRPr lang="en"/>
          </a:p>
        </p:txBody>
      </p:sp>
      <p:grpSp>
        <p:nvGrpSpPr>
          <p:cNvPr id="10" name="Shape 753"/>
          <p:cNvGrpSpPr/>
          <p:nvPr/>
        </p:nvGrpSpPr>
        <p:grpSpPr>
          <a:xfrm>
            <a:off x="297475" y="598553"/>
            <a:ext cx="354244" cy="354244"/>
            <a:chOff x="5941025" y="3634400"/>
            <a:chExt cx="467650" cy="467650"/>
          </a:xfrm>
        </p:grpSpPr>
        <p:sp>
          <p:nvSpPr>
            <p:cNvPr id="11" name="Shape 754"/>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55"/>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756"/>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757"/>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758"/>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59"/>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83675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7" name="Shape 217"/>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17</a:t>
            </a:fld>
            <a:endParaRPr lang="en"/>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6059" y="1010478"/>
            <a:ext cx="4511221" cy="3941622"/>
          </a:xfrm>
          <a:prstGeom prst="rect">
            <a:avLst/>
          </a:prstGeom>
        </p:spPr>
      </p:pic>
      <p:sp>
        <p:nvSpPr>
          <p:cNvPr id="11" name="Rectangle 10"/>
          <p:cNvSpPr/>
          <p:nvPr/>
        </p:nvSpPr>
        <p:spPr>
          <a:xfrm>
            <a:off x="4196464" y="2131802"/>
            <a:ext cx="364202" cy="307777"/>
          </a:xfrm>
          <a:prstGeom prst="rect">
            <a:avLst/>
          </a:prstGeom>
        </p:spPr>
        <p:txBody>
          <a:bodyPr wrap="none">
            <a:spAutoFit/>
          </a:bodyPr>
          <a:lstStyle/>
          <a:p>
            <a:r>
              <a:rPr lang="en" dirty="0">
                <a:solidFill>
                  <a:srgbClr val="263248"/>
                </a:solidFill>
                <a:latin typeface="Roboto Condensed"/>
                <a:ea typeface="Roboto Condensed"/>
                <a:cs typeface="Roboto Condensed"/>
                <a:sym typeface="Roboto Condensed"/>
              </a:rPr>
              <a:t>👤</a:t>
            </a:r>
            <a:endParaRPr lang="en-US" dirty="0"/>
          </a:p>
        </p:txBody>
      </p:sp>
      <p:grpSp>
        <p:nvGrpSpPr>
          <p:cNvPr id="12" name="Shape 360"/>
          <p:cNvGrpSpPr/>
          <p:nvPr/>
        </p:nvGrpSpPr>
        <p:grpSpPr>
          <a:xfrm rot="10800000">
            <a:off x="3411065" y="1675428"/>
            <a:ext cx="1245205" cy="455629"/>
            <a:chOff x="2689941" y="1287959"/>
            <a:chExt cx="7261354" cy="2067200"/>
          </a:xfrm>
        </p:grpSpPr>
        <p:sp>
          <p:nvSpPr>
            <p:cNvPr id="13"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4" name="Shape 362"/>
            <p:cNvSpPr/>
            <p:nvPr/>
          </p:nvSpPr>
          <p:spPr>
            <a:xfrm rot="10800000" flipH="1">
              <a:off x="3905358" y="1697076"/>
              <a:ext cx="4801199" cy="1243799"/>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800" b="1" dirty="0">
                  <a:solidFill>
                    <a:srgbClr val="FFFFFF"/>
                  </a:solidFill>
                  <a:latin typeface="Roboto Condensed"/>
                  <a:ea typeface="Roboto Condensed"/>
                  <a:cs typeface="Roboto Condensed"/>
                  <a:sym typeface="Roboto Condensed"/>
                </a:rPr>
                <a:t>Current Location</a:t>
              </a:r>
            </a:p>
          </p:txBody>
        </p:sp>
        <p:sp>
          <p:nvSpPr>
            <p:cNvPr id="15"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6"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7"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grpSp>
        <p:nvGrpSpPr>
          <p:cNvPr id="18" name="Shape 360"/>
          <p:cNvGrpSpPr/>
          <p:nvPr/>
        </p:nvGrpSpPr>
        <p:grpSpPr>
          <a:xfrm rot="10800000">
            <a:off x="4458071" y="3134490"/>
            <a:ext cx="1192714" cy="502989"/>
            <a:chOff x="2689941" y="1287959"/>
            <a:chExt cx="7261354" cy="2067200"/>
          </a:xfrm>
        </p:grpSpPr>
        <p:sp>
          <p:nvSpPr>
            <p:cNvPr id="19"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0" name="Shape 362"/>
            <p:cNvSpPr/>
            <p:nvPr/>
          </p:nvSpPr>
          <p:spPr>
            <a:xfrm rot="10800000" flipH="1">
              <a:off x="3905358" y="1697076"/>
              <a:ext cx="4801199" cy="1243799"/>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800" b="1" dirty="0">
                  <a:solidFill>
                    <a:srgbClr val="FFFFFF"/>
                  </a:solidFill>
                  <a:latin typeface="Roboto Condensed"/>
                  <a:ea typeface="Roboto Condensed"/>
                  <a:cs typeface="Roboto Condensed"/>
                  <a:sym typeface="Roboto Condensed"/>
                </a:rPr>
                <a:t>Requested Location</a:t>
              </a:r>
            </a:p>
          </p:txBody>
        </p:sp>
        <p:sp>
          <p:nvSpPr>
            <p:cNvPr id="21"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2"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3"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cxnSp>
        <p:nvCxnSpPr>
          <p:cNvPr id="8" name="Curved Connector 7"/>
          <p:cNvCxnSpPr/>
          <p:nvPr/>
        </p:nvCxnSpPr>
        <p:spPr>
          <a:xfrm rot="5400000" flipH="1" flipV="1">
            <a:off x="3731065" y="2853686"/>
            <a:ext cx="1186005" cy="255206"/>
          </a:xfrm>
          <a:prstGeom prst="curved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7" name="Shape 249"/>
          <p:cNvSpPr txBox="1">
            <a:spLocks/>
          </p:cNvSpPr>
          <p:nvPr/>
        </p:nvSpPr>
        <p:spPr>
          <a:xfrm>
            <a:off x="1012488" y="603078"/>
            <a:ext cx="7287565" cy="405705"/>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2000" b="1" i="0" u="none" strike="noStrike" cap="none">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r>
              <a:rPr lang="en" sz="1600" dirty="0">
                <a:solidFill>
                  <a:srgbClr val="FF9800"/>
                </a:solidFill>
              </a:rPr>
              <a:t>A user wants to know distance between his current and selected location</a:t>
            </a:r>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5034" y="3427343"/>
            <a:ext cx="284356" cy="420274"/>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8071" y="2011915"/>
            <a:ext cx="284356" cy="420274"/>
          </a:xfrm>
          <a:prstGeom prst="rect">
            <a:avLst/>
          </a:prstGeom>
        </p:spPr>
      </p:pic>
    </p:spTree>
    <p:extLst>
      <p:ext uri="{BB962C8B-B14F-4D97-AF65-F5344CB8AC3E}">
        <p14:creationId xmlns:p14="http://schemas.microsoft.com/office/powerpoint/2010/main" val="2603801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p:nvPr/>
        </p:nvSpPr>
        <p:spPr>
          <a:xfrm>
            <a:off x="2934413" y="142081"/>
            <a:ext cx="1226619" cy="134330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473" name="Shape 473"/>
          <p:cNvSpPr/>
          <p:nvPr/>
        </p:nvSpPr>
        <p:spPr>
          <a:xfrm>
            <a:off x="3115324" y="448128"/>
            <a:ext cx="864795" cy="714911"/>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DISTANCE FINDER REQUEST</a:t>
            </a: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p:txBody>
      </p:sp>
      <p:sp>
        <p:nvSpPr>
          <p:cNvPr id="474" name="Shape 47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18</a:t>
            </a:fld>
            <a:endParaRPr lang="en"/>
          </a:p>
        </p:txBody>
      </p:sp>
      <p:sp>
        <p:nvSpPr>
          <p:cNvPr id="6" name="Shape 495"/>
          <p:cNvSpPr/>
          <p:nvPr/>
        </p:nvSpPr>
        <p:spPr>
          <a:xfrm>
            <a:off x="6957291" y="1808208"/>
            <a:ext cx="1143594" cy="1102689"/>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7" name="Shape 473"/>
          <p:cNvSpPr/>
          <p:nvPr/>
        </p:nvSpPr>
        <p:spPr>
          <a:xfrm>
            <a:off x="7096690" y="2124994"/>
            <a:ext cx="864795" cy="691224"/>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SERVER</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endParaRPr lang="en" sz="1000" dirty="0">
              <a:solidFill>
                <a:srgbClr val="3F5378"/>
              </a:solidFill>
              <a:latin typeface="Roboto Condensed"/>
              <a:ea typeface="Roboto Condensed"/>
              <a:cs typeface="Roboto Condensed"/>
              <a:sym typeface="Roboto Condensed"/>
            </a:endParaRPr>
          </a:p>
        </p:txBody>
      </p:sp>
      <p:cxnSp>
        <p:nvCxnSpPr>
          <p:cNvPr id="3" name="Curved Connector 2"/>
          <p:cNvCxnSpPr/>
          <p:nvPr/>
        </p:nvCxnSpPr>
        <p:spPr>
          <a:xfrm>
            <a:off x="4234638" y="582964"/>
            <a:ext cx="2649047" cy="142045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hape 471"/>
          <p:cNvSpPr/>
          <p:nvPr/>
        </p:nvSpPr>
        <p:spPr>
          <a:xfrm>
            <a:off x="1030585" y="960553"/>
            <a:ext cx="1287885" cy="139899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13" name="Shape 473"/>
          <p:cNvSpPr/>
          <p:nvPr/>
        </p:nvSpPr>
        <p:spPr>
          <a:xfrm>
            <a:off x="998017" y="1005110"/>
            <a:ext cx="1353019"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ENTER LOCATION</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r>
              <a:rPr lang="en" sz="1000" dirty="0">
                <a:solidFill>
                  <a:srgbClr val="3F5378"/>
                </a:solidFill>
                <a:latin typeface="Roboto Condensed"/>
                <a:ea typeface="Roboto Condensed"/>
                <a:cs typeface="Roboto Condensed"/>
                <a:sym typeface="Roboto Condensed"/>
              </a:rPr>
              <a:t>LOCATION:</a:t>
            </a:r>
          </a:p>
          <a:p>
            <a:pPr lvl="0" algn="ctr">
              <a:spcBef>
                <a:spcPts val="0"/>
              </a:spcBef>
              <a:buNone/>
            </a:pPr>
            <a:r>
              <a:rPr lang="en" sz="1000" dirty="0">
                <a:solidFill>
                  <a:srgbClr val="FCAC36"/>
                </a:solidFill>
                <a:latin typeface="Roboto Condensed"/>
                <a:ea typeface="Roboto Condensed"/>
                <a:cs typeface="Roboto Condensed"/>
                <a:sym typeface="Roboto Condensed"/>
              </a:rPr>
              <a:t>RAMAPURAM</a:t>
            </a:r>
          </a:p>
        </p:txBody>
      </p:sp>
      <p:cxnSp>
        <p:nvCxnSpPr>
          <p:cNvPr id="14" name="Straight Arrow Connector 13"/>
          <p:cNvCxnSpPr/>
          <p:nvPr/>
        </p:nvCxnSpPr>
        <p:spPr>
          <a:xfrm>
            <a:off x="2351036" y="1660052"/>
            <a:ext cx="4532649" cy="5693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Shape 471"/>
          <p:cNvSpPr/>
          <p:nvPr/>
        </p:nvSpPr>
        <p:spPr>
          <a:xfrm>
            <a:off x="2374696" y="2600708"/>
            <a:ext cx="1912556" cy="2351392"/>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4" name="Shape 473"/>
          <p:cNvSpPr/>
          <p:nvPr/>
        </p:nvSpPr>
        <p:spPr>
          <a:xfrm>
            <a:off x="2444588" y="2786446"/>
            <a:ext cx="1860023" cy="1906607"/>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DISTANCE DETAILS</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algn="just"/>
            <a:r>
              <a:rPr lang="en" sz="1000" dirty="0">
                <a:solidFill>
                  <a:srgbClr val="3F5378"/>
                </a:solidFill>
                <a:latin typeface="Roboto Condensed"/>
                <a:ea typeface="Roboto Condensed"/>
                <a:cs typeface="Roboto Condensed"/>
                <a:sym typeface="Roboto Condensed"/>
              </a:rPr>
              <a:t>Current Location: </a:t>
            </a:r>
            <a:r>
              <a:rPr lang="en" sz="1000" dirty="0">
                <a:solidFill>
                  <a:srgbClr val="FCAC36"/>
                </a:solidFill>
                <a:latin typeface="Roboto Condensed"/>
                <a:ea typeface="Roboto Condensed"/>
                <a:cs typeface="Roboto Condensed"/>
                <a:sym typeface="Roboto Condensed"/>
              </a:rPr>
              <a:t>Tambaram</a:t>
            </a:r>
          </a:p>
          <a:p>
            <a:pPr lvl="0" algn="just">
              <a:spcBef>
                <a:spcPts val="0"/>
              </a:spcBef>
              <a:buNone/>
            </a:pPr>
            <a:endParaRPr lang="en" sz="1000" dirty="0">
              <a:solidFill>
                <a:srgbClr val="3F5378"/>
              </a:solidFill>
              <a:latin typeface="Roboto Condensed"/>
              <a:ea typeface="Roboto Condensed"/>
              <a:cs typeface="Roboto Condensed"/>
              <a:sym typeface="Roboto Condensed"/>
            </a:endParaRPr>
          </a:p>
          <a:p>
            <a:pPr lvl="0" algn="just">
              <a:spcBef>
                <a:spcPts val="0"/>
              </a:spcBef>
              <a:buNone/>
            </a:pPr>
            <a:r>
              <a:rPr lang="en" sz="1000" dirty="0">
                <a:solidFill>
                  <a:srgbClr val="3F5378"/>
                </a:solidFill>
                <a:latin typeface="Roboto Condensed"/>
                <a:ea typeface="Roboto Condensed"/>
                <a:cs typeface="Roboto Condensed"/>
                <a:sym typeface="Roboto Condensed"/>
              </a:rPr>
              <a:t>Destination: </a:t>
            </a:r>
            <a:r>
              <a:rPr lang="en" sz="1000" dirty="0">
                <a:solidFill>
                  <a:srgbClr val="FCAC36"/>
                </a:solidFill>
                <a:latin typeface="Roboto Condensed"/>
                <a:ea typeface="Roboto Condensed"/>
                <a:cs typeface="Roboto Condensed"/>
                <a:sym typeface="Roboto Condensed"/>
              </a:rPr>
              <a:t>Ramapuram</a:t>
            </a:r>
          </a:p>
          <a:p>
            <a:pPr lvl="0" algn="just">
              <a:spcBef>
                <a:spcPts val="0"/>
              </a:spcBef>
              <a:buNone/>
            </a:pPr>
            <a:endParaRPr lang="en" sz="1000" dirty="0">
              <a:solidFill>
                <a:srgbClr val="3F5378"/>
              </a:solidFill>
              <a:latin typeface="Roboto Condensed"/>
              <a:ea typeface="Roboto Condensed"/>
              <a:cs typeface="Roboto Condensed"/>
              <a:sym typeface="Roboto Condensed"/>
            </a:endParaRPr>
          </a:p>
          <a:p>
            <a:pPr lvl="0" algn="just">
              <a:spcBef>
                <a:spcPts val="0"/>
              </a:spcBef>
              <a:buNone/>
            </a:pPr>
            <a:r>
              <a:rPr lang="en" sz="1000" dirty="0">
                <a:solidFill>
                  <a:srgbClr val="3F5378"/>
                </a:solidFill>
                <a:latin typeface="Roboto Condensed"/>
                <a:ea typeface="Roboto Condensed"/>
                <a:cs typeface="Roboto Condensed"/>
                <a:sym typeface="Roboto Condensed"/>
              </a:rPr>
              <a:t>Land Mark: Childrens Park</a:t>
            </a:r>
          </a:p>
          <a:p>
            <a:pPr lvl="0" algn="just">
              <a:spcBef>
                <a:spcPts val="0"/>
              </a:spcBef>
              <a:buNone/>
            </a:pPr>
            <a:endParaRPr lang="en" sz="1000" dirty="0">
              <a:solidFill>
                <a:srgbClr val="3F5378"/>
              </a:solidFill>
              <a:latin typeface="Roboto Condensed"/>
              <a:ea typeface="Roboto Condensed"/>
              <a:cs typeface="Roboto Condensed"/>
              <a:sym typeface="Roboto Condensed"/>
            </a:endParaRPr>
          </a:p>
          <a:p>
            <a:pPr lvl="0" algn="just">
              <a:spcBef>
                <a:spcPts val="0"/>
              </a:spcBef>
              <a:buNone/>
            </a:pPr>
            <a:r>
              <a:rPr lang="en" sz="1000" dirty="0">
                <a:solidFill>
                  <a:srgbClr val="3F5378"/>
                </a:solidFill>
                <a:latin typeface="Roboto Condensed"/>
                <a:ea typeface="Roboto Condensed"/>
                <a:cs typeface="Roboto Condensed"/>
                <a:sym typeface="Roboto Condensed"/>
              </a:rPr>
              <a:t>Distance: </a:t>
            </a:r>
            <a:r>
              <a:rPr lang="en" sz="1000" dirty="0">
                <a:solidFill>
                  <a:srgbClr val="FCAC36"/>
                </a:solidFill>
                <a:latin typeface="Roboto Condensed"/>
                <a:ea typeface="Roboto Condensed"/>
                <a:cs typeface="Roboto Condensed"/>
                <a:sym typeface="Roboto Condensed"/>
              </a:rPr>
              <a:t>26 KM </a:t>
            </a:r>
            <a:r>
              <a:rPr lang="en" sz="1000" dirty="0">
                <a:solidFill>
                  <a:srgbClr val="3F5378"/>
                </a:solidFill>
                <a:latin typeface="Roboto Condensed"/>
                <a:ea typeface="Roboto Condensed"/>
                <a:cs typeface="Roboto Condensed"/>
                <a:sym typeface="Roboto Condensed"/>
              </a:rPr>
              <a:t>(Approx)</a:t>
            </a:r>
          </a:p>
        </p:txBody>
      </p:sp>
      <p:sp>
        <p:nvSpPr>
          <p:cNvPr id="28" name="Shape 471"/>
          <p:cNvSpPr/>
          <p:nvPr/>
        </p:nvSpPr>
        <p:spPr>
          <a:xfrm>
            <a:off x="5475220" y="3441897"/>
            <a:ext cx="1287885" cy="139899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9" name="Shape 473"/>
          <p:cNvSpPr/>
          <p:nvPr/>
        </p:nvSpPr>
        <p:spPr>
          <a:xfrm>
            <a:off x="5453303" y="3515421"/>
            <a:ext cx="1320453" cy="1030270"/>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FCAC36"/>
                </a:solidFill>
                <a:latin typeface="Roboto Condensed"/>
                <a:ea typeface="Roboto Condensed"/>
                <a:cs typeface="Roboto Condensed"/>
                <a:sym typeface="Roboto Condensed"/>
              </a:rPr>
              <a:t>THANK YOU FOR SELECTING DISTANCE FINDER</a:t>
            </a:r>
          </a:p>
        </p:txBody>
      </p:sp>
      <p:cxnSp>
        <p:nvCxnSpPr>
          <p:cNvPr id="25" name="Curved Connector 24"/>
          <p:cNvCxnSpPr/>
          <p:nvPr/>
        </p:nvCxnSpPr>
        <p:spPr>
          <a:xfrm rot="5400000">
            <a:off x="6147570" y="2644039"/>
            <a:ext cx="779446" cy="69278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77464" y="690624"/>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1</a:t>
            </a:r>
          </a:p>
        </p:txBody>
      </p:sp>
      <p:sp>
        <p:nvSpPr>
          <p:cNvPr id="34" name="TextBox 33"/>
          <p:cNvSpPr txBox="1"/>
          <p:nvPr/>
        </p:nvSpPr>
        <p:spPr>
          <a:xfrm>
            <a:off x="4003948" y="1573133"/>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2</a:t>
            </a:r>
          </a:p>
        </p:txBody>
      </p:sp>
      <p:sp>
        <p:nvSpPr>
          <p:cNvPr id="36" name="TextBox 35"/>
          <p:cNvSpPr txBox="1"/>
          <p:nvPr/>
        </p:nvSpPr>
        <p:spPr>
          <a:xfrm>
            <a:off x="5048716" y="2799271"/>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3</a:t>
            </a:r>
          </a:p>
        </p:txBody>
      </p:sp>
      <p:sp>
        <p:nvSpPr>
          <p:cNvPr id="37" name="TextBox 36"/>
          <p:cNvSpPr txBox="1"/>
          <p:nvPr/>
        </p:nvSpPr>
        <p:spPr>
          <a:xfrm>
            <a:off x="6429520" y="3001606"/>
            <a:ext cx="667170"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STEP: 4</a:t>
            </a:r>
          </a:p>
        </p:txBody>
      </p:sp>
      <p:cxnSp>
        <p:nvCxnSpPr>
          <p:cNvPr id="4" name="Straight Arrow Connector 3"/>
          <p:cNvCxnSpPr/>
          <p:nvPr/>
        </p:nvCxnSpPr>
        <p:spPr>
          <a:xfrm flipH="1">
            <a:off x="4398681" y="2359552"/>
            <a:ext cx="2485004" cy="1277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3969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7" name="Shape 217"/>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19</a:t>
            </a:fld>
            <a:endParaRPr lang="en"/>
          </a:p>
        </p:txBody>
      </p:sp>
      <p:sp>
        <p:nvSpPr>
          <p:cNvPr id="28" name="Shape 249"/>
          <p:cNvSpPr txBox="1">
            <a:spLocks/>
          </p:cNvSpPr>
          <p:nvPr/>
        </p:nvSpPr>
        <p:spPr>
          <a:xfrm>
            <a:off x="883577" y="706073"/>
            <a:ext cx="7294652" cy="405705"/>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2000" b="1" i="0" u="none" strike="noStrike" cap="none">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r>
              <a:rPr lang="en" sz="1600" dirty="0">
                <a:solidFill>
                  <a:srgbClr val="FF9800"/>
                </a:solidFill>
              </a:rPr>
              <a:t>Proposed technology can be used by user for booking and tracking a taxi</a:t>
            </a:r>
          </a:p>
        </p:txBody>
      </p:sp>
      <p:sp>
        <p:nvSpPr>
          <p:cNvPr id="24" name="Shape 237"/>
          <p:cNvSpPr txBox="1">
            <a:spLocks/>
          </p:cNvSpPr>
          <p:nvPr/>
        </p:nvSpPr>
        <p:spPr>
          <a:xfrm>
            <a:off x="61849" y="187241"/>
            <a:ext cx="1804514" cy="298049"/>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en" b="1" dirty="0">
                <a:solidFill>
                  <a:srgbClr val="FFFFFF"/>
                </a:solidFill>
                <a:latin typeface="Roboto Condensed"/>
                <a:ea typeface="Roboto Condensed"/>
                <a:cs typeface="Roboto Condensed"/>
                <a:sym typeface="Roboto Condensed"/>
              </a:rPr>
              <a:t>USER CASE TAXI</a:t>
            </a:r>
          </a:p>
        </p:txBody>
      </p:sp>
      <p:sp>
        <p:nvSpPr>
          <p:cNvPr id="25" name="Shape 471"/>
          <p:cNvSpPr/>
          <p:nvPr/>
        </p:nvSpPr>
        <p:spPr>
          <a:xfrm>
            <a:off x="3472665" y="2279907"/>
            <a:ext cx="1999971" cy="2627983"/>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6" name="Shape 473"/>
          <p:cNvSpPr/>
          <p:nvPr/>
        </p:nvSpPr>
        <p:spPr>
          <a:xfrm>
            <a:off x="3404085" y="2324463"/>
            <a:ext cx="2101118" cy="2312037"/>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TAXI SERVICE</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r>
              <a:rPr lang="en" sz="1000" dirty="0">
                <a:solidFill>
                  <a:srgbClr val="3F5378"/>
                </a:solidFill>
                <a:latin typeface="Roboto Condensed"/>
                <a:ea typeface="Roboto Condensed"/>
                <a:cs typeface="Roboto Condensed"/>
                <a:sym typeface="Roboto Condensed"/>
              </a:rPr>
              <a:t>Pickup Location: </a:t>
            </a:r>
            <a:r>
              <a:rPr lang="en" sz="1000" dirty="0">
                <a:solidFill>
                  <a:srgbClr val="FCAC36"/>
                </a:solidFill>
                <a:latin typeface="Roboto Condensed"/>
                <a:ea typeface="Roboto Condensed"/>
                <a:cs typeface="Roboto Condensed"/>
                <a:sym typeface="Roboto Condensed"/>
              </a:rPr>
              <a:t>ABC</a:t>
            </a:r>
          </a:p>
          <a:p>
            <a:pPr lvl="0" algn="ctr">
              <a:spcBef>
                <a:spcPts val="0"/>
              </a:spcBef>
              <a:buNone/>
            </a:pPr>
            <a:r>
              <a:rPr lang="en" sz="800" dirty="0">
                <a:solidFill>
                  <a:srgbClr val="3F5378"/>
                </a:solidFill>
                <a:latin typeface="Roboto Condensed"/>
                <a:ea typeface="Roboto Condensed"/>
                <a:cs typeface="Roboto Condensed"/>
                <a:sym typeface="Roboto Condensed"/>
              </a:rPr>
              <a:t>(Based on mobile tower coordinates)</a:t>
            </a:r>
          </a:p>
          <a:p>
            <a:pPr lvl="0" algn="ctr">
              <a:spcBef>
                <a:spcPts val="0"/>
              </a:spcBef>
              <a:buNone/>
            </a:pPr>
            <a:endParaRPr lang="en" sz="800" dirty="0">
              <a:solidFill>
                <a:srgbClr val="3F5378"/>
              </a:solidFill>
              <a:latin typeface="Roboto Condensed"/>
              <a:ea typeface="Roboto Condensed"/>
              <a:cs typeface="Roboto Condensed"/>
              <a:sym typeface="Roboto Condensed"/>
            </a:endParaRPr>
          </a:p>
          <a:p>
            <a:pPr lvl="0" algn="ctr">
              <a:spcBef>
                <a:spcPts val="0"/>
              </a:spcBef>
              <a:buNone/>
            </a:pPr>
            <a:endParaRPr lang="en" sz="800" dirty="0">
              <a:solidFill>
                <a:srgbClr val="3F5378"/>
              </a:solidFill>
              <a:latin typeface="Roboto Condensed"/>
              <a:ea typeface="Roboto Condensed"/>
              <a:cs typeface="Roboto Condensed"/>
              <a:sym typeface="Roboto Condensed"/>
            </a:endParaRPr>
          </a:p>
          <a:p>
            <a:pPr algn="ctr"/>
            <a:r>
              <a:rPr lang="en" sz="1000" dirty="0">
                <a:solidFill>
                  <a:srgbClr val="3F5378"/>
                </a:solidFill>
                <a:latin typeface="Roboto Condensed"/>
                <a:ea typeface="Roboto Condensed"/>
                <a:cs typeface="Roboto Condensed"/>
                <a:sym typeface="Roboto Condensed"/>
              </a:rPr>
              <a:t>Enter Drop Location : </a:t>
            </a:r>
            <a:r>
              <a:rPr lang="en" sz="1000" dirty="0">
                <a:solidFill>
                  <a:srgbClr val="FCAC36"/>
                </a:solidFill>
                <a:latin typeface="Roboto Condensed"/>
                <a:ea typeface="Roboto Condensed"/>
                <a:cs typeface="Roboto Condensed"/>
                <a:sym typeface="Roboto Condensed"/>
              </a:rPr>
              <a:t>XYZ</a:t>
            </a:r>
          </a:p>
        </p:txBody>
      </p:sp>
      <p:sp>
        <p:nvSpPr>
          <p:cNvPr id="27" name="Rectangle 26"/>
          <p:cNvSpPr/>
          <p:nvPr/>
        </p:nvSpPr>
        <p:spPr>
          <a:xfrm>
            <a:off x="4127999" y="1550859"/>
            <a:ext cx="697627" cy="707886"/>
          </a:xfrm>
          <a:prstGeom prst="rect">
            <a:avLst/>
          </a:prstGeom>
        </p:spPr>
        <p:txBody>
          <a:bodyPr wrap="none">
            <a:spAutoFit/>
          </a:bodyPr>
          <a:lstStyle/>
          <a:p>
            <a:r>
              <a:rPr lang="en" sz="4000" dirty="0">
                <a:solidFill>
                  <a:srgbClr val="263248"/>
                </a:solidFill>
                <a:latin typeface="Roboto Condensed"/>
                <a:ea typeface="Roboto Condensed"/>
                <a:cs typeface="Roboto Condensed"/>
                <a:sym typeface="Roboto Condensed"/>
              </a:rPr>
              <a:t>👤</a:t>
            </a:r>
            <a:endParaRPr lang="en-US" sz="4000" dirty="0"/>
          </a:p>
        </p:txBody>
      </p:sp>
      <p:grpSp>
        <p:nvGrpSpPr>
          <p:cNvPr id="29" name="Shape 360"/>
          <p:cNvGrpSpPr/>
          <p:nvPr/>
        </p:nvGrpSpPr>
        <p:grpSpPr>
          <a:xfrm rot="10800000">
            <a:off x="3767932" y="1177495"/>
            <a:ext cx="1245205" cy="455629"/>
            <a:chOff x="2689941" y="1287959"/>
            <a:chExt cx="7261354" cy="2067200"/>
          </a:xfrm>
        </p:grpSpPr>
        <p:sp>
          <p:nvSpPr>
            <p:cNvPr id="31"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32" name="Shape 362"/>
            <p:cNvSpPr/>
            <p:nvPr/>
          </p:nvSpPr>
          <p:spPr>
            <a:xfrm rot="10800000" flipH="1">
              <a:off x="3905362" y="1697076"/>
              <a:ext cx="4802131" cy="1243798"/>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1100" b="1" dirty="0">
                  <a:solidFill>
                    <a:srgbClr val="FFFFFF"/>
                  </a:solidFill>
                  <a:latin typeface="Roboto Condensed"/>
                  <a:ea typeface="Roboto Condensed"/>
                  <a:cs typeface="Roboto Condensed"/>
                  <a:sym typeface="Roboto Condensed"/>
                </a:rPr>
                <a:t>USER</a:t>
              </a:r>
            </a:p>
          </p:txBody>
        </p:sp>
        <p:sp>
          <p:nvSpPr>
            <p:cNvPr id="33"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34"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35"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sp>
        <p:nvSpPr>
          <p:cNvPr id="36" name="Shape 471"/>
          <p:cNvSpPr/>
          <p:nvPr/>
        </p:nvSpPr>
        <p:spPr>
          <a:xfrm>
            <a:off x="3472665" y="2267339"/>
            <a:ext cx="1999971" cy="2627983"/>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37" name="Shape 473"/>
          <p:cNvSpPr/>
          <p:nvPr/>
        </p:nvSpPr>
        <p:spPr>
          <a:xfrm>
            <a:off x="3404085" y="2311895"/>
            <a:ext cx="2101118" cy="2312037"/>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TAXI SERVICE</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r>
              <a:rPr lang="en" sz="1000" dirty="0">
                <a:solidFill>
                  <a:srgbClr val="3F5378"/>
                </a:solidFill>
                <a:latin typeface="Roboto Condensed"/>
                <a:ea typeface="Roboto Condensed"/>
                <a:cs typeface="Roboto Condensed"/>
                <a:sym typeface="Roboto Condensed"/>
              </a:rPr>
              <a:t>Booking Succesfull</a:t>
            </a:r>
          </a:p>
          <a:p>
            <a:pPr lvl="0" algn="ctr">
              <a:spcBef>
                <a:spcPts val="0"/>
              </a:spcBef>
              <a:buNone/>
            </a:pPr>
            <a:endParaRPr lang="en" sz="1000" dirty="0">
              <a:solidFill>
                <a:srgbClr val="3F5378"/>
              </a:solidFill>
              <a:latin typeface="Roboto Condensed"/>
              <a:ea typeface="Roboto Condensed"/>
              <a:cs typeface="Roboto Condensed"/>
              <a:sym typeface="Roboto Condensed"/>
            </a:endParaRPr>
          </a:p>
          <a:p>
            <a:pPr lvl="0" algn="ctr">
              <a:spcBef>
                <a:spcPts val="0"/>
              </a:spcBef>
              <a:buNone/>
            </a:pPr>
            <a:r>
              <a:rPr lang="en" sz="1000" dirty="0">
                <a:solidFill>
                  <a:srgbClr val="3F5378"/>
                </a:solidFill>
                <a:latin typeface="Roboto Condensed"/>
                <a:ea typeface="Roboto Condensed"/>
                <a:cs typeface="Roboto Condensed"/>
                <a:sym typeface="Roboto Condensed"/>
              </a:rPr>
              <a:t>Pickup Location: </a:t>
            </a:r>
            <a:r>
              <a:rPr lang="en" sz="1000" dirty="0">
                <a:solidFill>
                  <a:srgbClr val="FCAC36"/>
                </a:solidFill>
                <a:latin typeface="Roboto Condensed"/>
                <a:ea typeface="Roboto Condensed"/>
                <a:cs typeface="Roboto Condensed"/>
                <a:sym typeface="Roboto Condensed"/>
              </a:rPr>
              <a:t>ABC</a:t>
            </a:r>
            <a:endParaRPr lang="en" sz="800" dirty="0">
              <a:solidFill>
                <a:srgbClr val="3F5378"/>
              </a:solidFill>
              <a:latin typeface="Roboto Condensed"/>
              <a:ea typeface="Roboto Condensed"/>
              <a:cs typeface="Roboto Condensed"/>
              <a:sym typeface="Roboto Condensed"/>
            </a:endParaRPr>
          </a:p>
          <a:p>
            <a:pPr algn="ctr"/>
            <a:r>
              <a:rPr lang="en" sz="1000" dirty="0">
                <a:solidFill>
                  <a:srgbClr val="3F5378"/>
                </a:solidFill>
                <a:latin typeface="Roboto Condensed"/>
                <a:ea typeface="Roboto Condensed"/>
                <a:cs typeface="Roboto Condensed"/>
                <a:sym typeface="Roboto Condensed"/>
              </a:rPr>
              <a:t>Drop Location : </a:t>
            </a:r>
            <a:r>
              <a:rPr lang="en" sz="1000" dirty="0">
                <a:solidFill>
                  <a:srgbClr val="FCAC36"/>
                </a:solidFill>
                <a:latin typeface="Roboto Condensed"/>
                <a:ea typeface="Roboto Condensed"/>
                <a:cs typeface="Roboto Condensed"/>
                <a:sym typeface="Roboto Condensed"/>
              </a:rPr>
              <a:t>XYZ</a:t>
            </a:r>
          </a:p>
          <a:p>
            <a:pPr algn="ctr"/>
            <a:r>
              <a:rPr lang="en" sz="1000" dirty="0">
                <a:solidFill>
                  <a:srgbClr val="3F5378"/>
                </a:solidFill>
                <a:latin typeface="Roboto Condensed"/>
                <a:ea typeface="Roboto Condensed"/>
                <a:cs typeface="Roboto Condensed"/>
                <a:sym typeface="Roboto Condensed"/>
              </a:rPr>
              <a:t>Distance: </a:t>
            </a:r>
            <a:r>
              <a:rPr lang="en" sz="1000" dirty="0">
                <a:solidFill>
                  <a:srgbClr val="FCAC36"/>
                </a:solidFill>
                <a:latin typeface="Roboto Condensed"/>
                <a:ea typeface="Roboto Condensed"/>
                <a:cs typeface="Roboto Condensed"/>
                <a:sym typeface="Roboto Condensed"/>
              </a:rPr>
              <a:t>14 Km (Approx)</a:t>
            </a:r>
          </a:p>
          <a:p>
            <a:pPr algn="ctr"/>
            <a:endParaRPr lang="en" sz="1000" dirty="0">
              <a:solidFill>
                <a:srgbClr val="FCAC36"/>
              </a:solidFill>
              <a:latin typeface="Roboto Condensed"/>
              <a:ea typeface="Roboto Condensed"/>
              <a:cs typeface="Roboto Condensed"/>
              <a:sym typeface="Roboto Condensed"/>
            </a:endParaRPr>
          </a:p>
        </p:txBody>
      </p:sp>
      <p:sp>
        <p:nvSpPr>
          <p:cNvPr id="38" name="TextBox 37"/>
          <p:cNvSpPr txBox="1"/>
          <p:nvPr/>
        </p:nvSpPr>
        <p:spPr>
          <a:xfrm>
            <a:off x="5780861" y="2913915"/>
            <a:ext cx="1837139" cy="553998"/>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Distance is calculated based on mobile tower coordinates of pickup and drop location</a:t>
            </a:r>
          </a:p>
        </p:txBody>
      </p:sp>
    </p:spTree>
    <p:extLst>
      <p:ext uri="{BB962C8B-B14F-4D97-AF65-F5344CB8AC3E}">
        <p14:creationId xmlns:p14="http://schemas.microsoft.com/office/powerpoint/2010/main" val="36856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dissolv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25"/>
                                        </p:tgtEl>
                                      </p:cBhvr>
                                    </p:animEffect>
                                    <p:set>
                                      <p:cBhvr>
                                        <p:cTn id="15" dur="1" fill="hold">
                                          <p:stCondLst>
                                            <p:cond delay="499"/>
                                          </p:stCondLst>
                                        </p:cTn>
                                        <p:tgtEl>
                                          <p:spTgt spid="25"/>
                                        </p:tgtEl>
                                        <p:attrNameLst>
                                          <p:attrName>style.visibility</p:attrName>
                                        </p:attrNameLst>
                                      </p:cBhvr>
                                      <p:to>
                                        <p:strVal val="hidden"/>
                                      </p:to>
                                    </p:set>
                                  </p:childTnLst>
                                </p:cTn>
                              </p:par>
                              <p:par>
                                <p:cTn id="16" presetID="9" presetClass="exit" presetSubtype="0" fill="hold" grpId="1" nodeType="withEffect">
                                  <p:stCondLst>
                                    <p:cond delay="0"/>
                                  </p:stCondLst>
                                  <p:childTnLst>
                                    <p:animEffect transition="out" filter="dissolve">
                                      <p:cBhvr>
                                        <p:cTn id="17" dur="500"/>
                                        <p:tgtEl>
                                          <p:spTgt spid="26"/>
                                        </p:tgtEl>
                                      </p:cBhvr>
                                    </p:animEffect>
                                    <p:set>
                                      <p:cBhvr>
                                        <p:cTn id="18" dur="1" fill="hold">
                                          <p:stCondLst>
                                            <p:cond delay="499"/>
                                          </p:stCondLst>
                                        </p:cTn>
                                        <p:tgtEl>
                                          <p:spTgt spid="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dissolve">
                                      <p:cBhvr>
                                        <p:cTn id="23" dur="500"/>
                                        <p:tgtEl>
                                          <p:spTgt spid="36"/>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dissolve">
                                      <p:cBhvr>
                                        <p:cTn id="26" dur="500"/>
                                        <p:tgtEl>
                                          <p:spTgt spid="37"/>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dissolve">
                                      <p:cBhvr>
                                        <p:cTn id="2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p:bldP spid="26" grpId="1"/>
      <p:bldP spid="36" grpId="0" animBg="1"/>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453251" y="3565133"/>
            <a:ext cx="4094400" cy="661024"/>
          </a:xfrm>
          <a:prstGeom prst="rect">
            <a:avLst/>
          </a:prstGeom>
        </p:spPr>
        <p:txBody>
          <a:bodyPr lIns="91425" tIns="91425" rIns="91425" bIns="91425" anchor="b" anchorCtr="0">
            <a:noAutofit/>
          </a:bodyPr>
          <a:lstStyle/>
          <a:p>
            <a:pPr lvl="0" rtl="0">
              <a:spcBef>
                <a:spcPts val="0"/>
              </a:spcBef>
              <a:buNone/>
            </a:pPr>
            <a:r>
              <a:rPr lang="en" dirty="0"/>
              <a:t>INTRODUCTION</a:t>
            </a:r>
          </a:p>
        </p:txBody>
      </p:sp>
      <p:sp>
        <p:nvSpPr>
          <p:cNvPr id="224" name="Shape 22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dirty="0"/>
          </a:p>
        </p:txBody>
      </p:sp>
    </p:spTree>
    <p:extLst>
      <p:ext uri="{BB962C8B-B14F-4D97-AF65-F5344CB8AC3E}">
        <p14:creationId xmlns:p14="http://schemas.microsoft.com/office/powerpoint/2010/main" val="2919198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7" name="Shape 217"/>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20</a:t>
            </a:fld>
            <a:endParaRPr lang="en"/>
          </a:p>
        </p:txBody>
      </p:sp>
      <p:sp>
        <p:nvSpPr>
          <p:cNvPr id="11" name="Rectangle 10"/>
          <p:cNvSpPr/>
          <p:nvPr/>
        </p:nvSpPr>
        <p:spPr>
          <a:xfrm>
            <a:off x="7908889" y="1187617"/>
            <a:ext cx="697627" cy="707886"/>
          </a:xfrm>
          <a:prstGeom prst="rect">
            <a:avLst/>
          </a:prstGeom>
        </p:spPr>
        <p:txBody>
          <a:bodyPr wrap="none">
            <a:spAutoFit/>
          </a:bodyPr>
          <a:lstStyle/>
          <a:p>
            <a:r>
              <a:rPr lang="en" sz="4000" dirty="0">
                <a:solidFill>
                  <a:srgbClr val="263248"/>
                </a:solidFill>
                <a:latin typeface="Roboto Condensed"/>
                <a:ea typeface="Roboto Condensed"/>
                <a:cs typeface="Roboto Condensed"/>
                <a:sym typeface="Roboto Condensed"/>
              </a:rPr>
              <a:t>👤</a:t>
            </a:r>
            <a:endParaRPr lang="en-US" sz="4000" dirty="0"/>
          </a:p>
        </p:txBody>
      </p:sp>
      <p:sp>
        <p:nvSpPr>
          <p:cNvPr id="27" name="Shape 249"/>
          <p:cNvSpPr txBox="1">
            <a:spLocks/>
          </p:cNvSpPr>
          <p:nvPr/>
        </p:nvSpPr>
        <p:spPr>
          <a:xfrm>
            <a:off x="1464664" y="487368"/>
            <a:ext cx="6192002" cy="405705"/>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2000" b="1" i="0" u="none" strike="noStrike" cap="none">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r>
              <a:rPr lang="en" sz="1600" dirty="0">
                <a:solidFill>
                  <a:srgbClr val="FF9800"/>
                </a:solidFill>
              </a:rPr>
              <a:t>A user getting regular update of taxi location he is waiting for</a:t>
            </a: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963" y="2976204"/>
            <a:ext cx="284356" cy="420274"/>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7728" y="2862846"/>
            <a:ext cx="284356" cy="420274"/>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052" y="3763909"/>
            <a:ext cx="8754642" cy="46480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052" y="3865127"/>
            <a:ext cx="574177" cy="262372"/>
          </a:xfrm>
          <a:prstGeom prst="rect">
            <a:avLst/>
          </a:prstGeom>
        </p:spPr>
      </p:pic>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1873" y="3010144"/>
            <a:ext cx="284356" cy="420274"/>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890" y="1736592"/>
            <a:ext cx="284356" cy="420274"/>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9786" y="3854075"/>
            <a:ext cx="574177" cy="262372"/>
          </a:xfrm>
          <a:prstGeom prst="rect">
            <a:avLst/>
          </a:prstGeom>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2470" y="3865510"/>
            <a:ext cx="574177" cy="262372"/>
          </a:xfrm>
          <a:prstGeom prst="rect">
            <a:avLst/>
          </a:prstGeom>
        </p:spPr>
      </p:pic>
      <p:sp>
        <p:nvSpPr>
          <p:cNvPr id="31" name="Shape 495"/>
          <p:cNvSpPr/>
          <p:nvPr/>
        </p:nvSpPr>
        <p:spPr>
          <a:xfrm>
            <a:off x="4083939" y="1056663"/>
            <a:ext cx="991506" cy="919635"/>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32" name="Shape 473"/>
          <p:cNvSpPr/>
          <p:nvPr/>
        </p:nvSpPr>
        <p:spPr>
          <a:xfrm>
            <a:off x="4204799" y="1149248"/>
            <a:ext cx="749785" cy="576476"/>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SERVER</a:t>
            </a:r>
            <a:endParaRPr lang="en" sz="1000" dirty="0">
              <a:solidFill>
                <a:srgbClr val="3F5378"/>
              </a:solidFill>
              <a:latin typeface="Roboto Condensed"/>
              <a:ea typeface="Roboto Condensed"/>
              <a:cs typeface="Roboto Condensed"/>
              <a:sym typeface="Roboto Condensed"/>
            </a:endParaRPr>
          </a:p>
        </p:txBody>
      </p:sp>
      <p:sp>
        <p:nvSpPr>
          <p:cNvPr id="33" name="Shape 471"/>
          <p:cNvSpPr/>
          <p:nvPr/>
        </p:nvSpPr>
        <p:spPr>
          <a:xfrm>
            <a:off x="7656666" y="1946729"/>
            <a:ext cx="1251027" cy="1336390"/>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cxnSp>
        <p:nvCxnSpPr>
          <p:cNvPr id="9" name="Curved Connector 8"/>
          <p:cNvCxnSpPr>
            <a:endCxn id="30" idx="2"/>
          </p:cNvCxnSpPr>
          <p:nvPr/>
        </p:nvCxnSpPr>
        <p:spPr>
          <a:xfrm flipV="1">
            <a:off x="664337" y="3283120"/>
            <a:ext cx="715569" cy="488397"/>
          </a:xfrm>
          <a:prstGeom prst="curved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5" name="Curved Connector 34"/>
          <p:cNvCxnSpPr/>
          <p:nvPr/>
        </p:nvCxnSpPr>
        <p:spPr>
          <a:xfrm flipV="1">
            <a:off x="1518489" y="1416630"/>
            <a:ext cx="2452546" cy="1452862"/>
          </a:xfrm>
          <a:prstGeom prst="curved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Curved Connector 38"/>
          <p:cNvCxnSpPr>
            <a:endCxn id="25" idx="1"/>
          </p:cNvCxnSpPr>
          <p:nvPr/>
        </p:nvCxnSpPr>
        <p:spPr>
          <a:xfrm>
            <a:off x="5188449" y="1416630"/>
            <a:ext cx="1538441" cy="530099"/>
          </a:xfrm>
          <a:prstGeom prst="curved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2" name="Curved Connector 41"/>
          <p:cNvCxnSpPr/>
          <p:nvPr/>
        </p:nvCxnSpPr>
        <p:spPr>
          <a:xfrm>
            <a:off x="6979552" y="2003524"/>
            <a:ext cx="601640" cy="242930"/>
          </a:xfrm>
          <a:prstGeom prst="curved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6" name="Curved Connector 45"/>
          <p:cNvCxnSpPr>
            <a:endCxn id="29" idx="1"/>
          </p:cNvCxnSpPr>
          <p:nvPr/>
        </p:nvCxnSpPr>
        <p:spPr>
          <a:xfrm rot="5400000" flipH="1" flipV="1">
            <a:off x="3132126" y="3309681"/>
            <a:ext cx="585176" cy="338497"/>
          </a:xfrm>
          <a:prstGeom prst="curved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8" name="Curved Connector 47"/>
          <p:cNvCxnSpPr>
            <a:stCxn id="29" idx="0"/>
          </p:cNvCxnSpPr>
          <p:nvPr/>
        </p:nvCxnSpPr>
        <p:spPr>
          <a:xfrm rot="5400000" flipH="1" flipV="1">
            <a:off x="3492995" y="2166700"/>
            <a:ext cx="1052651" cy="566359"/>
          </a:xfrm>
          <a:prstGeom prst="curvedConnector3">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2" name="Curved Connector 51"/>
          <p:cNvCxnSpPr/>
          <p:nvPr/>
        </p:nvCxnSpPr>
        <p:spPr>
          <a:xfrm rot="5400000" flipH="1" flipV="1">
            <a:off x="5600296" y="3352429"/>
            <a:ext cx="585176" cy="338497"/>
          </a:xfrm>
          <a:prstGeom prst="curvedConnector2">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Curved Connector 52"/>
          <p:cNvCxnSpPr/>
          <p:nvPr/>
        </p:nvCxnSpPr>
        <p:spPr>
          <a:xfrm rot="16200000" flipV="1">
            <a:off x="4967767" y="1930691"/>
            <a:ext cx="1092864" cy="1039532"/>
          </a:xfrm>
          <a:prstGeom prst="curvedConnector3">
            <a:avLst>
              <a:gd name="adj1" fmla="val 50000"/>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4" name="TextBox 33"/>
          <p:cNvSpPr txBox="1"/>
          <p:nvPr/>
        </p:nvSpPr>
        <p:spPr>
          <a:xfrm>
            <a:off x="225120" y="4252306"/>
            <a:ext cx="846707"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Location A</a:t>
            </a:r>
          </a:p>
        </p:txBody>
      </p:sp>
      <p:sp>
        <p:nvSpPr>
          <p:cNvPr id="36" name="TextBox 35"/>
          <p:cNvSpPr txBox="1"/>
          <p:nvPr/>
        </p:nvSpPr>
        <p:spPr>
          <a:xfrm>
            <a:off x="2832111" y="4252307"/>
            <a:ext cx="846707"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Location B</a:t>
            </a:r>
          </a:p>
        </p:txBody>
      </p:sp>
      <p:sp>
        <p:nvSpPr>
          <p:cNvPr id="37" name="TextBox 36"/>
          <p:cNvSpPr txBox="1"/>
          <p:nvPr/>
        </p:nvSpPr>
        <p:spPr>
          <a:xfrm>
            <a:off x="5416204" y="4259758"/>
            <a:ext cx="846707"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Location C</a:t>
            </a:r>
          </a:p>
        </p:txBody>
      </p:sp>
      <p:sp>
        <p:nvSpPr>
          <p:cNvPr id="38" name="TextBox 37"/>
          <p:cNvSpPr txBox="1"/>
          <p:nvPr/>
        </p:nvSpPr>
        <p:spPr>
          <a:xfrm>
            <a:off x="7774849" y="4228041"/>
            <a:ext cx="1037463" cy="246221"/>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User Location</a:t>
            </a:r>
          </a:p>
        </p:txBody>
      </p:sp>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0615" y="3893060"/>
            <a:ext cx="574177" cy="262372"/>
          </a:xfrm>
          <a:prstGeom prst="rect">
            <a:avLst/>
          </a:prstGeom>
        </p:spPr>
      </p:pic>
      <p:grpSp>
        <p:nvGrpSpPr>
          <p:cNvPr id="43" name="Shape 360"/>
          <p:cNvGrpSpPr/>
          <p:nvPr/>
        </p:nvGrpSpPr>
        <p:grpSpPr>
          <a:xfrm rot="10800000">
            <a:off x="7548822" y="814253"/>
            <a:ext cx="1245205" cy="455629"/>
            <a:chOff x="2689941" y="1287959"/>
            <a:chExt cx="7261354" cy="2067200"/>
          </a:xfrm>
        </p:grpSpPr>
        <p:sp>
          <p:nvSpPr>
            <p:cNvPr id="44"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45" name="Shape 362"/>
            <p:cNvSpPr/>
            <p:nvPr/>
          </p:nvSpPr>
          <p:spPr>
            <a:xfrm rot="10800000" flipH="1">
              <a:off x="3905362" y="1697076"/>
              <a:ext cx="4802131" cy="1243798"/>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1100" b="1" dirty="0">
                  <a:solidFill>
                    <a:srgbClr val="FFFFFF"/>
                  </a:solidFill>
                  <a:latin typeface="Roboto Condensed"/>
                  <a:ea typeface="Roboto Condensed"/>
                  <a:cs typeface="Roboto Condensed"/>
                  <a:sym typeface="Roboto Condensed"/>
                </a:rPr>
                <a:t>USER</a:t>
              </a:r>
            </a:p>
          </p:txBody>
        </p:sp>
        <p:sp>
          <p:nvSpPr>
            <p:cNvPr id="47"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49"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50"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sp>
        <p:nvSpPr>
          <p:cNvPr id="51" name="Shape 473"/>
          <p:cNvSpPr/>
          <p:nvPr/>
        </p:nvSpPr>
        <p:spPr>
          <a:xfrm>
            <a:off x="7750560" y="2105488"/>
            <a:ext cx="1073839" cy="1086552"/>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TAXI LOCATION</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lvl="0" algn="ctr">
              <a:spcBef>
                <a:spcPts val="0"/>
              </a:spcBef>
              <a:buNone/>
            </a:pPr>
            <a:r>
              <a:rPr lang="en" sz="800" b="1" dirty="0">
                <a:solidFill>
                  <a:srgbClr val="3F5378"/>
                </a:solidFill>
                <a:latin typeface="Roboto Condensed"/>
                <a:ea typeface="Roboto Condensed"/>
                <a:cs typeface="Roboto Condensed"/>
                <a:sym typeface="Roboto Condensed"/>
              </a:rPr>
              <a:t>(Based on mobile tower cocordinates of taxi driver)</a:t>
            </a:r>
          </a:p>
          <a:p>
            <a:pPr lvl="0" algn="ctr">
              <a:spcBef>
                <a:spcPts val="0"/>
              </a:spcBef>
              <a:buNone/>
            </a:pPr>
            <a:r>
              <a:rPr lang="en" b="1" dirty="0">
                <a:solidFill>
                  <a:srgbClr val="FCAC36"/>
                </a:solidFill>
                <a:latin typeface="Roboto Condensed"/>
                <a:ea typeface="Roboto Condensed"/>
                <a:cs typeface="Roboto Condensed"/>
                <a:sym typeface="Roboto Condensed"/>
              </a:rPr>
              <a:t>A</a:t>
            </a:r>
          </a:p>
        </p:txBody>
      </p:sp>
      <p:sp>
        <p:nvSpPr>
          <p:cNvPr id="54" name="Shape 471"/>
          <p:cNvSpPr/>
          <p:nvPr/>
        </p:nvSpPr>
        <p:spPr>
          <a:xfrm>
            <a:off x="7669799" y="1948586"/>
            <a:ext cx="1251027" cy="1336390"/>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55" name="Shape 473"/>
          <p:cNvSpPr/>
          <p:nvPr/>
        </p:nvSpPr>
        <p:spPr>
          <a:xfrm>
            <a:off x="7774849" y="2105488"/>
            <a:ext cx="1058383"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TAXI LOCATION</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lvl="0" algn="ctr">
              <a:spcBef>
                <a:spcPts val="0"/>
              </a:spcBef>
              <a:buNone/>
            </a:pPr>
            <a:r>
              <a:rPr lang="en" sz="800" b="1" dirty="0">
                <a:solidFill>
                  <a:srgbClr val="3F5378"/>
                </a:solidFill>
                <a:latin typeface="Roboto Condensed"/>
                <a:ea typeface="Roboto Condensed"/>
                <a:cs typeface="Roboto Condensed"/>
                <a:sym typeface="Roboto Condensed"/>
              </a:rPr>
              <a:t>(Based on mobile tower cocordinates of taxi driver)</a:t>
            </a:r>
          </a:p>
          <a:p>
            <a:pPr lvl="0" algn="ctr">
              <a:spcBef>
                <a:spcPts val="0"/>
              </a:spcBef>
              <a:buNone/>
            </a:pPr>
            <a:r>
              <a:rPr lang="en" b="1" dirty="0">
                <a:solidFill>
                  <a:srgbClr val="FCAC36"/>
                </a:solidFill>
                <a:latin typeface="Roboto Condensed"/>
                <a:ea typeface="Roboto Condensed"/>
                <a:cs typeface="Roboto Condensed"/>
                <a:sym typeface="Roboto Condensed"/>
              </a:rPr>
              <a:t>B</a:t>
            </a:r>
          </a:p>
        </p:txBody>
      </p:sp>
      <p:sp>
        <p:nvSpPr>
          <p:cNvPr id="56" name="Shape 471"/>
          <p:cNvSpPr/>
          <p:nvPr/>
        </p:nvSpPr>
        <p:spPr>
          <a:xfrm>
            <a:off x="7665499" y="1960416"/>
            <a:ext cx="1251027" cy="1336390"/>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57" name="Shape 473"/>
          <p:cNvSpPr/>
          <p:nvPr/>
        </p:nvSpPr>
        <p:spPr>
          <a:xfrm>
            <a:off x="7656666" y="2113476"/>
            <a:ext cx="1212644"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TAXI LOCATION</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lvl="0" algn="ctr">
              <a:spcBef>
                <a:spcPts val="0"/>
              </a:spcBef>
              <a:buNone/>
            </a:pPr>
            <a:r>
              <a:rPr lang="en" sz="800" b="1" dirty="0">
                <a:solidFill>
                  <a:srgbClr val="3F5378"/>
                </a:solidFill>
                <a:latin typeface="Roboto Condensed"/>
                <a:ea typeface="Roboto Condensed"/>
                <a:cs typeface="Roboto Condensed"/>
                <a:sym typeface="Roboto Condensed"/>
              </a:rPr>
              <a:t>(Based on mobile tower cocordinates of taxi driver)</a:t>
            </a:r>
          </a:p>
          <a:p>
            <a:pPr lvl="0" algn="ctr">
              <a:spcBef>
                <a:spcPts val="0"/>
              </a:spcBef>
              <a:buNone/>
            </a:pPr>
            <a:r>
              <a:rPr lang="en" b="1" dirty="0">
                <a:solidFill>
                  <a:srgbClr val="FCAC36"/>
                </a:solidFill>
                <a:latin typeface="Roboto Condensed"/>
                <a:ea typeface="Roboto Condensed"/>
                <a:cs typeface="Roboto Condensed"/>
                <a:sym typeface="Roboto Condensed"/>
              </a:rPr>
              <a:t>C</a:t>
            </a:r>
          </a:p>
        </p:txBody>
      </p:sp>
      <p:sp>
        <p:nvSpPr>
          <p:cNvPr id="59" name="Shape 471"/>
          <p:cNvSpPr/>
          <p:nvPr/>
        </p:nvSpPr>
        <p:spPr>
          <a:xfrm>
            <a:off x="7665499" y="1961582"/>
            <a:ext cx="1251027" cy="1336390"/>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60" name="Shape 473"/>
          <p:cNvSpPr/>
          <p:nvPr/>
        </p:nvSpPr>
        <p:spPr>
          <a:xfrm>
            <a:off x="7665499" y="2114642"/>
            <a:ext cx="1277545"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TAXI LOCATION</a:t>
            </a:r>
          </a:p>
          <a:p>
            <a:pPr lvl="0" algn="ctr">
              <a:spcBef>
                <a:spcPts val="0"/>
              </a:spcBef>
              <a:buNone/>
            </a:pPr>
            <a:endParaRPr lang="en" b="1" dirty="0">
              <a:solidFill>
                <a:srgbClr val="FCAC36"/>
              </a:solidFill>
              <a:latin typeface="Roboto Condensed"/>
              <a:ea typeface="Roboto Condensed"/>
              <a:cs typeface="Roboto Condensed"/>
              <a:sym typeface="Roboto Condensed"/>
            </a:endParaRPr>
          </a:p>
          <a:p>
            <a:pPr lvl="0" algn="ctr">
              <a:spcBef>
                <a:spcPts val="0"/>
              </a:spcBef>
              <a:buNone/>
            </a:pPr>
            <a:r>
              <a:rPr lang="en" b="1" dirty="0">
                <a:solidFill>
                  <a:srgbClr val="FCAC36"/>
                </a:solidFill>
                <a:latin typeface="Roboto Condensed"/>
                <a:ea typeface="Roboto Condensed"/>
                <a:cs typeface="Roboto Condensed"/>
                <a:sym typeface="Roboto Condensed"/>
              </a:rPr>
              <a:t>Taxi Reached</a:t>
            </a:r>
          </a:p>
        </p:txBody>
      </p:sp>
      <p:sp>
        <p:nvSpPr>
          <p:cNvPr id="14" name="Freeform 13"/>
          <p:cNvSpPr/>
          <p:nvPr/>
        </p:nvSpPr>
        <p:spPr>
          <a:xfrm>
            <a:off x="6852863" y="2147299"/>
            <a:ext cx="1670433" cy="1530849"/>
          </a:xfrm>
          <a:custGeom>
            <a:avLst/>
            <a:gdLst>
              <a:gd name="connsiteX0" fmla="*/ 0 w 1670433"/>
              <a:gd name="connsiteY0" fmla="*/ 0 h 1530849"/>
              <a:gd name="connsiteX1" fmla="*/ 339047 w 1670433"/>
              <a:gd name="connsiteY1" fmla="*/ 1140431 h 1530849"/>
              <a:gd name="connsiteX2" fmla="*/ 1469204 w 1670433"/>
              <a:gd name="connsiteY2" fmla="*/ 1325366 h 1530849"/>
              <a:gd name="connsiteX3" fmla="*/ 1664413 w 1670433"/>
              <a:gd name="connsiteY3" fmla="*/ 1530849 h 1530849"/>
            </a:gdLst>
            <a:ahLst/>
            <a:cxnLst>
              <a:cxn ang="0">
                <a:pos x="connsiteX0" y="connsiteY0"/>
              </a:cxn>
              <a:cxn ang="0">
                <a:pos x="connsiteX1" y="connsiteY1"/>
              </a:cxn>
              <a:cxn ang="0">
                <a:pos x="connsiteX2" y="connsiteY2"/>
              </a:cxn>
              <a:cxn ang="0">
                <a:pos x="connsiteX3" y="connsiteY3"/>
              </a:cxn>
            </a:cxnLst>
            <a:rect l="l" t="t" r="r" b="b"/>
            <a:pathLst>
              <a:path w="1670433" h="1530849">
                <a:moveTo>
                  <a:pt x="0" y="0"/>
                </a:moveTo>
                <a:cubicBezTo>
                  <a:pt x="47090" y="459768"/>
                  <a:pt x="94180" y="919537"/>
                  <a:pt x="339047" y="1140431"/>
                </a:cubicBezTo>
                <a:cubicBezTo>
                  <a:pt x="583914" y="1361325"/>
                  <a:pt x="1248310" y="1260296"/>
                  <a:pt x="1469204" y="1325366"/>
                </a:cubicBezTo>
                <a:cubicBezTo>
                  <a:pt x="1690098" y="1390436"/>
                  <a:pt x="1677255" y="1460642"/>
                  <a:pt x="1664413" y="1530849"/>
                </a:cubicBezTo>
              </a:path>
            </a:pathLst>
          </a:cu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7111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dissolve">
                                      <p:cBhvr>
                                        <p:cTn id="10" dur="500"/>
                                        <p:tgtEl>
                                          <p:spTgt spid="34"/>
                                        </p:tgtEl>
                                      </p:cBhvr>
                                    </p:animEffect>
                                  </p:childTnLst>
                                </p:cTn>
                              </p:par>
                              <p:par>
                                <p:cTn id="11" presetID="9"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9"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dissolve">
                                      <p:cBhvr>
                                        <p:cTn id="16" dur="500"/>
                                        <p:tgtEl>
                                          <p:spTgt spid="30"/>
                                        </p:tgtEl>
                                      </p:cBhvr>
                                    </p:animEffect>
                                  </p:childTnLst>
                                </p:cTn>
                              </p:par>
                              <p:par>
                                <p:cTn id="17" presetID="9"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dissolve">
                                      <p:cBhvr>
                                        <p:cTn id="19" dur="500"/>
                                        <p:tgtEl>
                                          <p:spTgt spid="3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dissolve">
                                      <p:cBhvr>
                                        <p:cTn id="22" dur="500"/>
                                        <p:tgtEl>
                                          <p:spTgt spid="51"/>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xit" presetSubtype="0" fill="hold" nodeType="clickEffect">
                                  <p:stCondLst>
                                    <p:cond delay="0"/>
                                  </p:stCondLst>
                                  <p:childTnLst>
                                    <p:animEffect transition="out" filter="dissolv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9" presetClass="exit" presetSubtype="0" fill="hold" grpId="1" nodeType="withEffect">
                                  <p:stCondLst>
                                    <p:cond delay="0"/>
                                  </p:stCondLst>
                                  <p:childTnLst>
                                    <p:animEffect transition="out" filter="dissolve">
                                      <p:cBhvr>
                                        <p:cTn id="32" dur="500"/>
                                        <p:tgtEl>
                                          <p:spTgt spid="34"/>
                                        </p:tgtEl>
                                      </p:cBhvr>
                                    </p:animEffect>
                                    <p:set>
                                      <p:cBhvr>
                                        <p:cTn id="33" dur="1" fill="hold">
                                          <p:stCondLst>
                                            <p:cond delay="499"/>
                                          </p:stCondLst>
                                        </p:cTn>
                                        <p:tgtEl>
                                          <p:spTgt spid="34"/>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9"/>
                                        </p:tgtEl>
                                      </p:cBhvr>
                                    </p:animEffect>
                                    <p:set>
                                      <p:cBhvr>
                                        <p:cTn id="36" dur="1" fill="hold">
                                          <p:stCondLst>
                                            <p:cond delay="499"/>
                                          </p:stCondLst>
                                        </p:cTn>
                                        <p:tgtEl>
                                          <p:spTgt spid="9"/>
                                        </p:tgtEl>
                                        <p:attrNameLst>
                                          <p:attrName>style.visibility</p:attrName>
                                        </p:attrNameLst>
                                      </p:cBhvr>
                                      <p:to>
                                        <p:strVal val="hidden"/>
                                      </p:to>
                                    </p:set>
                                  </p:childTnLst>
                                </p:cTn>
                              </p:par>
                              <p:par>
                                <p:cTn id="37" presetID="9" presetClass="exit" presetSubtype="0" fill="hold" nodeType="withEffect">
                                  <p:stCondLst>
                                    <p:cond delay="0"/>
                                  </p:stCondLst>
                                  <p:childTnLst>
                                    <p:animEffect transition="out" filter="dissolve">
                                      <p:cBhvr>
                                        <p:cTn id="38" dur="500"/>
                                        <p:tgtEl>
                                          <p:spTgt spid="30"/>
                                        </p:tgtEl>
                                      </p:cBhvr>
                                    </p:animEffect>
                                    <p:set>
                                      <p:cBhvr>
                                        <p:cTn id="39" dur="1" fill="hold">
                                          <p:stCondLst>
                                            <p:cond delay="499"/>
                                          </p:stCondLst>
                                        </p:cTn>
                                        <p:tgtEl>
                                          <p:spTgt spid="30"/>
                                        </p:tgtEl>
                                        <p:attrNameLst>
                                          <p:attrName>style.visibility</p:attrName>
                                        </p:attrNameLst>
                                      </p:cBhvr>
                                      <p:to>
                                        <p:strVal val="hidden"/>
                                      </p:to>
                                    </p:set>
                                  </p:childTnLst>
                                </p:cTn>
                              </p:par>
                              <p:par>
                                <p:cTn id="40" presetID="9" presetClass="exit" presetSubtype="0" fill="hold" nodeType="withEffect">
                                  <p:stCondLst>
                                    <p:cond delay="0"/>
                                  </p:stCondLst>
                                  <p:childTnLst>
                                    <p:animEffect transition="out" filter="dissolve">
                                      <p:cBhvr>
                                        <p:cTn id="41" dur="500"/>
                                        <p:tgtEl>
                                          <p:spTgt spid="35"/>
                                        </p:tgtEl>
                                      </p:cBhvr>
                                    </p:animEffect>
                                    <p:set>
                                      <p:cBhvr>
                                        <p:cTn id="42" dur="1" fill="hold">
                                          <p:stCondLst>
                                            <p:cond delay="499"/>
                                          </p:stCondLst>
                                        </p:cTn>
                                        <p:tgtEl>
                                          <p:spTgt spid="35"/>
                                        </p:tgtEl>
                                        <p:attrNameLst>
                                          <p:attrName>style.visibility</p:attrName>
                                        </p:attrNameLst>
                                      </p:cBhvr>
                                      <p:to>
                                        <p:strVal val="hidden"/>
                                      </p:to>
                                    </p:set>
                                  </p:childTnLst>
                                </p:cTn>
                              </p:par>
                              <p:par>
                                <p:cTn id="43" presetID="9" presetClass="exit" presetSubtype="0" fill="hold" grpId="1" nodeType="withEffect">
                                  <p:stCondLst>
                                    <p:cond delay="0"/>
                                  </p:stCondLst>
                                  <p:childTnLst>
                                    <p:animEffect transition="out" filter="dissolve">
                                      <p:cBhvr>
                                        <p:cTn id="44" dur="500"/>
                                        <p:tgtEl>
                                          <p:spTgt spid="51"/>
                                        </p:tgtEl>
                                      </p:cBhvr>
                                    </p:animEffect>
                                    <p:set>
                                      <p:cBhvr>
                                        <p:cTn id="45" dur="1" fill="hold">
                                          <p:stCondLst>
                                            <p:cond delay="499"/>
                                          </p:stCondLst>
                                        </p:cTn>
                                        <p:tgtEl>
                                          <p:spTgt spid="51"/>
                                        </p:tgtEl>
                                        <p:attrNameLst>
                                          <p:attrName>style.visibility</p:attrName>
                                        </p:attrNameLst>
                                      </p:cBhvr>
                                      <p:to>
                                        <p:strVal val="hidden"/>
                                      </p:to>
                                    </p:set>
                                  </p:childTnLst>
                                </p:cTn>
                              </p:par>
                              <p:par>
                                <p:cTn id="46" presetID="9" presetClass="exit" presetSubtype="0" fill="hold" grpId="1" nodeType="withEffect">
                                  <p:stCondLst>
                                    <p:cond delay="0"/>
                                  </p:stCondLst>
                                  <p:childTnLst>
                                    <p:animEffect transition="out" filter="dissolve">
                                      <p:cBhvr>
                                        <p:cTn id="47" dur="500"/>
                                        <p:tgtEl>
                                          <p:spTgt spid="33"/>
                                        </p:tgtEl>
                                      </p:cBhvr>
                                    </p:animEffect>
                                    <p:set>
                                      <p:cBhvr>
                                        <p:cTn id="48" dur="1" fill="hold">
                                          <p:stCondLst>
                                            <p:cond delay="499"/>
                                          </p:stCondLst>
                                        </p:cTn>
                                        <p:tgtEl>
                                          <p:spTgt spid="3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dissolve">
                                      <p:cBhvr>
                                        <p:cTn id="53" dur="500"/>
                                        <p:tgtEl>
                                          <p:spTgt spid="36"/>
                                        </p:tgtEl>
                                      </p:cBhvr>
                                    </p:animEffect>
                                  </p:childTnLst>
                                </p:cTn>
                              </p:par>
                              <p:par>
                                <p:cTn id="54" presetID="9" presetClass="entr" presetSubtype="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dissolve">
                                      <p:cBhvr>
                                        <p:cTn id="56" dur="500"/>
                                        <p:tgtEl>
                                          <p:spTgt spid="26"/>
                                        </p:tgtEl>
                                      </p:cBhvr>
                                    </p:animEffect>
                                  </p:childTnLst>
                                </p:cTn>
                              </p:par>
                              <p:par>
                                <p:cTn id="57" presetID="9" presetClass="entr" presetSubtype="0" fill="hold"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dissolve">
                                      <p:cBhvr>
                                        <p:cTn id="59" dur="500"/>
                                        <p:tgtEl>
                                          <p:spTgt spid="46"/>
                                        </p:tgtEl>
                                      </p:cBhvr>
                                    </p:animEffect>
                                  </p:childTnLst>
                                </p:cTn>
                              </p:par>
                              <p:par>
                                <p:cTn id="60" presetID="9" presetClass="entr" presetSubtype="0"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dissolve">
                                      <p:cBhvr>
                                        <p:cTn id="62" dur="500"/>
                                        <p:tgtEl>
                                          <p:spTgt spid="29"/>
                                        </p:tgtEl>
                                      </p:cBhvr>
                                    </p:animEffect>
                                  </p:childTnLst>
                                </p:cTn>
                              </p:par>
                              <p:par>
                                <p:cTn id="63" presetID="9" presetClass="entr" presetSubtype="0"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dissolve">
                                      <p:cBhvr>
                                        <p:cTn id="65" dur="500"/>
                                        <p:tgtEl>
                                          <p:spTgt spid="48"/>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dissolve">
                                      <p:cBhvr>
                                        <p:cTn id="68" dur="500"/>
                                        <p:tgtEl>
                                          <p:spTgt spid="55"/>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dissolve">
                                      <p:cBhvr>
                                        <p:cTn id="71" dur="500"/>
                                        <p:tgtEl>
                                          <p:spTgt spid="54"/>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xit" presetSubtype="0" fill="hold" grpId="1" nodeType="clickEffect">
                                  <p:stCondLst>
                                    <p:cond delay="0"/>
                                  </p:stCondLst>
                                  <p:childTnLst>
                                    <p:animEffect transition="out" filter="dissolve">
                                      <p:cBhvr>
                                        <p:cTn id="75" dur="500"/>
                                        <p:tgtEl>
                                          <p:spTgt spid="36"/>
                                        </p:tgtEl>
                                      </p:cBhvr>
                                    </p:animEffect>
                                    <p:set>
                                      <p:cBhvr>
                                        <p:cTn id="76" dur="1" fill="hold">
                                          <p:stCondLst>
                                            <p:cond delay="499"/>
                                          </p:stCondLst>
                                        </p:cTn>
                                        <p:tgtEl>
                                          <p:spTgt spid="36"/>
                                        </p:tgtEl>
                                        <p:attrNameLst>
                                          <p:attrName>style.visibility</p:attrName>
                                        </p:attrNameLst>
                                      </p:cBhvr>
                                      <p:to>
                                        <p:strVal val="hidden"/>
                                      </p:to>
                                    </p:set>
                                  </p:childTnLst>
                                </p:cTn>
                              </p:par>
                              <p:par>
                                <p:cTn id="77" presetID="9" presetClass="exit" presetSubtype="0" fill="hold" nodeType="withEffect">
                                  <p:stCondLst>
                                    <p:cond delay="0"/>
                                  </p:stCondLst>
                                  <p:childTnLst>
                                    <p:animEffect transition="out" filter="dissolve">
                                      <p:cBhvr>
                                        <p:cTn id="78" dur="500"/>
                                        <p:tgtEl>
                                          <p:spTgt spid="26"/>
                                        </p:tgtEl>
                                      </p:cBhvr>
                                    </p:animEffect>
                                    <p:set>
                                      <p:cBhvr>
                                        <p:cTn id="79" dur="1" fill="hold">
                                          <p:stCondLst>
                                            <p:cond delay="499"/>
                                          </p:stCondLst>
                                        </p:cTn>
                                        <p:tgtEl>
                                          <p:spTgt spid="26"/>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500"/>
                                        <p:tgtEl>
                                          <p:spTgt spid="46"/>
                                        </p:tgtEl>
                                      </p:cBhvr>
                                    </p:animEffect>
                                    <p:set>
                                      <p:cBhvr>
                                        <p:cTn id="82" dur="1" fill="hold">
                                          <p:stCondLst>
                                            <p:cond delay="499"/>
                                          </p:stCondLst>
                                        </p:cTn>
                                        <p:tgtEl>
                                          <p:spTgt spid="46"/>
                                        </p:tgtEl>
                                        <p:attrNameLst>
                                          <p:attrName>style.visibility</p:attrName>
                                        </p:attrNameLst>
                                      </p:cBhvr>
                                      <p:to>
                                        <p:strVal val="hidden"/>
                                      </p:to>
                                    </p:set>
                                  </p:childTnLst>
                                </p:cTn>
                              </p:par>
                              <p:par>
                                <p:cTn id="83" presetID="9" presetClass="exit" presetSubtype="0" fill="hold" nodeType="withEffect">
                                  <p:stCondLst>
                                    <p:cond delay="0"/>
                                  </p:stCondLst>
                                  <p:childTnLst>
                                    <p:animEffect transition="out" filter="dissolve">
                                      <p:cBhvr>
                                        <p:cTn id="84" dur="500"/>
                                        <p:tgtEl>
                                          <p:spTgt spid="29"/>
                                        </p:tgtEl>
                                      </p:cBhvr>
                                    </p:animEffect>
                                    <p:set>
                                      <p:cBhvr>
                                        <p:cTn id="85" dur="1" fill="hold">
                                          <p:stCondLst>
                                            <p:cond delay="499"/>
                                          </p:stCondLst>
                                        </p:cTn>
                                        <p:tgtEl>
                                          <p:spTgt spid="29"/>
                                        </p:tgtEl>
                                        <p:attrNameLst>
                                          <p:attrName>style.visibility</p:attrName>
                                        </p:attrNameLst>
                                      </p:cBhvr>
                                      <p:to>
                                        <p:strVal val="hidden"/>
                                      </p:to>
                                    </p:set>
                                  </p:childTnLst>
                                </p:cTn>
                              </p:par>
                              <p:par>
                                <p:cTn id="86" presetID="9" presetClass="exit" presetSubtype="0" fill="hold" nodeType="withEffect">
                                  <p:stCondLst>
                                    <p:cond delay="0"/>
                                  </p:stCondLst>
                                  <p:childTnLst>
                                    <p:animEffect transition="out" filter="dissolve">
                                      <p:cBhvr>
                                        <p:cTn id="87" dur="500"/>
                                        <p:tgtEl>
                                          <p:spTgt spid="48"/>
                                        </p:tgtEl>
                                      </p:cBhvr>
                                    </p:animEffect>
                                    <p:set>
                                      <p:cBhvr>
                                        <p:cTn id="88" dur="1" fill="hold">
                                          <p:stCondLst>
                                            <p:cond delay="499"/>
                                          </p:stCondLst>
                                        </p:cTn>
                                        <p:tgtEl>
                                          <p:spTgt spid="48"/>
                                        </p:tgtEl>
                                        <p:attrNameLst>
                                          <p:attrName>style.visibility</p:attrName>
                                        </p:attrNameLst>
                                      </p:cBhvr>
                                      <p:to>
                                        <p:strVal val="hidden"/>
                                      </p:to>
                                    </p:set>
                                  </p:childTnLst>
                                </p:cTn>
                              </p:par>
                              <p:par>
                                <p:cTn id="89" presetID="9" presetClass="exit" presetSubtype="0" fill="hold" grpId="1" nodeType="withEffect">
                                  <p:stCondLst>
                                    <p:cond delay="0"/>
                                  </p:stCondLst>
                                  <p:childTnLst>
                                    <p:animEffect transition="out" filter="dissolve">
                                      <p:cBhvr>
                                        <p:cTn id="90" dur="500"/>
                                        <p:tgtEl>
                                          <p:spTgt spid="55"/>
                                        </p:tgtEl>
                                      </p:cBhvr>
                                    </p:animEffect>
                                    <p:set>
                                      <p:cBhvr>
                                        <p:cTn id="91" dur="1" fill="hold">
                                          <p:stCondLst>
                                            <p:cond delay="499"/>
                                          </p:stCondLst>
                                        </p:cTn>
                                        <p:tgtEl>
                                          <p:spTgt spid="55"/>
                                        </p:tgtEl>
                                        <p:attrNameLst>
                                          <p:attrName>style.visibility</p:attrName>
                                        </p:attrNameLst>
                                      </p:cBhvr>
                                      <p:to>
                                        <p:strVal val="hidden"/>
                                      </p:to>
                                    </p:set>
                                  </p:childTnLst>
                                </p:cTn>
                              </p:par>
                              <p:par>
                                <p:cTn id="92" presetID="9" presetClass="exit" presetSubtype="0" fill="hold" grpId="1" nodeType="withEffect">
                                  <p:stCondLst>
                                    <p:cond delay="0"/>
                                  </p:stCondLst>
                                  <p:childTnLst>
                                    <p:animEffect transition="out" filter="dissolve">
                                      <p:cBhvr>
                                        <p:cTn id="93" dur="500"/>
                                        <p:tgtEl>
                                          <p:spTgt spid="54"/>
                                        </p:tgtEl>
                                      </p:cBhvr>
                                    </p:animEffect>
                                    <p:set>
                                      <p:cBhvr>
                                        <p:cTn id="94" dur="1" fill="hold">
                                          <p:stCondLst>
                                            <p:cond delay="499"/>
                                          </p:stCondLst>
                                        </p:cTn>
                                        <p:tgtEl>
                                          <p:spTgt spid="5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nodeType="click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dissolve">
                                      <p:cBhvr>
                                        <p:cTn id="99" dur="500"/>
                                        <p:tgtEl>
                                          <p:spTgt spid="28"/>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dissolve">
                                      <p:cBhvr>
                                        <p:cTn id="102" dur="500"/>
                                        <p:tgtEl>
                                          <p:spTgt spid="37"/>
                                        </p:tgtEl>
                                      </p:cBhvr>
                                    </p:animEffect>
                                  </p:childTnLst>
                                </p:cTn>
                              </p:par>
                              <p:par>
                                <p:cTn id="103" presetID="9" presetClass="entr" presetSubtype="0" fill="hold" nodeType="withEffect">
                                  <p:stCondLst>
                                    <p:cond delay="0"/>
                                  </p:stCondLst>
                                  <p:childTnLst>
                                    <p:set>
                                      <p:cBhvr>
                                        <p:cTn id="104" dur="1" fill="hold">
                                          <p:stCondLst>
                                            <p:cond delay="0"/>
                                          </p:stCondLst>
                                        </p:cTn>
                                        <p:tgtEl>
                                          <p:spTgt spid="52"/>
                                        </p:tgtEl>
                                        <p:attrNameLst>
                                          <p:attrName>style.visibility</p:attrName>
                                        </p:attrNameLst>
                                      </p:cBhvr>
                                      <p:to>
                                        <p:strVal val="visible"/>
                                      </p:to>
                                    </p:set>
                                    <p:animEffect transition="in" filter="dissolve">
                                      <p:cBhvr>
                                        <p:cTn id="105" dur="500"/>
                                        <p:tgtEl>
                                          <p:spTgt spid="52"/>
                                        </p:tgtEl>
                                      </p:cBhvr>
                                    </p:animEffect>
                                  </p:childTnLst>
                                </p:cTn>
                              </p:par>
                              <p:par>
                                <p:cTn id="106" presetID="9" presetClass="entr" presetSubtype="0" fill="hold" nodeType="with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dissolve">
                                      <p:cBhvr>
                                        <p:cTn id="108" dur="500"/>
                                        <p:tgtEl>
                                          <p:spTgt spid="24"/>
                                        </p:tgtEl>
                                      </p:cBhvr>
                                    </p:animEffect>
                                  </p:childTnLst>
                                </p:cTn>
                              </p:par>
                              <p:par>
                                <p:cTn id="109" presetID="9" presetClass="entr" presetSubtype="0" fill="hold" nodeType="withEffect">
                                  <p:stCondLst>
                                    <p:cond delay="0"/>
                                  </p:stCondLst>
                                  <p:childTnLst>
                                    <p:set>
                                      <p:cBhvr>
                                        <p:cTn id="110" dur="1" fill="hold">
                                          <p:stCondLst>
                                            <p:cond delay="0"/>
                                          </p:stCondLst>
                                        </p:cTn>
                                        <p:tgtEl>
                                          <p:spTgt spid="53"/>
                                        </p:tgtEl>
                                        <p:attrNameLst>
                                          <p:attrName>style.visibility</p:attrName>
                                        </p:attrNameLst>
                                      </p:cBhvr>
                                      <p:to>
                                        <p:strVal val="visible"/>
                                      </p:to>
                                    </p:set>
                                    <p:animEffect transition="in" filter="dissolve">
                                      <p:cBhvr>
                                        <p:cTn id="111" dur="500"/>
                                        <p:tgtEl>
                                          <p:spTgt spid="53"/>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dissolve">
                                      <p:cBhvr>
                                        <p:cTn id="114" dur="500"/>
                                        <p:tgtEl>
                                          <p:spTgt spid="57"/>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dissolve">
                                      <p:cBhvr>
                                        <p:cTn id="117" dur="500"/>
                                        <p:tgtEl>
                                          <p:spTgt spid="56"/>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xit" presetSubtype="0" fill="hold" nodeType="clickEffect">
                                  <p:stCondLst>
                                    <p:cond delay="0"/>
                                  </p:stCondLst>
                                  <p:childTnLst>
                                    <p:animEffect transition="out" filter="dissolve">
                                      <p:cBhvr>
                                        <p:cTn id="121" dur="500"/>
                                        <p:tgtEl>
                                          <p:spTgt spid="28"/>
                                        </p:tgtEl>
                                      </p:cBhvr>
                                    </p:animEffect>
                                    <p:set>
                                      <p:cBhvr>
                                        <p:cTn id="122" dur="1" fill="hold">
                                          <p:stCondLst>
                                            <p:cond delay="499"/>
                                          </p:stCondLst>
                                        </p:cTn>
                                        <p:tgtEl>
                                          <p:spTgt spid="28"/>
                                        </p:tgtEl>
                                        <p:attrNameLst>
                                          <p:attrName>style.visibility</p:attrName>
                                        </p:attrNameLst>
                                      </p:cBhvr>
                                      <p:to>
                                        <p:strVal val="hidden"/>
                                      </p:to>
                                    </p:set>
                                  </p:childTnLst>
                                </p:cTn>
                              </p:par>
                              <p:par>
                                <p:cTn id="123" presetID="9" presetClass="exit" presetSubtype="0" fill="hold" grpId="1" nodeType="withEffect">
                                  <p:stCondLst>
                                    <p:cond delay="0"/>
                                  </p:stCondLst>
                                  <p:childTnLst>
                                    <p:animEffect transition="out" filter="dissolve">
                                      <p:cBhvr>
                                        <p:cTn id="124" dur="500"/>
                                        <p:tgtEl>
                                          <p:spTgt spid="37"/>
                                        </p:tgtEl>
                                      </p:cBhvr>
                                    </p:animEffect>
                                    <p:set>
                                      <p:cBhvr>
                                        <p:cTn id="125" dur="1" fill="hold">
                                          <p:stCondLst>
                                            <p:cond delay="499"/>
                                          </p:stCondLst>
                                        </p:cTn>
                                        <p:tgtEl>
                                          <p:spTgt spid="37"/>
                                        </p:tgtEl>
                                        <p:attrNameLst>
                                          <p:attrName>style.visibility</p:attrName>
                                        </p:attrNameLst>
                                      </p:cBhvr>
                                      <p:to>
                                        <p:strVal val="hidden"/>
                                      </p:to>
                                    </p:set>
                                  </p:childTnLst>
                                </p:cTn>
                              </p:par>
                              <p:par>
                                <p:cTn id="126" presetID="9" presetClass="exit" presetSubtype="0" fill="hold" nodeType="withEffect">
                                  <p:stCondLst>
                                    <p:cond delay="0"/>
                                  </p:stCondLst>
                                  <p:childTnLst>
                                    <p:animEffect transition="out" filter="dissolve">
                                      <p:cBhvr>
                                        <p:cTn id="127" dur="500"/>
                                        <p:tgtEl>
                                          <p:spTgt spid="52"/>
                                        </p:tgtEl>
                                      </p:cBhvr>
                                    </p:animEffect>
                                    <p:set>
                                      <p:cBhvr>
                                        <p:cTn id="128" dur="1" fill="hold">
                                          <p:stCondLst>
                                            <p:cond delay="499"/>
                                          </p:stCondLst>
                                        </p:cTn>
                                        <p:tgtEl>
                                          <p:spTgt spid="52"/>
                                        </p:tgtEl>
                                        <p:attrNameLst>
                                          <p:attrName>style.visibility</p:attrName>
                                        </p:attrNameLst>
                                      </p:cBhvr>
                                      <p:to>
                                        <p:strVal val="hidden"/>
                                      </p:to>
                                    </p:set>
                                  </p:childTnLst>
                                </p:cTn>
                              </p:par>
                              <p:par>
                                <p:cTn id="129" presetID="9" presetClass="exit" presetSubtype="0" fill="hold" nodeType="withEffect">
                                  <p:stCondLst>
                                    <p:cond delay="0"/>
                                  </p:stCondLst>
                                  <p:childTnLst>
                                    <p:animEffect transition="out" filter="dissolve">
                                      <p:cBhvr>
                                        <p:cTn id="130" dur="500"/>
                                        <p:tgtEl>
                                          <p:spTgt spid="24"/>
                                        </p:tgtEl>
                                      </p:cBhvr>
                                    </p:animEffect>
                                    <p:set>
                                      <p:cBhvr>
                                        <p:cTn id="131" dur="1" fill="hold">
                                          <p:stCondLst>
                                            <p:cond delay="499"/>
                                          </p:stCondLst>
                                        </p:cTn>
                                        <p:tgtEl>
                                          <p:spTgt spid="24"/>
                                        </p:tgtEl>
                                        <p:attrNameLst>
                                          <p:attrName>style.visibility</p:attrName>
                                        </p:attrNameLst>
                                      </p:cBhvr>
                                      <p:to>
                                        <p:strVal val="hidden"/>
                                      </p:to>
                                    </p:set>
                                  </p:childTnLst>
                                </p:cTn>
                              </p:par>
                              <p:par>
                                <p:cTn id="132" presetID="9" presetClass="exit" presetSubtype="0" fill="hold" nodeType="withEffect">
                                  <p:stCondLst>
                                    <p:cond delay="0"/>
                                  </p:stCondLst>
                                  <p:childTnLst>
                                    <p:animEffect transition="out" filter="dissolve">
                                      <p:cBhvr>
                                        <p:cTn id="133" dur="500"/>
                                        <p:tgtEl>
                                          <p:spTgt spid="53"/>
                                        </p:tgtEl>
                                      </p:cBhvr>
                                    </p:animEffect>
                                    <p:set>
                                      <p:cBhvr>
                                        <p:cTn id="134" dur="1" fill="hold">
                                          <p:stCondLst>
                                            <p:cond delay="499"/>
                                          </p:stCondLst>
                                        </p:cTn>
                                        <p:tgtEl>
                                          <p:spTgt spid="53"/>
                                        </p:tgtEl>
                                        <p:attrNameLst>
                                          <p:attrName>style.visibility</p:attrName>
                                        </p:attrNameLst>
                                      </p:cBhvr>
                                      <p:to>
                                        <p:strVal val="hidden"/>
                                      </p:to>
                                    </p:set>
                                  </p:childTnLst>
                                </p:cTn>
                              </p:par>
                              <p:par>
                                <p:cTn id="135" presetID="9" presetClass="exit" presetSubtype="0" fill="hold" grpId="1" nodeType="withEffect">
                                  <p:stCondLst>
                                    <p:cond delay="0"/>
                                  </p:stCondLst>
                                  <p:childTnLst>
                                    <p:animEffect transition="out" filter="dissolve">
                                      <p:cBhvr>
                                        <p:cTn id="136" dur="500"/>
                                        <p:tgtEl>
                                          <p:spTgt spid="57"/>
                                        </p:tgtEl>
                                      </p:cBhvr>
                                    </p:animEffect>
                                    <p:set>
                                      <p:cBhvr>
                                        <p:cTn id="137" dur="1" fill="hold">
                                          <p:stCondLst>
                                            <p:cond delay="499"/>
                                          </p:stCondLst>
                                        </p:cTn>
                                        <p:tgtEl>
                                          <p:spTgt spid="57"/>
                                        </p:tgtEl>
                                        <p:attrNameLst>
                                          <p:attrName>style.visibility</p:attrName>
                                        </p:attrNameLst>
                                      </p:cBhvr>
                                      <p:to>
                                        <p:strVal val="hidden"/>
                                      </p:to>
                                    </p:set>
                                  </p:childTnLst>
                                </p:cTn>
                              </p:par>
                              <p:par>
                                <p:cTn id="138" presetID="9" presetClass="exit" presetSubtype="0" fill="hold" grpId="1" nodeType="withEffect">
                                  <p:stCondLst>
                                    <p:cond delay="0"/>
                                  </p:stCondLst>
                                  <p:childTnLst>
                                    <p:animEffect transition="out" filter="dissolve">
                                      <p:cBhvr>
                                        <p:cTn id="139" dur="500"/>
                                        <p:tgtEl>
                                          <p:spTgt spid="56"/>
                                        </p:tgtEl>
                                      </p:cBhvr>
                                    </p:animEffect>
                                    <p:set>
                                      <p:cBhvr>
                                        <p:cTn id="140" dur="1" fill="hold">
                                          <p:stCondLst>
                                            <p:cond delay="499"/>
                                          </p:stCondLst>
                                        </p:cTn>
                                        <p:tgtEl>
                                          <p:spTgt spid="56"/>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9" presetClass="entr" presetSubtype="0" fill="hold" grpId="0" nodeType="clickEffect">
                                  <p:stCondLst>
                                    <p:cond delay="0"/>
                                  </p:stCondLst>
                                  <p:childTnLst>
                                    <p:set>
                                      <p:cBhvr>
                                        <p:cTn id="144" dur="1" fill="hold">
                                          <p:stCondLst>
                                            <p:cond delay="0"/>
                                          </p:stCondLst>
                                        </p:cTn>
                                        <p:tgtEl>
                                          <p:spTgt spid="14"/>
                                        </p:tgtEl>
                                        <p:attrNameLst>
                                          <p:attrName>style.visibility</p:attrName>
                                        </p:attrNameLst>
                                      </p:cBhvr>
                                      <p:to>
                                        <p:strVal val="visible"/>
                                      </p:to>
                                    </p:set>
                                    <p:animEffect transition="in" filter="dissolve">
                                      <p:cBhvr>
                                        <p:cTn id="145" dur="500"/>
                                        <p:tgtEl>
                                          <p:spTgt spid="14"/>
                                        </p:tgtEl>
                                      </p:cBhvr>
                                    </p:animEffect>
                                  </p:childTnLst>
                                </p:cTn>
                              </p:par>
                              <p:par>
                                <p:cTn id="146" presetID="9" presetClass="entr" presetSubtype="0" fill="hold" nodeType="with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dissolve">
                                      <p:cBhvr>
                                        <p:cTn id="148" dur="500"/>
                                        <p:tgtEl>
                                          <p:spTgt spid="40"/>
                                        </p:tgtEl>
                                      </p:cBhvr>
                                    </p:animEffect>
                                  </p:childTnLst>
                                </p:cTn>
                              </p:par>
                              <p:par>
                                <p:cTn id="149" presetID="9" presetClass="entr" presetSubtype="0" fill="hold" grpId="0" nodeType="withEffect">
                                  <p:stCondLst>
                                    <p:cond delay="0"/>
                                  </p:stCondLst>
                                  <p:childTnLst>
                                    <p:set>
                                      <p:cBhvr>
                                        <p:cTn id="150" dur="1" fill="hold">
                                          <p:stCondLst>
                                            <p:cond delay="0"/>
                                          </p:stCondLst>
                                        </p:cTn>
                                        <p:tgtEl>
                                          <p:spTgt spid="38"/>
                                        </p:tgtEl>
                                        <p:attrNameLst>
                                          <p:attrName>style.visibility</p:attrName>
                                        </p:attrNameLst>
                                      </p:cBhvr>
                                      <p:to>
                                        <p:strVal val="visible"/>
                                      </p:to>
                                    </p:set>
                                    <p:animEffect transition="in" filter="dissolve">
                                      <p:cBhvr>
                                        <p:cTn id="151" dur="500"/>
                                        <p:tgtEl>
                                          <p:spTgt spid="38"/>
                                        </p:tgtEl>
                                      </p:cBhvr>
                                    </p:animEffect>
                                  </p:childTnLst>
                                </p:cTn>
                              </p:par>
                              <p:par>
                                <p:cTn id="152" presetID="9" presetClass="entr" presetSubtype="0" fill="hold" grpId="0" nodeType="withEffect">
                                  <p:stCondLst>
                                    <p:cond delay="0"/>
                                  </p:stCondLst>
                                  <p:childTnLst>
                                    <p:set>
                                      <p:cBhvr>
                                        <p:cTn id="153" dur="1" fill="hold">
                                          <p:stCondLst>
                                            <p:cond delay="0"/>
                                          </p:stCondLst>
                                        </p:cTn>
                                        <p:tgtEl>
                                          <p:spTgt spid="59"/>
                                        </p:tgtEl>
                                        <p:attrNameLst>
                                          <p:attrName>style.visibility</p:attrName>
                                        </p:attrNameLst>
                                      </p:cBhvr>
                                      <p:to>
                                        <p:strVal val="visible"/>
                                      </p:to>
                                    </p:set>
                                    <p:animEffect transition="in" filter="dissolve">
                                      <p:cBhvr>
                                        <p:cTn id="154" dur="500"/>
                                        <p:tgtEl>
                                          <p:spTgt spid="59"/>
                                        </p:tgtEl>
                                      </p:cBhvr>
                                    </p:animEffect>
                                  </p:childTnLst>
                                </p:cTn>
                              </p:par>
                              <p:par>
                                <p:cTn id="155" presetID="9" presetClass="entr" presetSubtype="0" fill="hold" grpId="0" nodeType="withEffect">
                                  <p:stCondLst>
                                    <p:cond delay="0"/>
                                  </p:stCondLst>
                                  <p:childTnLst>
                                    <p:set>
                                      <p:cBhvr>
                                        <p:cTn id="156" dur="1" fill="hold">
                                          <p:stCondLst>
                                            <p:cond delay="0"/>
                                          </p:stCondLst>
                                        </p:cTn>
                                        <p:tgtEl>
                                          <p:spTgt spid="60"/>
                                        </p:tgtEl>
                                        <p:attrNameLst>
                                          <p:attrName>style.visibility</p:attrName>
                                        </p:attrNameLst>
                                      </p:cBhvr>
                                      <p:to>
                                        <p:strVal val="visible"/>
                                      </p:to>
                                    </p:set>
                                    <p:animEffect transition="in" filter="dissolve">
                                      <p:cBhvr>
                                        <p:cTn id="15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4" grpId="0"/>
      <p:bldP spid="34" grpId="1"/>
      <p:bldP spid="36" grpId="0"/>
      <p:bldP spid="36" grpId="1"/>
      <p:bldP spid="37" grpId="0"/>
      <p:bldP spid="37" grpId="1"/>
      <p:bldP spid="38" grpId="0"/>
      <p:bldP spid="51" grpId="0"/>
      <p:bldP spid="51" grpId="1"/>
      <p:bldP spid="54" grpId="0" animBg="1"/>
      <p:bldP spid="54" grpId="1" animBg="1"/>
      <p:bldP spid="55" grpId="0"/>
      <p:bldP spid="55" grpId="1"/>
      <p:bldP spid="56" grpId="0" animBg="1"/>
      <p:bldP spid="56" grpId="1" animBg="1"/>
      <p:bldP spid="57" grpId="0"/>
      <p:bldP spid="57" grpId="1"/>
      <p:bldP spid="59" grpId="0" animBg="1"/>
      <p:bldP spid="60" grpId="0"/>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319686" y="3082248"/>
            <a:ext cx="4094400" cy="1554252"/>
          </a:xfrm>
          <a:prstGeom prst="rect">
            <a:avLst/>
          </a:prstGeom>
        </p:spPr>
        <p:txBody>
          <a:bodyPr lIns="91425" tIns="91425" rIns="91425" bIns="91425" anchor="b" anchorCtr="0">
            <a:noAutofit/>
          </a:bodyPr>
          <a:lstStyle/>
          <a:p>
            <a:pPr lvl="0"/>
            <a:r>
              <a:rPr lang="en" dirty="0"/>
              <a:t>ADVANTAGES OF PROPOSED TECHNOLOGY</a:t>
            </a:r>
          </a:p>
        </p:txBody>
      </p:sp>
      <p:sp>
        <p:nvSpPr>
          <p:cNvPr id="224" name="Shape 22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21</a:t>
            </a:fld>
            <a:endParaRPr lang="en"/>
          </a:p>
        </p:txBody>
      </p:sp>
    </p:spTree>
    <p:extLst>
      <p:ext uri="{BB962C8B-B14F-4D97-AF65-F5344CB8AC3E}">
        <p14:creationId xmlns:p14="http://schemas.microsoft.com/office/powerpoint/2010/main" val="660090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spcBef>
                <a:spcPts val="0"/>
              </a:spcBef>
              <a:buNone/>
            </a:pPr>
            <a:r>
              <a:rPr lang="en" sz="1800" dirty="0"/>
              <a:t>ADVANTAGES</a:t>
            </a:r>
          </a:p>
        </p:txBody>
      </p:sp>
      <p:sp>
        <p:nvSpPr>
          <p:cNvPr id="238" name="Shape 238"/>
          <p:cNvSpPr txBox="1">
            <a:spLocks noGrp="1"/>
          </p:cNvSpPr>
          <p:nvPr>
            <p:ph type="body" idx="1"/>
          </p:nvPr>
        </p:nvSpPr>
        <p:spPr>
          <a:xfrm>
            <a:off x="628639" y="1347162"/>
            <a:ext cx="7826991" cy="3145500"/>
          </a:xfrm>
          <a:prstGeom prst="rect">
            <a:avLst/>
          </a:prstGeom>
        </p:spPr>
        <p:txBody>
          <a:bodyPr lIns="91425" tIns="91425" rIns="91425" bIns="91425" anchor="ctr" anchorCtr="0">
            <a:noAutofit/>
          </a:bodyPr>
          <a:lstStyle/>
          <a:p>
            <a:pPr algn="just">
              <a:spcAft>
                <a:spcPts val="600"/>
              </a:spcAft>
              <a:buNone/>
            </a:pPr>
            <a:r>
              <a:rPr lang="en-US" sz="1600" dirty="0"/>
              <a:t>This technology works with ordinary mobile phone, user need not to have a GPS enabled mobile with him.</a:t>
            </a:r>
          </a:p>
          <a:p>
            <a:pPr algn="just">
              <a:spcAft>
                <a:spcPts val="600"/>
              </a:spcAft>
              <a:buNone/>
            </a:pPr>
            <a:endParaRPr lang="en-US" sz="1600" dirty="0"/>
          </a:p>
          <a:p>
            <a:pPr algn="just">
              <a:spcAft>
                <a:spcPts val="600"/>
              </a:spcAft>
              <a:buNone/>
            </a:pPr>
            <a:r>
              <a:rPr lang="en" sz="1600" dirty="0"/>
              <a:t>This technology can be used to provide various location based value added services, Using this technology telecom and service provider com</a:t>
            </a:r>
            <a:r>
              <a:rPr lang="en-US" sz="1600" dirty="0"/>
              <a:t>pa</a:t>
            </a:r>
            <a:r>
              <a:rPr lang="en" sz="1600" dirty="0"/>
              <a:t>nies can reach out to customers section which is not using these services till now.</a:t>
            </a:r>
          </a:p>
          <a:p>
            <a:pPr algn="just">
              <a:spcAft>
                <a:spcPts val="600"/>
              </a:spcAft>
              <a:buNone/>
            </a:pPr>
            <a:endParaRPr lang="en" sz="1600" dirty="0"/>
          </a:p>
          <a:p>
            <a:pPr algn="just">
              <a:spcAft>
                <a:spcPts val="600"/>
              </a:spcAft>
              <a:buNone/>
            </a:pPr>
            <a:r>
              <a:rPr lang="en" sz="1600" dirty="0"/>
              <a:t>This innovation can make life easier and happier for everyone as most of the mobile phone users in India are using ordinary mobile phones.</a:t>
            </a:r>
          </a:p>
        </p:txBody>
      </p:sp>
      <p:sp>
        <p:nvSpPr>
          <p:cNvPr id="239" name="Shape 23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22</a:t>
            </a:fld>
            <a:endParaRPr lang="en"/>
          </a:p>
        </p:txBody>
      </p:sp>
      <p:grpSp>
        <p:nvGrpSpPr>
          <p:cNvPr id="37" name="Shape 620"/>
          <p:cNvGrpSpPr/>
          <p:nvPr/>
        </p:nvGrpSpPr>
        <p:grpSpPr>
          <a:xfrm>
            <a:off x="471819" y="538838"/>
            <a:ext cx="270294" cy="382821"/>
            <a:chOff x="3979850" y="1598950"/>
            <a:chExt cx="356825" cy="505375"/>
          </a:xfrm>
        </p:grpSpPr>
        <p:sp>
          <p:nvSpPr>
            <p:cNvPr id="38" name="Shape 621"/>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 name="Shape 622"/>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40" name="Shape 769"/>
          <p:cNvSpPr/>
          <p:nvPr/>
        </p:nvSpPr>
        <p:spPr>
          <a:xfrm>
            <a:off x="380144" y="1682337"/>
            <a:ext cx="278957" cy="246580"/>
          </a:xfrm>
          <a:custGeom>
            <a:avLst/>
            <a:gdLst/>
            <a:ahLst/>
            <a:cxnLst/>
            <a:rect l="0" t="0" r="0" b="0"/>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 name="Shape 769"/>
          <p:cNvSpPr/>
          <p:nvPr/>
        </p:nvSpPr>
        <p:spPr>
          <a:xfrm>
            <a:off x="380144" y="2563812"/>
            <a:ext cx="278957" cy="246580"/>
          </a:xfrm>
          <a:custGeom>
            <a:avLst/>
            <a:gdLst/>
            <a:ahLst/>
            <a:cxnLst/>
            <a:rect l="0" t="0" r="0" b="0"/>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2" name="Shape 769"/>
          <p:cNvSpPr/>
          <p:nvPr/>
        </p:nvSpPr>
        <p:spPr>
          <a:xfrm>
            <a:off x="380144" y="3686711"/>
            <a:ext cx="278957" cy="246580"/>
          </a:xfrm>
          <a:custGeom>
            <a:avLst/>
            <a:gdLst/>
            <a:ahLst/>
            <a:cxnLst/>
            <a:rect l="0" t="0" r="0" b="0"/>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019199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Shape 50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23</a:t>
            </a:fld>
            <a:endParaRPr lang="en"/>
          </a:p>
        </p:txBody>
      </p:sp>
      <p:sp>
        <p:nvSpPr>
          <p:cNvPr id="504" name="Shape 504"/>
          <p:cNvSpPr txBox="1">
            <a:spLocks noGrp="1"/>
          </p:cNvSpPr>
          <p:nvPr>
            <p:ph type="ctrTitle" idx="4294967295"/>
          </p:nvPr>
        </p:nvSpPr>
        <p:spPr>
          <a:xfrm>
            <a:off x="1275150" y="2364400"/>
            <a:ext cx="6593700" cy="1159800"/>
          </a:xfrm>
          <a:prstGeom prst="rect">
            <a:avLst/>
          </a:prstGeom>
        </p:spPr>
        <p:txBody>
          <a:bodyPr lIns="91425" tIns="91425" rIns="91425" bIns="91425" anchor="ctr" anchorCtr="0">
            <a:noAutofit/>
          </a:bodyPr>
          <a:lstStyle/>
          <a:p>
            <a:pPr lvl="0" algn="ctr" rtl="0">
              <a:spcBef>
                <a:spcPts val="0"/>
              </a:spcBef>
              <a:buNone/>
            </a:pPr>
            <a:r>
              <a:rPr lang="en" sz="6000">
                <a:solidFill>
                  <a:srgbClr val="FF9800"/>
                </a:solidFill>
              </a:rPr>
              <a:t>THANKS!</a:t>
            </a:r>
          </a:p>
        </p:txBody>
      </p:sp>
      <p:sp>
        <p:nvSpPr>
          <p:cNvPr id="505" name="Shape 505"/>
          <p:cNvSpPr txBox="1">
            <a:spLocks noGrp="1"/>
          </p:cNvSpPr>
          <p:nvPr>
            <p:ph type="subTitle" idx="4294967295"/>
          </p:nvPr>
        </p:nvSpPr>
        <p:spPr>
          <a:xfrm>
            <a:off x="1275150" y="3230000"/>
            <a:ext cx="6593700" cy="1342199"/>
          </a:xfrm>
          <a:prstGeom prst="rect">
            <a:avLst/>
          </a:prstGeom>
        </p:spPr>
        <p:txBody>
          <a:bodyPr lIns="91425" tIns="91425" rIns="91425" bIns="91425" anchor="ctr" anchorCtr="0">
            <a:noAutofit/>
          </a:bodyPr>
          <a:lstStyle/>
          <a:p>
            <a:pPr lvl="0" algn="ctr" rtl="0">
              <a:spcBef>
                <a:spcPts val="0"/>
              </a:spcBef>
              <a:spcAft>
                <a:spcPts val="0"/>
              </a:spcAft>
              <a:buNone/>
            </a:pPr>
            <a:r>
              <a:rPr lang="en" sz="2000" b="1" dirty="0"/>
              <a:t>Any questions?</a:t>
            </a:r>
          </a:p>
          <a:p>
            <a:pPr lvl="0" algn="ctr" rtl="0">
              <a:spcBef>
                <a:spcPts val="0"/>
              </a:spcBef>
              <a:spcAft>
                <a:spcPts val="0"/>
              </a:spcAft>
              <a:buClr>
                <a:schemeClr val="dk1"/>
              </a:buClr>
              <a:buSzPct val="55000"/>
              <a:buFont typeface="Arial"/>
              <a:buNone/>
            </a:pPr>
            <a:r>
              <a:rPr lang="en" sz="2000" dirty="0"/>
              <a:t>You can reach me at</a:t>
            </a:r>
          </a:p>
          <a:p>
            <a:pPr lvl="0" algn="ctr" rtl="0">
              <a:spcBef>
                <a:spcPts val="0"/>
              </a:spcBef>
              <a:spcAft>
                <a:spcPts val="0"/>
              </a:spcAft>
              <a:buClr>
                <a:schemeClr val="dk1"/>
              </a:buClr>
              <a:buSzPct val="55000"/>
              <a:buFont typeface="Arial"/>
              <a:buNone/>
            </a:pPr>
            <a:r>
              <a:rPr lang="en" sz="2000" dirty="0"/>
              <a:t>+91-7838404168 &amp; </a:t>
            </a:r>
            <a:r>
              <a:rPr lang="en-IN" sz="2000" dirty="0"/>
              <a:t>a</a:t>
            </a:r>
            <a:r>
              <a:rPr lang="en" sz="2000" dirty="0" err="1"/>
              <a:t>nkit@iiprd.com</a:t>
            </a:r>
            <a:endParaRPr lang="en" sz="2000" dirty="0"/>
          </a:p>
        </p:txBody>
      </p:sp>
      <p:grpSp>
        <p:nvGrpSpPr>
          <p:cNvPr id="506" name="Shape 506"/>
          <p:cNvGrpSpPr/>
          <p:nvPr/>
        </p:nvGrpSpPr>
        <p:grpSpPr>
          <a:xfrm>
            <a:off x="3996209" y="966816"/>
            <a:ext cx="1197664" cy="1126776"/>
            <a:chOff x="5972700" y="2330200"/>
            <a:chExt cx="411625" cy="387275"/>
          </a:xfrm>
        </p:grpSpPr>
        <p:sp>
          <p:nvSpPr>
            <p:cNvPr id="507" name="Shape 507"/>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3F537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08" name="Shape 508"/>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3F537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22305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spcBef>
                <a:spcPts val="0"/>
              </a:spcBef>
              <a:buNone/>
            </a:pPr>
            <a:r>
              <a:rPr lang="en" dirty="0"/>
              <a:t>INTRODUCTION</a:t>
            </a:r>
          </a:p>
        </p:txBody>
      </p:sp>
      <p:sp>
        <p:nvSpPr>
          <p:cNvPr id="238" name="Shape 238"/>
          <p:cNvSpPr txBox="1">
            <a:spLocks noGrp="1"/>
          </p:cNvSpPr>
          <p:nvPr>
            <p:ph type="body" idx="1"/>
          </p:nvPr>
        </p:nvSpPr>
        <p:spPr>
          <a:xfrm>
            <a:off x="651719" y="1347899"/>
            <a:ext cx="7733824" cy="3145500"/>
          </a:xfrm>
          <a:prstGeom prst="rect">
            <a:avLst/>
          </a:prstGeom>
        </p:spPr>
        <p:txBody>
          <a:bodyPr lIns="91425" tIns="91425" rIns="91425" bIns="91425" anchor="ctr" anchorCtr="0">
            <a:noAutofit/>
          </a:bodyPr>
          <a:lstStyle/>
          <a:p>
            <a:pPr algn="just">
              <a:buNone/>
            </a:pPr>
            <a:r>
              <a:rPr lang="en-US" sz="2800" dirty="0"/>
              <a:t>The present invention deals with method to find current location of a particular person using network towers coordinates instead of GPS based technology and providing value added services to user using this . </a:t>
            </a:r>
            <a:endParaRPr lang="en" sz="2800" dirty="0"/>
          </a:p>
        </p:txBody>
      </p:sp>
      <p:sp>
        <p:nvSpPr>
          <p:cNvPr id="239" name="Shape 23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dirty="0"/>
          </a:p>
        </p:txBody>
      </p:sp>
      <p:grpSp>
        <p:nvGrpSpPr>
          <p:cNvPr id="10" name="Shape 698"/>
          <p:cNvGrpSpPr/>
          <p:nvPr/>
        </p:nvGrpSpPr>
        <p:grpSpPr>
          <a:xfrm>
            <a:off x="340627" y="629923"/>
            <a:ext cx="392063" cy="291504"/>
            <a:chOff x="5247525" y="3007275"/>
            <a:chExt cx="517575" cy="384825"/>
          </a:xfrm>
        </p:grpSpPr>
        <p:sp>
          <p:nvSpPr>
            <p:cNvPr id="11" name="Shape 699"/>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00"/>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0102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n" dirty="0"/>
              <a:t>MOBILE PHONE USERS IN INDIA</a:t>
            </a:r>
          </a:p>
        </p:txBody>
      </p:sp>
      <p:sp>
        <p:nvSpPr>
          <p:cNvPr id="192" name="Shape 19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graphicFrame>
        <p:nvGraphicFramePr>
          <p:cNvPr id="27" name="Chart 26"/>
          <p:cNvGraphicFramePr/>
          <p:nvPr>
            <p:extLst>
              <p:ext uri="{D42A27DB-BD31-4B8C-83A1-F6EECF244321}">
                <p14:modId xmlns:p14="http://schemas.microsoft.com/office/powerpoint/2010/main" val="3170198714"/>
              </p:ext>
            </p:extLst>
          </p:nvPr>
        </p:nvGraphicFramePr>
        <p:xfrm>
          <a:off x="1456660" y="1305026"/>
          <a:ext cx="5858539" cy="3331474"/>
        </p:xfrm>
        <a:graphic>
          <a:graphicData uri="http://schemas.openxmlformats.org/drawingml/2006/chart">
            <c:chart xmlns:c="http://schemas.openxmlformats.org/drawingml/2006/chart" xmlns:r="http://schemas.openxmlformats.org/officeDocument/2006/relationships" r:id="rId3"/>
          </a:graphicData>
        </a:graphic>
      </p:graphicFrame>
      <p:grpSp>
        <p:nvGrpSpPr>
          <p:cNvPr id="28" name="Shape 732"/>
          <p:cNvGrpSpPr/>
          <p:nvPr/>
        </p:nvGrpSpPr>
        <p:grpSpPr>
          <a:xfrm>
            <a:off x="349392" y="627385"/>
            <a:ext cx="300746" cy="296580"/>
            <a:chOff x="3292425" y="3664250"/>
            <a:chExt cx="397025" cy="391525"/>
          </a:xfrm>
        </p:grpSpPr>
        <p:sp>
          <p:nvSpPr>
            <p:cNvPr id="29" name="Shape 733"/>
            <p:cNvSpPr/>
            <p:nvPr/>
          </p:nvSpPr>
          <p:spPr>
            <a:xfrm>
              <a:off x="3292425" y="3680675"/>
              <a:ext cx="375100" cy="375100"/>
            </a:xfrm>
            <a:custGeom>
              <a:avLst/>
              <a:gdLst/>
              <a:ahLst/>
              <a:cxnLst/>
              <a:rect l="0" t="0" r="0" b="0"/>
              <a:pathLst>
                <a:path w="15004" h="15004" fill="none" extrusionOk="0">
                  <a:moveTo>
                    <a:pt x="7502" y="1"/>
                  </a:moveTo>
                  <a:lnTo>
                    <a:pt x="7502" y="1"/>
                  </a:lnTo>
                  <a:lnTo>
                    <a:pt x="7112" y="1"/>
                  </a:lnTo>
                  <a:lnTo>
                    <a:pt x="6747" y="50"/>
                  </a:lnTo>
                  <a:lnTo>
                    <a:pt x="6357" y="98"/>
                  </a:lnTo>
                  <a:lnTo>
                    <a:pt x="5992" y="147"/>
                  </a:lnTo>
                  <a:lnTo>
                    <a:pt x="5627" y="244"/>
                  </a:lnTo>
                  <a:lnTo>
                    <a:pt x="5261" y="342"/>
                  </a:lnTo>
                  <a:lnTo>
                    <a:pt x="4921" y="464"/>
                  </a:lnTo>
                  <a:lnTo>
                    <a:pt x="4580" y="585"/>
                  </a:lnTo>
                  <a:lnTo>
                    <a:pt x="4239" y="732"/>
                  </a:lnTo>
                  <a:lnTo>
                    <a:pt x="3922" y="902"/>
                  </a:lnTo>
                  <a:lnTo>
                    <a:pt x="3605" y="1097"/>
                  </a:lnTo>
                  <a:lnTo>
                    <a:pt x="3313" y="1292"/>
                  </a:lnTo>
                  <a:lnTo>
                    <a:pt x="3021" y="1487"/>
                  </a:lnTo>
                  <a:lnTo>
                    <a:pt x="2729" y="1706"/>
                  </a:lnTo>
                  <a:lnTo>
                    <a:pt x="2461" y="1949"/>
                  </a:lnTo>
                  <a:lnTo>
                    <a:pt x="2193" y="2193"/>
                  </a:lnTo>
                  <a:lnTo>
                    <a:pt x="1949" y="2461"/>
                  </a:lnTo>
                  <a:lnTo>
                    <a:pt x="1706" y="2729"/>
                  </a:lnTo>
                  <a:lnTo>
                    <a:pt x="1486" y="3021"/>
                  </a:lnTo>
                  <a:lnTo>
                    <a:pt x="1292" y="3313"/>
                  </a:lnTo>
                  <a:lnTo>
                    <a:pt x="1097" y="3605"/>
                  </a:lnTo>
                  <a:lnTo>
                    <a:pt x="902" y="3922"/>
                  </a:lnTo>
                  <a:lnTo>
                    <a:pt x="731" y="4239"/>
                  </a:lnTo>
                  <a:lnTo>
                    <a:pt x="585" y="4580"/>
                  </a:lnTo>
                  <a:lnTo>
                    <a:pt x="464" y="4921"/>
                  </a:lnTo>
                  <a:lnTo>
                    <a:pt x="342" y="5262"/>
                  </a:lnTo>
                  <a:lnTo>
                    <a:pt x="244" y="5627"/>
                  </a:lnTo>
                  <a:lnTo>
                    <a:pt x="147" y="5992"/>
                  </a:lnTo>
                  <a:lnTo>
                    <a:pt x="98" y="6358"/>
                  </a:lnTo>
                  <a:lnTo>
                    <a:pt x="50" y="6747"/>
                  </a:lnTo>
                  <a:lnTo>
                    <a:pt x="1" y="7113"/>
                  </a:lnTo>
                  <a:lnTo>
                    <a:pt x="1" y="7502"/>
                  </a:lnTo>
                  <a:lnTo>
                    <a:pt x="1" y="7502"/>
                  </a:lnTo>
                  <a:lnTo>
                    <a:pt x="1" y="7892"/>
                  </a:lnTo>
                  <a:lnTo>
                    <a:pt x="50" y="8257"/>
                  </a:lnTo>
                  <a:lnTo>
                    <a:pt x="98" y="8647"/>
                  </a:lnTo>
                  <a:lnTo>
                    <a:pt x="147" y="9012"/>
                  </a:lnTo>
                  <a:lnTo>
                    <a:pt x="244" y="9378"/>
                  </a:lnTo>
                  <a:lnTo>
                    <a:pt x="342" y="9743"/>
                  </a:lnTo>
                  <a:lnTo>
                    <a:pt x="464" y="10084"/>
                  </a:lnTo>
                  <a:lnTo>
                    <a:pt x="585" y="10425"/>
                  </a:lnTo>
                  <a:lnTo>
                    <a:pt x="731" y="10766"/>
                  </a:lnTo>
                  <a:lnTo>
                    <a:pt x="902" y="11082"/>
                  </a:lnTo>
                  <a:lnTo>
                    <a:pt x="1097" y="11399"/>
                  </a:lnTo>
                  <a:lnTo>
                    <a:pt x="1292" y="11691"/>
                  </a:lnTo>
                  <a:lnTo>
                    <a:pt x="1486" y="11984"/>
                  </a:lnTo>
                  <a:lnTo>
                    <a:pt x="1706" y="12276"/>
                  </a:lnTo>
                  <a:lnTo>
                    <a:pt x="1949" y="12544"/>
                  </a:lnTo>
                  <a:lnTo>
                    <a:pt x="2193" y="12812"/>
                  </a:lnTo>
                  <a:lnTo>
                    <a:pt x="2461" y="13055"/>
                  </a:lnTo>
                  <a:lnTo>
                    <a:pt x="2729" y="13299"/>
                  </a:lnTo>
                  <a:lnTo>
                    <a:pt x="3021" y="13518"/>
                  </a:lnTo>
                  <a:lnTo>
                    <a:pt x="3313" y="13713"/>
                  </a:lnTo>
                  <a:lnTo>
                    <a:pt x="3605" y="13908"/>
                  </a:lnTo>
                  <a:lnTo>
                    <a:pt x="3922" y="14102"/>
                  </a:lnTo>
                  <a:lnTo>
                    <a:pt x="4239" y="14273"/>
                  </a:lnTo>
                  <a:lnTo>
                    <a:pt x="4580" y="14419"/>
                  </a:lnTo>
                  <a:lnTo>
                    <a:pt x="4921" y="14541"/>
                  </a:lnTo>
                  <a:lnTo>
                    <a:pt x="5261" y="14663"/>
                  </a:lnTo>
                  <a:lnTo>
                    <a:pt x="5627" y="14760"/>
                  </a:lnTo>
                  <a:lnTo>
                    <a:pt x="5992" y="14857"/>
                  </a:lnTo>
                  <a:lnTo>
                    <a:pt x="6357" y="14906"/>
                  </a:lnTo>
                  <a:lnTo>
                    <a:pt x="6747" y="14955"/>
                  </a:lnTo>
                  <a:lnTo>
                    <a:pt x="7112" y="15004"/>
                  </a:lnTo>
                  <a:lnTo>
                    <a:pt x="7502" y="15004"/>
                  </a:lnTo>
                  <a:lnTo>
                    <a:pt x="7502" y="15004"/>
                  </a:lnTo>
                  <a:lnTo>
                    <a:pt x="7892" y="15004"/>
                  </a:lnTo>
                  <a:lnTo>
                    <a:pt x="8257" y="14955"/>
                  </a:lnTo>
                  <a:lnTo>
                    <a:pt x="8647" y="14906"/>
                  </a:lnTo>
                  <a:lnTo>
                    <a:pt x="9012" y="14857"/>
                  </a:lnTo>
                  <a:lnTo>
                    <a:pt x="9377" y="14760"/>
                  </a:lnTo>
                  <a:lnTo>
                    <a:pt x="9743" y="14663"/>
                  </a:lnTo>
                  <a:lnTo>
                    <a:pt x="10084" y="14541"/>
                  </a:lnTo>
                  <a:lnTo>
                    <a:pt x="10425" y="14419"/>
                  </a:lnTo>
                  <a:lnTo>
                    <a:pt x="10766" y="14273"/>
                  </a:lnTo>
                  <a:lnTo>
                    <a:pt x="11082" y="14102"/>
                  </a:lnTo>
                  <a:lnTo>
                    <a:pt x="11399" y="13908"/>
                  </a:lnTo>
                  <a:lnTo>
                    <a:pt x="11691" y="13713"/>
                  </a:lnTo>
                  <a:lnTo>
                    <a:pt x="11983" y="13518"/>
                  </a:lnTo>
                  <a:lnTo>
                    <a:pt x="12276" y="13299"/>
                  </a:lnTo>
                  <a:lnTo>
                    <a:pt x="12544" y="13055"/>
                  </a:lnTo>
                  <a:lnTo>
                    <a:pt x="12812" y="12812"/>
                  </a:lnTo>
                  <a:lnTo>
                    <a:pt x="13055" y="12544"/>
                  </a:lnTo>
                  <a:lnTo>
                    <a:pt x="13299" y="12276"/>
                  </a:lnTo>
                  <a:lnTo>
                    <a:pt x="13518" y="11984"/>
                  </a:lnTo>
                  <a:lnTo>
                    <a:pt x="13713" y="11691"/>
                  </a:lnTo>
                  <a:lnTo>
                    <a:pt x="13907" y="11399"/>
                  </a:lnTo>
                  <a:lnTo>
                    <a:pt x="14102" y="11082"/>
                  </a:lnTo>
                  <a:lnTo>
                    <a:pt x="14273" y="10766"/>
                  </a:lnTo>
                  <a:lnTo>
                    <a:pt x="14419" y="10425"/>
                  </a:lnTo>
                  <a:lnTo>
                    <a:pt x="14541" y="10084"/>
                  </a:lnTo>
                  <a:lnTo>
                    <a:pt x="14662" y="9743"/>
                  </a:lnTo>
                  <a:lnTo>
                    <a:pt x="14760" y="9378"/>
                  </a:lnTo>
                  <a:lnTo>
                    <a:pt x="14857" y="9012"/>
                  </a:lnTo>
                  <a:lnTo>
                    <a:pt x="14906" y="8647"/>
                  </a:lnTo>
                  <a:lnTo>
                    <a:pt x="14955" y="8257"/>
                  </a:lnTo>
                  <a:lnTo>
                    <a:pt x="15003" y="7892"/>
                  </a:lnTo>
                  <a:lnTo>
                    <a:pt x="15003" y="7502"/>
                  </a:lnTo>
                  <a:lnTo>
                    <a:pt x="7502" y="7502"/>
                  </a:lnTo>
                  <a:lnTo>
                    <a:pt x="7502"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0" name="Shape 734"/>
            <p:cNvSpPr/>
            <p:nvPr/>
          </p:nvSpPr>
          <p:spPr>
            <a:xfrm>
              <a:off x="3504325" y="3664250"/>
              <a:ext cx="131525" cy="153450"/>
            </a:xfrm>
            <a:custGeom>
              <a:avLst/>
              <a:gdLst/>
              <a:ahLst/>
              <a:cxnLst/>
              <a:rect l="0" t="0" r="0" b="0"/>
              <a:pathLst>
                <a:path w="5261" h="6138" fill="none" extrusionOk="0">
                  <a:moveTo>
                    <a:pt x="0" y="0"/>
                  </a:moveTo>
                  <a:lnTo>
                    <a:pt x="0" y="0"/>
                  </a:lnTo>
                  <a:lnTo>
                    <a:pt x="390" y="25"/>
                  </a:lnTo>
                  <a:lnTo>
                    <a:pt x="780" y="98"/>
                  </a:lnTo>
                  <a:lnTo>
                    <a:pt x="1169" y="171"/>
                  </a:lnTo>
                  <a:lnTo>
                    <a:pt x="1559" y="268"/>
                  </a:lnTo>
                  <a:lnTo>
                    <a:pt x="1924" y="414"/>
                  </a:lnTo>
                  <a:lnTo>
                    <a:pt x="2314" y="560"/>
                  </a:lnTo>
                  <a:lnTo>
                    <a:pt x="2655" y="731"/>
                  </a:lnTo>
                  <a:lnTo>
                    <a:pt x="3020" y="901"/>
                  </a:lnTo>
                  <a:lnTo>
                    <a:pt x="3020" y="901"/>
                  </a:lnTo>
                  <a:lnTo>
                    <a:pt x="3337" y="1121"/>
                  </a:lnTo>
                  <a:lnTo>
                    <a:pt x="3654" y="1340"/>
                  </a:lnTo>
                  <a:lnTo>
                    <a:pt x="3946" y="1559"/>
                  </a:lnTo>
                  <a:lnTo>
                    <a:pt x="4238" y="1803"/>
                  </a:lnTo>
                  <a:lnTo>
                    <a:pt x="4530" y="2070"/>
                  </a:lnTo>
                  <a:lnTo>
                    <a:pt x="4774" y="2363"/>
                  </a:lnTo>
                  <a:lnTo>
                    <a:pt x="5017" y="2655"/>
                  </a:lnTo>
                  <a:lnTo>
                    <a:pt x="5261" y="2972"/>
                  </a:lnTo>
                  <a:lnTo>
                    <a:pt x="0" y="6138"/>
                  </a:lnTo>
                  <a:lnTo>
                    <a:pt x="0"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 name="Shape 735"/>
            <p:cNvSpPr/>
            <p:nvPr/>
          </p:nvSpPr>
          <p:spPr>
            <a:xfrm>
              <a:off x="3501875" y="3749500"/>
              <a:ext cx="187575" cy="96825"/>
            </a:xfrm>
            <a:custGeom>
              <a:avLst/>
              <a:gdLst/>
              <a:ahLst/>
              <a:cxnLst/>
              <a:rect l="0" t="0" r="0" b="0"/>
              <a:pathLst>
                <a:path w="7503" h="3873" fill="none" extrusionOk="0">
                  <a:moveTo>
                    <a:pt x="6431" y="0"/>
                  </a:moveTo>
                  <a:lnTo>
                    <a:pt x="1" y="3872"/>
                  </a:lnTo>
                  <a:lnTo>
                    <a:pt x="7502" y="3872"/>
                  </a:lnTo>
                  <a:lnTo>
                    <a:pt x="7502" y="3872"/>
                  </a:lnTo>
                  <a:lnTo>
                    <a:pt x="7478" y="3337"/>
                  </a:lnTo>
                  <a:lnTo>
                    <a:pt x="7429" y="2825"/>
                  </a:lnTo>
                  <a:lnTo>
                    <a:pt x="7332" y="2314"/>
                  </a:lnTo>
                  <a:lnTo>
                    <a:pt x="7210" y="1827"/>
                  </a:lnTo>
                  <a:lnTo>
                    <a:pt x="7064" y="1340"/>
                  </a:lnTo>
                  <a:lnTo>
                    <a:pt x="6893" y="877"/>
                  </a:lnTo>
                  <a:lnTo>
                    <a:pt x="6674" y="438"/>
                  </a:lnTo>
                  <a:lnTo>
                    <a:pt x="6431" y="0"/>
                  </a:lnTo>
                  <a:lnTo>
                    <a:pt x="6431"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 name="TextBox 8"/>
          <p:cNvSpPr txBox="1"/>
          <p:nvPr/>
        </p:nvSpPr>
        <p:spPr>
          <a:xfrm>
            <a:off x="0" y="4636500"/>
            <a:ext cx="7117654" cy="369332"/>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Source: </a:t>
            </a:r>
            <a:r>
              <a:rPr lang="en-US" sz="800" dirty="0">
                <a:solidFill>
                  <a:srgbClr val="263248"/>
                </a:solidFill>
                <a:latin typeface="Roboto Condensed Light"/>
                <a:ea typeface="Roboto Condensed Light"/>
                <a:cs typeface="Roboto Condensed Light"/>
                <a:sym typeface="Roboto Condensed Light"/>
              </a:rPr>
              <a:t>http://tech.firstpost.com/news-analysis/number-of-smartphone-users-crosses-300-million-in-india-as-shipments-grew-18-percent-359075.html</a:t>
            </a:r>
          </a:p>
          <a:p>
            <a:r>
              <a:rPr lang="en-US" sz="800" dirty="0">
                <a:solidFill>
                  <a:srgbClr val="263248"/>
                </a:solidFill>
                <a:latin typeface="Roboto Condensed Light"/>
                <a:ea typeface="Roboto Condensed Light"/>
                <a:cs typeface="Roboto Condensed Light"/>
                <a:sym typeface="Roboto Condensed Light"/>
              </a:rPr>
              <a:t>                  http://trak.in/tags/business/2017/02/04/india-mobile-subscriber-stats-jio-record/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spcBef>
                <a:spcPts val="0"/>
              </a:spcBef>
              <a:buNone/>
            </a:pPr>
            <a:r>
              <a:rPr lang="en" sz="1800" dirty="0"/>
              <a:t>LOCATION BASED SERVICES MARKET IN INDIA</a:t>
            </a:r>
          </a:p>
        </p:txBody>
      </p:sp>
      <p:sp>
        <p:nvSpPr>
          <p:cNvPr id="238" name="Shape 238"/>
          <p:cNvSpPr txBox="1">
            <a:spLocks noGrp="1"/>
          </p:cNvSpPr>
          <p:nvPr>
            <p:ph type="body" idx="1"/>
          </p:nvPr>
        </p:nvSpPr>
        <p:spPr>
          <a:xfrm>
            <a:off x="650337" y="1491000"/>
            <a:ext cx="7733824" cy="3145500"/>
          </a:xfrm>
          <a:prstGeom prst="rect">
            <a:avLst/>
          </a:prstGeom>
        </p:spPr>
        <p:txBody>
          <a:bodyPr lIns="91425" tIns="91425" rIns="91425" bIns="91425" anchor="ctr" anchorCtr="0">
            <a:noAutofit/>
          </a:bodyPr>
          <a:lstStyle/>
          <a:p>
            <a:pPr algn="just">
              <a:spcAft>
                <a:spcPts val="600"/>
              </a:spcAft>
              <a:buNone/>
            </a:pPr>
            <a:r>
              <a:rPr lang="en-US" sz="1800" dirty="0"/>
              <a:t>With over 900 million mobile subscribers, location based applications market in India is estimated to be in range of 20 million USD.</a:t>
            </a:r>
          </a:p>
          <a:p>
            <a:pPr algn="just">
              <a:spcAft>
                <a:spcPts val="600"/>
              </a:spcAft>
              <a:buNone/>
            </a:pPr>
            <a:endParaRPr lang="en-US" sz="1800" dirty="0"/>
          </a:p>
          <a:p>
            <a:pPr algn="just">
              <a:spcAft>
                <a:spcPts val="600"/>
              </a:spcAft>
              <a:buNone/>
            </a:pPr>
            <a:r>
              <a:rPr lang="en-US" sz="1800" dirty="0"/>
              <a:t>It is growing and expected to grow over 20 times in 4 to 5 years.</a:t>
            </a:r>
          </a:p>
          <a:p>
            <a:pPr algn="just">
              <a:spcAft>
                <a:spcPts val="600"/>
              </a:spcAft>
              <a:buNone/>
            </a:pPr>
            <a:endParaRPr lang="en-US" sz="1800" dirty="0"/>
          </a:p>
          <a:p>
            <a:pPr algn="just">
              <a:spcAft>
                <a:spcPts val="600"/>
              </a:spcAft>
              <a:buNone/>
            </a:pPr>
            <a:r>
              <a:rPr lang="en-US" sz="1800" dirty="0"/>
              <a:t>Location Based Services (LBS) market in India is expected to grow at a CAGR of 58.61 percent over the period from 2014 to 2019.</a:t>
            </a:r>
          </a:p>
          <a:p>
            <a:pPr algn="just">
              <a:buNone/>
            </a:pPr>
            <a:endParaRPr lang="en" sz="1600" dirty="0"/>
          </a:p>
        </p:txBody>
      </p:sp>
      <p:sp>
        <p:nvSpPr>
          <p:cNvPr id="239" name="Shape 23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grpSp>
        <p:nvGrpSpPr>
          <p:cNvPr id="10" name="Shape 753"/>
          <p:cNvGrpSpPr/>
          <p:nvPr/>
        </p:nvGrpSpPr>
        <p:grpSpPr>
          <a:xfrm>
            <a:off x="297475" y="598553"/>
            <a:ext cx="354244" cy="354244"/>
            <a:chOff x="5941025" y="3634400"/>
            <a:chExt cx="467650" cy="467650"/>
          </a:xfrm>
        </p:grpSpPr>
        <p:sp>
          <p:nvSpPr>
            <p:cNvPr id="11" name="Shape 754"/>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55"/>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756"/>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757"/>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758"/>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59"/>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49" name="Shape 745"/>
          <p:cNvGrpSpPr/>
          <p:nvPr/>
        </p:nvGrpSpPr>
        <p:grpSpPr>
          <a:xfrm>
            <a:off x="436739" y="2822273"/>
            <a:ext cx="193129" cy="205263"/>
            <a:chOff x="5292575" y="3681900"/>
            <a:chExt cx="420150" cy="373275"/>
          </a:xfrm>
        </p:grpSpPr>
        <p:sp>
          <p:nvSpPr>
            <p:cNvPr id="50" name="Shape 746"/>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1" name="Shape 747"/>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 name="Shape 748"/>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 name="Shape 749"/>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4" name="Shape 750"/>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5" name="Shape 751"/>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6" name="Shape 752"/>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57" name="Shape 745"/>
          <p:cNvGrpSpPr/>
          <p:nvPr/>
        </p:nvGrpSpPr>
        <p:grpSpPr>
          <a:xfrm>
            <a:off x="458485" y="1791770"/>
            <a:ext cx="193129" cy="205263"/>
            <a:chOff x="5292575" y="3681900"/>
            <a:chExt cx="420150" cy="373275"/>
          </a:xfrm>
        </p:grpSpPr>
        <p:sp>
          <p:nvSpPr>
            <p:cNvPr id="58" name="Shape 746"/>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9" name="Shape 747"/>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0" name="Shape 748"/>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1" name="Shape 749"/>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2" name="Shape 750"/>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3" name="Shape 751"/>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4" name="Shape 752"/>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65" name="Shape 745"/>
          <p:cNvGrpSpPr/>
          <p:nvPr/>
        </p:nvGrpSpPr>
        <p:grpSpPr>
          <a:xfrm>
            <a:off x="425030" y="3496011"/>
            <a:ext cx="193129" cy="205263"/>
            <a:chOff x="5292575" y="3681900"/>
            <a:chExt cx="420150" cy="373275"/>
          </a:xfrm>
        </p:grpSpPr>
        <p:sp>
          <p:nvSpPr>
            <p:cNvPr id="66" name="Shape 746"/>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7" name="Shape 747"/>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8" name="Shape 748"/>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9" name="Shape 749"/>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0" name="Shape 750"/>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1" name="Shape 751"/>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2" name="Shape 752"/>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36" name="TextBox 35"/>
          <p:cNvSpPr txBox="1"/>
          <p:nvPr/>
        </p:nvSpPr>
        <p:spPr>
          <a:xfrm>
            <a:off x="0" y="4636500"/>
            <a:ext cx="5655715" cy="369332"/>
          </a:xfrm>
          <a:prstGeom prst="rect">
            <a:avLst/>
          </a:prstGeom>
          <a:noFill/>
        </p:spPr>
        <p:txBody>
          <a:bodyPr wrap="none" rtlCol="0">
            <a:spAutoFit/>
          </a:bodyPr>
          <a:lstStyle/>
          <a:p>
            <a:r>
              <a:rPr lang="en-US" sz="1000" b="1" dirty="0">
                <a:solidFill>
                  <a:srgbClr val="FCAC36"/>
                </a:solidFill>
                <a:latin typeface="Roboto Condensed"/>
                <a:ea typeface="Roboto Condensed"/>
                <a:cs typeface="Roboto Condensed"/>
              </a:rPr>
              <a:t>Source: </a:t>
            </a:r>
            <a:r>
              <a:rPr lang="en-US" sz="800" dirty="0">
                <a:solidFill>
                  <a:srgbClr val="263248"/>
                </a:solidFill>
                <a:latin typeface="Roboto Condensed Light"/>
                <a:ea typeface="Roboto Condensed Light"/>
                <a:cs typeface="Roboto Condensed Light"/>
                <a:sym typeface="Roboto Condensed Light"/>
              </a:rPr>
              <a:t>http://www.marketsandmarkets.com/PressReleases/location-based-service.asp</a:t>
            </a:r>
          </a:p>
          <a:p>
            <a:r>
              <a:rPr lang="en-US" sz="800" dirty="0">
                <a:solidFill>
                  <a:srgbClr val="263248"/>
                </a:solidFill>
                <a:latin typeface="Roboto Condensed Light"/>
                <a:ea typeface="Roboto Condensed Light"/>
                <a:cs typeface="Roboto Condensed Light"/>
                <a:sym typeface="Roboto Condensed Light"/>
              </a:rPr>
              <a:t>                  https://mobilemarketingwatch.com/location-based-services-market-in-india-projected-to-grow-steadily-51961/</a:t>
            </a:r>
          </a:p>
        </p:txBody>
      </p:sp>
    </p:spTree>
    <p:extLst>
      <p:ext uri="{BB962C8B-B14F-4D97-AF65-F5344CB8AC3E}">
        <p14:creationId xmlns:p14="http://schemas.microsoft.com/office/powerpoint/2010/main" val="1130564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329960" y="3154167"/>
            <a:ext cx="4094400" cy="1482333"/>
          </a:xfrm>
          <a:prstGeom prst="rect">
            <a:avLst/>
          </a:prstGeom>
        </p:spPr>
        <p:txBody>
          <a:bodyPr lIns="91425" tIns="91425" rIns="91425" bIns="91425" anchor="b" anchorCtr="0">
            <a:noAutofit/>
          </a:bodyPr>
          <a:lstStyle/>
          <a:p>
            <a:pPr lvl="0"/>
            <a:r>
              <a:rPr lang="en" dirty="0"/>
              <a:t>PROPOSED FRIEND LOCATION &amp; DISTANCE FINDER</a:t>
            </a:r>
          </a:p>
        </p:txBody>
      </p:sp>
      <p:sp>
        <p:nvSpPr>
          <p:cNvPr id="224" name="Shape 22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6</a:t>
            </a:fld>
            <a:endParaRPr lang="en"/>
          </a:p>
        </p:txBody>
      </p:sp>
    </p:spTree>
    <p:extLst>
      <p:ext uri="{BB962C8B-B14F-4D97-AF65-F5344CB8AC3E}">
        <p14:creationId xmlns:p14="http://schemas.microsoft.com/office/powerpoint/2010/main" val="356865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spcBef>
                <a:spcPts val="0"/>
              </a:spcBef>
              <a:buNone/>
            </a:pPr>
            <a:r>
              <a:rPr lang="en" sz="1800" dirty="0"/>
              <a:t>FRIEND LOCATION &amp; DISTANCE FINDER</a:t>
            </a:r>
          </a:p>
        </p:txBody>
      </p:sp>
      <p:sp>
        <p:nvSpPr>
          <p:cNvPr id="238" name="Shape 238"/>
          <p:cNvSpPr txBox="1">
            <a:spLocks noGrp="1"/>
          </p:cNvSpPr>
          <p:nvPr>
            <p:ph type="body" idx="1"/>
          </p:nvPr>
        </p:nvSpPr>
        <p:spPr>
          <a:xfrm>
            <a:off x="660611" y="1491000"/>
            <a:ext cx="7733824" cy="3145500"/>
          </a:xfrm>
          <a:prstGeom prst="rect">
            <a:avLst/>
          </a:prstGeom>
        </p:spPr>
        <p:txBody>
          <a:bodyPr lIns="91425" tIns="91425" rIns="91425" bIns="91425" anchor="ctr" anchorCtr="0">
            <a:noAutofit/>
          </a:bodyPr>
          <a:lstStyle/>
          <a:p>
            <a:pPr algn="just"/>
            <a:r>
              <a:rPr lang="en-US" sz="1600" dirty="0"/>
              <a:t>This technology enables a first user to send a request to add a second user as a friend using phone number of the second user.</a:t>
            </a:r>
          </a:p>
          <a:p>
            <a:pPr algn="just"/>
            <a:r>
              <a:rPr lang="en-US" sz="1600" dirty="0"/>
              <a:t>Storing, at a server or a database operatively coupled thereto, friend relationship between the first user and the second user based on acceptance of the request by the second user.</a:t>
            </a:r>
          </a:p>
          <a:p>
            <a:pPr algn="just"/>
            <a:r>
              <a:rPr lang="en-US" sz="1600" dirty="0"/>
              <a:t>Determining, at the server, distance between the first user and the second user based on first mobile tower coordinates or a landmark corresponding to the first mobile tower coordinates of the first user and second mobile tower coordinates or a landmark corresponding to the second mobile tower coordinates of the second user.</a:t>
            </a:r>
          </a:p>
        </p:txBody>
      </p:sp>
      <p:sp>
        <p:nvSpPr>
          <p:cNvPr id="239" name="Shape 23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grpSp>
        <p:nvGrpSpPr>
          <p:cNvPr id="10" name="Shape 753"/>
          <p:cNvGrpSpPr/>
          <p:nvPr/>
        </p:nvGrpSpPr>
        <p:grpSpPr>
          <a:xfrm>
            <a:off x="297475" y="598553"/>
            <a:ext cx="354244" cy="354244"/>
            <a:chOff x="5941025" y="3634400"/>
            <a:chExt cx="467650" cy="467650"/>
          </a:xfrm>
        </p:grpSpPr>
        <p:sp>
          <p:nvSpPr>
            <p:cNvPr id="11" name="Shape 754"/>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55"/>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756"/>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757"/>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758"/>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59"/>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16769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7" name="Shape 217"/>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8</a:t>
            </a:fld>
            <a:endParaRPr lang="en"/>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6059" y="1010478"/>
            <a:ext cx="4511221" cy="3941622"/>
          </a:xfrm>
          <a:prstGeom prst="rect">
            <a:avLst/>
          </a:prstGeom>
        </p:spPr>
      </p:pic>
      <p:sp>
        <p:nvSpPr>
          <p:cNvPr id="11" name="Rectangle 10"/>
          <p:cNvSpPr/>
          <p:nvPr/>
        </p:nvSpPr>
        <p:spPr>
          <a:xfrm>
            <a:off x="3219475" y="3381929"/>
            <a:ext cx="364202" cy="307777"/>
          </a:xfrm>
          <a:prstGeom prst="rect">
            <a:avLst/>
          </a:prstGeom>
        </p:spPr>
        <p:txBody>
          <a:bodyPr wrap="none">
            <a:spAutoFit/>
          </a:bodyPr>
          <a:lstStyle/>
          <a:p>
            <a:r>
              <a:rPr lang="en" dirty="0">
                <a:solidFill>
                  <a:srgbClr val="263248"/>
                </a:solidFill>
                <a:latin typeface="Roboto Condensed"/>
                <a:ea typeface="Roboto Condensed"/>
                <a:cs typeface="Roboto Condensed"/>
                <a:sym typeface="Roboto Condensed"/>
              </a:rPr>
              <a:t>👤</a:t>
            </a:r>
            <a:endParaRPr lang="en-US" dirty="0"/>
          </a:p>
        </p:txBody>
      </p:sp>
      <p:grpSp>
        <p:nvGrpSpPr>
          <p:cNvPr id="12" name="Shape 360"/>
          <p:cNvGrpSpPr/>
          <p:nvPr/>
        </p:nvGrpSpPr>
        <p:grpSpPr>
          <a:xfrm rot="10800000">
            <a:off x="1978405" y="3313036"/>
            <a:ext cx="1245205" cy="455629"/>
            <a:chOff x="2689941" y="1287959"/>
            <a:chExt cx="7261354" cy="2067200"/>
          </a:xfrm>
        </p:grpSpPr>
        <p:sp>
          <p:nvSpPr>
            <p:cNvPr id="13"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4" name="Shape 362"/>
            <p:cNvSpPr/>
            <p:nvPr/>
          </p:nvSpPr>
          <p:spPr>
            <a:xfrm rot="10800000" flipH="1">
              <a:off x="3905358" y="1697076"/>
              <a:ext cx="4801199" cy="1243799"/>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1100" b="1" dirty="0">
                  <a:solidFill>
                    <a:srgbClr val="FFFFFF"/>
                  </a:solidFill>
                  <a:latin typeface="Roboto Condensed"/>
                  <a:ea typeface="Roboto Condensed"/>
                  <a:cs typeface="Roboto Condensed"/>
                  <a:sym typeface="Roboto Condensed"/>
                </a:rPr>
                <a:t>Person 1</a:t>
              </a:r>
            </a:p>
          </p:txBody>
        </p:sp>
        <p:sp>
          <p:nvSpPr>
            <p:cNvPr id="15"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6"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17"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grpSp>
        <p:nvGrpSpPr>
          <p:cNvPr id="18" name="Shape 360"/>
          <p:cNvGrpSpPr/>
          <p:nvPr/>
        </p:nvGrpSpPr>
        <p:grpSpPr>
          <a:xfrm rot="10800000">
            <a:off x="5292287" y="1794061"/>
            <a:ext cx="1192714" cy="502989"/>
            <a:chOff x="2689941" y="1287959"/>
            <a:chExt cx="7261354" cy="2067200"/>
          </a:xfrm>
        </p:grpSpPr>
        <p:sp>
          <p:nvSpPr>
            <p:cNvPr id="19" name="Shape 361"/>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0" name="Shape 362"/>
            <p:cNvSpPr/>
            <p:nvPr/>
          </p:nvSpPr>
          <p:spPr>
            <a:xfrm rot="10800000" flipH="1">
              <a:off x="3905358" y="1697076"/>
              <a:ext cx="4801199" cy="1243799"/>
            </a:xfrm>
            <a:prstGeom prst="rect">
              <a:avLst/>
            </a:prstGeom>
            <a:solidFill>
              <a:srgbClr val="FF9800"/>
            </a:solidFill>
            <a:ln>
              <a:noFill/>
            </a:ln>
          </p:spPr>
          <p:txBody>
            <a:bodyPr lIns="91425" tIns="91425" rIns="91425" bIns="91425" anchor="ctr" anchorCtr="0">
              <a:noAutofit/>
            </a:bodyPr>
            <a:lstStyle/>
            <a:p>
              <a:pPr lvl="0" algn="ctr" rtl="0">
                <a:spcBef>
                  <a:spcPts val="0"/>
                </a:spcBef>
                <a:buNone/>
              </a:pPr>
              <a:r>
                <a:rPr lang="en" sz="1100" b="1" dirty="0">
                  <a:solidFill>
                    <a:srgbClr val="FFFFFF"/>
                  </a:solidFill>
                  <a:latin typeface="Roboto Condensed"/>
                  <a:ea typeface="Roboto Condensed"/>
                  <a:cs typeface="Roboto Condensed"/>
                  <a:sym typeface="Roboto Condensed"/>
                </a:rPr>
                <a:t>Person 2</a:t>
              </a:r>
            </a:p>
          </p:txBody>
        </p:sp>
        <p:sp>
          <p:nvSpPr>
            <p:cNvPr id="21" name="Shape 363"/>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2" name="Shape 364"/>
            <p:cNvSpPr/>
            <p:nvPr/>
          </p:nvSpPr>
          <p:spPr>
            <a:xfrm flipH="1">
              <a:off x="2689941"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sp>
          <p:nvSpPr>
            <p:cNvPr id="23" name="Shape 365"/>
            <p:cNvSpPr/>
            <p:nvPr/>
          </p:nvSpPr>
          <p:spPr>
            <a:xfrm rot="10800000">
              <a:off x="2689947"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sz="800" b="1">
                <a:solidFill>
                  <a:srgbClr val="FFFFFF"/>
                </a:solidFill>
                <a:latin typeface="Roboto Condensed"/>
                <a:ea typeface="Roboto Condensed"/>
                <a:cs typeface="Roboto Condensed"/>
                <a:sym typeface="Roboto Condensed"/>
              </a:endParaRPr>
            </a:p>
          </p:txBody>
        </p:sp>
      </p:grpSp>
      <p:cxnSp>
        <p:nvCxnSpPr>
          <p:cNvPr id="8" name="Curved Connector 7"/>
          <p:cNvCxnSpPr/>
          <p:nvPr/>
        </p:nvCxnSpPr>
        <p:spPr>
          <a:xfrm flipV="1">
            <a:off x="3745138" y="2297050"/>
            <a:ext cx="1023046" cy="1015986"/>
          </a:xfrm>
          <a:prstGeom prst="curvedConnector3">
            <a:avLst>
              <a:gd name="adj1" fmla="val 50000"/>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7" name="Shape 249"/>
          <p:cNvSpPr txBox="1">
            <a:spLocks/>
          </p:cNvSpPr>
          <p:nvPr/>
        </p:nvSpPr>
        <p:spPr>
          <a:xfrm>
            <a:off x="642618" y="677915"/>
            <a:ext cx="7915755" cy="405705"/>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Condensed"/>
              <a:buNone/>
              <a:defRPr sz="2000" b="1" i="0" u="none" strike="noStrike" cap="none">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r>
              <a:rPr lang="en" sz="1600" dirty="0">
                <a:solidFill>
                  <a:srgbClr val="FF9800"/>
                </a:solidFill>
              </a:rPr>
              <a:t>Two friends at two diff</a:t>
            </a:r>
            <a:r>
              <a:rPr lang="en-US" sz="1600" dirty="0">
                <a:solidFill>
                  <a:srgbClr val="FF9800"/>
                </a:solidFill>
              </a:rPr>
              <a:t>e</a:t>
            </a:r>
            <a:r>
              <a:rPr lang="en" sz="1600" dirty="0">
                <a:solidFill>
                  <a:srgbClr val="FF9800"/>
                </a:solidFill>
              </a:rPr>
              <a:t>rent places want to know each other location &amp; distance</a:t>
            </a:r>
          </a:p>
        </p:txBody>
      </p:sp>
      <p:sp>
        <p:nvSpPr>
          <p:cNvPr id="2" name="Rectangle 1"/>
          <p:cNvSpPr/>
          <p:nvPr/>
        </p:nvSpPr>
        <p:spPr>
          <a:xfrm>
            <a:off x="4966954" y="2143162"/>
            <a:ext cx="364202" cy="307777"/>
          </a:xfrm>
          <a:prstGeom prst="rect">
            <a:avLst/>
          </a:prstGeom>
        </p:spPr>
        <p:txBody>
          <a:bodyPr wrap="none">
            <a:spAutoFit/>
          </a:bodyPr>
          <a:lstStyle/>
          <a:p>
            <a:r>
              <a:rPr lang="en" dirty="0">
                <a:solidFill>
                  <a:srgbClr val="263248"/>
                </a:solidFill>
                <a:latin typeface="Roboto Condensed"/>
                <a:ea typeface="Roboto Condensed"/>
                <a:cs typeface="Roboto Condensed"/>
                <a:sym typeface="Roboto Condensed"/>
              </a:rPr>
              <a:t>👤</a:t>
            </a:r>
            <a:endParaRPr lang="en-US" dirty="0"/>
          </a:p>
        </p:txBody>
      </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5261" y="2046184"/>
            <a:ext cx="284356" cy="420274"/>
          </a:xfrm>
          <a:prstGeom prst="rect">
            <a:avLst/>
          </a:prstGeom>
        </p:spPr>
      </p:pic>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9142" y="3231845"/>
            <a:ext cx="284356" cy="420274"/>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6954" y="4359458"/>
            <a:ext cx="187446" cy="277042"/>
          </a:xfrm>
          <a:prstGeom prst="rect">
            <a:avLst/>
          </a:prstGeom>
        </p:spPr>
      </p:pic>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4500" y="1623345"/>
            <a:ext cx="187446" cy="277042"/>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2826" y="3436281"/>
            <a:ext cx="187446" cy="277042"/>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7815" y="3159239"/>
            <a:ext cx="187446" cy="277042"/>
          </a:xfrm>
          <a:prstGeom prst="rect">
            <a:avLst/>
          </a:prstGeom>
        </p:spPr>
      </p:pic>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5202" y="1467451"/>
            <a:ext cx="172933" cy="277042"/>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41" y="2468044"/>
            <a:ext cx="187446" cy="277042"/>
          </a:xfrm>
          <a:prstGeom prst="rect">
            <a:avLst/>
          </a:prstGeom>
        </p:spPr>
      </p:pic>
      <p:sp>
        <p:nvSpPr>
          <p:cNvPr id="34" name="Shape 237"/>
          <p:cNvSpPr txBox="1">
            <a:spLocks/>
          </p:cNvSpPr>
          <p:nvPr/>
        </p:nvSpPr>
        <p:spPr>
          <a:xfrm>
            <a:off x="61849" y="187241"/>
            <a:ext cx="1804514" cy="298049"/>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en" b="1" dirty="0">
                <a:solidFill>
                  <a:srgbClr val="FFFFFF"/>
                </a:solidFill>
                <a:latin typeface="Roboto Condensed"/>
                <a:ea typeface="Roboto Condensed"/>
                <a:cs typeface="Roboto Condensed"/>
                <a:sym typeface="Roboto Condensed"/>
              </a:rPr>
              <a:t>USE CASE</a:t>
            </a:r>
          </a:p>
        </p:txBody>
      </p:sp>
    </p:spTree>
    <p:extLst>
      <p:ext uri="{BB962C8B-B14F-4D97-AF65-F5344CB8AC3E}">
        <p14:creationId xmlns:p14="http://schemas.microsoft.com/office/powerpoint/2010/main" val="340599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4" name="Shape 47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sp>
        <p:nvSpPr>
          <p:cNvPr id="6" name="Shape 495"/>
          <p:cNvSpPr/>
          <p:nvPr/>
        </p:nvSpPr>
        <p:spPr>
          <a:xfrm>
            <a:off x="3982888" y="2265956"/>
            <a:ext cx="1143594" cy="1102689"/>
          </a:xfrm>
          <a:custGeom>
            <a:avLst/>
            <a:gdLst/>
            <a:ahLst/>
            <a:cxnLst/>
            <a:rect l="0" t="0" r="0" b="0"/>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7" name="Shape 473"/>
          <p:cNvSpPr/>
          <p:nvPr/>
        </p:nvSpPr>
        <p:spPr>
          <a:xfrm>
            <a:off x="4109303" y="2420379"/>
            <a:ext cx="864795" cy="526770"/>
          </a:xfrm>
          <a:prstGeom prst="rect">
            <a:avLst/>
          </a:prstGeom>
          <a:noFill/>
          <a:ln>
            <a:noFill/>
          </a:ln>
        </p:spPr>
        <p:txBody>
          <a:bodyPr lIns="91425" tIns="91425" rIns="91425" bIns="91425" anchor="ctr" anchorCtr="0">
            <a:noAutofit/>
          </a:bodyPr>
          <a:lstStyle/>
          <a:p>
            <a:pPr lvl="0" algn="ctr">
              <a:spcBef>
                <a:spcPts val="0"/>
              </a:spcBef>
              <a:buNone/>
            </a:pPr>
            <a:r>
              <a:rPr lang="en" sz="1000" b="1" dirty="0">
                <a:solidFill>
                  <a:srgbClr val="3F5378"/>
                </a:solidFill>
                <a:latin typeface="Roboto Condensed"/>
                <a:ea typeface="Roboto Condensed"/>
                <a:cs typeface="Roboto Condensed"/>
                <a:sym typeface="Roboto Condensed"/>
              </a:rPr>
              <a:t>SERVER</a:t>
            </a:r>
            <a:endParaRPr lang="en" sz="1000" dirty="0">
              <a:solidFill>
                <a:srgbClr val="3F5378"/>
              </a:solidFill>
              <a:latin typeface="Roboto Condensed"/>
              <a:ea typeface="Roboto Condensed"/>
              <a:cs typeface="Roboto Condensed"/>
              <a:sym typeface="Roboto Condensed"/>
            </a:endParaRPr>
          </a:p>
        </p:txBody>
      </p:sp>
      <p:sp>
        <p:nvSpPr>
          <p:cNvPr id="12" name="Shape 471"/>
          <p:cNvSpPr/>
          <p:nvPr/>
        </p:nvSpPr>
        <p:spPr>
          <a:xfrm>
            <a:off x="465541" y="1408784"/>
            <a:ext cx="1326656" cy="1453693"/>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13" name="Shape 473"/>
          <p:cNvSpPr/>
          <p:nvPr/>
        </p:nvSpPr>
        <p:spPr>
          <a:xfrm>
            <a:off x="485265" y="1591906"/>
            <a:ext cx="1317310" cy="1070549"/>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FRIEND LOCATOR</a:t>
            </a:r>
          </a:p>
          <a:p>
            <a:pPr algn="ctr"/>
            <a:endParaRPr lang="en-US" sz="1000" dirty="0">
              <a:solidFill>
                <a:srgbClr val="FCAC36"/>
              </a:solidFill>
              <a:latin typeface="Roboto Condensed"/>
              <a:ea typeface="Roboto Condensed"/>
              <a:cs typeface="Roboto Condensed"/>
            </a:endParaRPr>
          </a:p>
          <a:p>
            <a:pPr algn="ctr"/>
            <a:r>
              <a:rPr lang="en-US" sz="1000" dirty="0">
                <a:solidFill>
                  <a:srgbClr val="FCAC36"/>
                </a:solidFill>
                <a:latin typeface="Roboto Condensed"/>
                <a:ea typeface="Roboto Condensed"/>
                <a:cs typeface="Roboto Condensed"/>
              </a:rPr>
              <a:t>“8888888888”</a:t>
            </a:r>
          </a:p>
          <a:p>
            <a:pPr algn="just"/>
            <a:r>
              <a:rPr lang="en-US" sz="1000" dirty="0">
                <a:solidFill>
                  <a:srgbClr val="3F5378"/>
                </a:solidFill>
                <a:latin typeface="Roboto Condensed"/>
                <a:ea typeface="Roboto Condensed"/>
                <a:cs typeface="Roboto Condensed"/>
                <a:sym typeface="Roboto Condensed"/>
              </a:rPr>
              <a:t>Accepted your friend request !</a:t>
            </a:r>
            <a:endParaRPr lang="en" sz="1000" dirty="0">
              <a:solidFill>
                <a:srgbClr val="3F5378"/>
              </a:solidFill>
              <a:latin typeface="Roboto Condensed"/>
              <a:ea typeface="Roboto Condensed"/>
              <a:cs typeface="Roboto Condensed"/>
              <a:sym typeface="Roboto Condensed"/>
            </a:endParaRPr>
          </a:p>
        </p:txBody>
      </p:sp>
      <p:sp>
        <p:nvSpPr>
          <p:cNvPr id="23" name="Shape 471"/>
          <p:cNvSpPr/>
          <p:nvPr/>
        </p:nvSpPr>
        <p:spPr>
          <a:xfrm>
            <a:off x="7474509" y="1391512"/>
            <a:ext cx="1411674" cy="2262358"/>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24" name="Shape 473"/>
          <p:cNvSpPr/>
          <p:nvPr/>
        </p:nvSpPr>
        <p:spPr>
          <a:xfrm>
            <a:off x="7511310" y="1626927"/>
            <a:ext cx="1300891" cy="1822402"/>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FRIEND LOCATOR</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lvl="0" algn="ctr"/>
            <a:r>
              <a:rPr lang="en" sz="1000" dirty="0">
                <a:solidFill>
                  <a:srgbClr val="3F5378"/>
                </a:solidFill>
                <a:latin typeface="Roboto Condensed"/>
                <a:ea typeface="Roboto Condensed"/>
                <a:cs typeface="Roboto Condensed"/>
                <a:sym typeface="Roboto Condensed"/>
              </a:rPr>
              <a:t>You Have Rec</a:t>
            </a:r>
            <a:r>
              <a:rPr lang="en-US" sz="1000" dirty="0" err="1">
                <a:solidFill>
                  <a:srgbClr val="3F5378"/>
                </a:solidFill>
                <a:latin typeface="Roboto Condensed"/>
                <a:ea typeface="Roboto Condensed"/>
                <a:cs typeface="Roboto Condensed"/>
                <a:sym typeface="Roboto Condensed"/>
              </a:rPr>
              <a:t>ei</a:t>
            </a:r>
            <a:r>
              <a:rPr lang="en" sz="1000" dirty="0">
                <a:solidFill>
                  <a:srgbClr val="3F5378"/>
                </a:solidFill>
                <a:latin typeface="Roboto Condensed"/>
                <a:ea typeface="Roboto Condensed"/>
                <a:cs typeface="Roboto Condensed"/>
                <a:sym typeface="Roboto Condensed"/>
              </a:rPr>
              <a:t>ved FREQUEST from </a:t>
            </a:r>
            <a:r>
              <a:rPr lang="en" sz="1000" dirty="0">
                <a:solidFill>
                  <a:srgbClr val="FCAC36"/>
                </a:solidFill>
                <a:latin typeface="Roboto Condensed"/>
                <a:ea typeface="Roboto Condensed"/>
                <a:cs typeface="Roboto Condensed"/>
                <a:sym typeface="Roboto Condensed"/>
              </a:rPr>
              <a:t>“9999999999”</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algn="just"/>
            <a:r>
              <a:rPr lang="en" sz="1000" dirty="0">
                <a:solidFill>
                  <a:srgbClr val="3F5378"/>
                </a:solidFill>
                <a:latin typeface="Roboto Condensed"/>
                <a:ea typeface="Roboto Condensed"/>
                <a:cs typeface="Roboto Condensed"/>
                <a:sym typeface="Roboto Condensed"/>
              </a:rPr>
              <a:t>Would you like to accept:</a:t>
            </a:r>
          </a:p>
          <a:p>
            <a:pPr algn="just"/>
            <a:endParaRPr lang="en" sz="1000" dirty="0">
              <a:solidFill>
                <a:srgbClr val="3F5378"/>
              </a:solidFill>
              <a:latin typeface="Roboto Condensed"/>
              <a:ea typeface="Roboto Condensed"/>
              <a:cs typeface="Roboto Condensed"/>
              <a:sym typeface="Roboto Condensed"/>
            </a:endParaRPr>
          </a:p>
          <a:p>
            <a:pPr algn="just"/>
            <a:r>
              <a:rPr lang="en" sz="1000" dirty="0">
                <a:solidFill>
                  <a:srgbClr val="3F5378"/>
                </a:solidFill>
                <a:latin typeface="Roboto Condensed"/>
                <a:ea typeface="Roboto Condensed"/>
                <a:cs typeface="Roboto Condensed"/>
                <a:sym typeface="Roboto Condensed"/>
              </a:rPr>
              <a:t>If YES press </a:t>
            </a:r>
            <a:r>
              <a:rPr lang="en" sz="1000" dirty="0">
                <a:solidFill>
                  <a:srgbClr val="FCAC36"/>
                </a:solidFill>
                <a:latin typeface="Roboto Condensed"/>
                <a:ea typeface="Roboto Condensed"/>
                <a:cs typeface="Roboto Condensed"/>
                <a:sym typeface="Roboto Condensed"/>
              </a:rPr>
              <a:t>“1” </a:t>
            </a:r>
            <a:r>
              <a:rPr lang="en" sz="1000" dirty="0">
                <a:solidFill>
                  <a:srgbClr val="3F5378"/>
                </a:solidFill>
                <a:latin typeface="Roboto Condensed"/>
                <a:ea typeface="Roboto Condensed"/>
                <a:cs typeface="Roboto Condensed"/>
                <a:sym typeface="Roboto Condensed"/>
              </a:rPr>
              <a:t>or </a:t>
            </a:r>
            <a:r>
              <a:rPr lang="en" sz="1000" dirty="0">
                <a:solidFill>
                  <a:srgbClr val="FCAC36"/>
                </a:solidFill>
                <a:latin typeface="Roboto Condensed"/>
                <a:ea typeface="Roboto Condensed"/>
                <a:cs typeface="Roboto Condensed"/>
                <a:sym typeface="Roboto Condensed"/>
              </a:rPr>
              <a:t>“0”</a:t>
            </a:r>
            <a:r>
              <a:rPr lang="en" sz="1000" dirty="0">
                <a:solidFill>
                  <a:srgbClr val="3F5378"/>
                </a:solidFill>
                <a:latin typeface="Roboto Condensed"/>
                <a:ea typeface="Roboto Condensed"/>
                <a:cs typeface="Roboto Condensed"/>
                <a:sym typeface="Roboto Condensed"/>
              </a:rPr>
              <a:t> to DECLINE</a:t>
            </a:r>
            <a:endParaRPr lang="en" sz="1000" dirty="0">
              <a:solidFill>
                <a:srgbClr val="FCAC36"/>
              </a:solidFill>
              <a:latin typeface="Roboto Condensed"/>
              <a:ea typeface="Roboto Condensed"/>
              <a:cs typeface="Roboto Condensed"/>
              <a:sym typeface="Roboto Condensed"/>
            </a:endParaRPr>
          </a:p>
        </p:txBody>
      </p:sp>
      <p:sp>
        <p:nvSpPr>
          <p:cNvPr id="27" name="TextBox 26"/>
          <p:cNvSpPr txBox="1"/>
          <p:nvPr/>
        </p:nvSpPr>
        <p:spPr>
          <a:xfrm>
            <a:off x="2450831" y="878079"/>
            <a:ext cx="1685399" cy="707886"/>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User with mobile number “9999999999” sends friend request to user with number “8888888888” </a:t>
            </a:r>
          </a:p>
        </p:txBody>
      </p:sp>
      <p:sp>
        <p:nvSpPr>
          <p:cNvPr id="37" name="TextBox 36"/>
          <p:cNvSpPr txBox="1"/>
          <p:nvPr/>
        </p:nvSpPr>
        <p:spPr>
          <a:xfrm>
            <a:off x="5374824" y="857055"/>
            <a:ext cx="1380678" cy="707886"/>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Server forwards the friend request to user with mobile number “8888888888”</a:t>
            </a:r>
          </a:p>
        </p:txBody>
      </p:sp>
      <p:sp>
        <p:nvSpPr>
          <p:cNvPr id="21" name="Rectangle 20"/>
          <p:cNvSpPr/>
          <p:nvPr/>
        </p:nvSpPr>
        <p:spPr>
          <a:xfrm>
            <a:off x="7051936" y="662947"/>
            <a:ext cx="697627" cy="707886"/>
          </a:xfrm>
          <a:prstGeom prst="rect">
            <a:avLst/>
          </a:prstGeom>
        </p:spPr>
        <p:txBody>
          <a:bodyPr wrap="none">
            <a:spAutoFit/>
          </a:bodyPr>
          <a:lstStyle/>
          <a:p>
            <a:r>
              <a:rPr lang="en" sz="4000" dirty="0">
                <a:solidFill>
                  <a:srgbClr val="263248"/>
                </a:solidFill>
                <a:latin typeface="Roboto Condensed"/>
                <a:ea typeface="Roboto Condensed"/>
                <a:cs typeface="Roboto Condensed"/>
                <a:sym typeface="Roboto Condensed"/>
              </a:rPr>
              <a:t>👤</a:t>
            </a:r>
            <a:endParaRPr lang="en-US" sz="4000" dirty="0"/>
          </a:p>
        </p:txBody>
      </p:sp>
      <p:sp>
        <p:nvSpPr>
          <p:cNvPr id="22" name="Rectangle 21"/>
          <p:cNvSpPr/>
          <p:nvPr/>
        </p:nvSpPr>
        <p:spPr>
          <a:xfrm>
            <a:off x="1278357" y="690624"/>
            <a:ext cx="640676" cy="707886"/>
          </a:xfrm>
          <a:prstGeom prst="rect">
            <a:avLst/>
          </a:prstGeom>
        </p:spPr>
        <p:txBody>
          <a:bodyPr wrap="square">
            <a:spAutoFit/>
          </a:bodyPr>
          <a:lstStyle/>
          <a:p>
            <a:r>
              <a:rPr lang="en" sz="4000" dirty="0">
                <a:solidFill>
                  <a:srgbClr val="263248"/>
                </a:solidFill>
                <a:latin typeface="Roboto Condensed"/>
                <a:ea typeface="Roboto Condensed"/>
                <a:cs typeface="Roboto Condensed"/>
                <a:sym typeface="Roboto Condensed"/>
              </a:rPr>
              <a:t>👤</a:t>
            </a:r>
            <a:endParaRPr lang="en-US" sz="4000" dirty="0"/>
          </a:p>
        </p:txBody>
      </p:sp>
      <p:sp>
        <p:nvSpPr>
          <p:cNvPr id="26" name="Shape 237"/>
          <p:cNvSpPr txBox="1">
            <a:spLocks/>
          </p:cNvSpPr>
          <p:nvPr/>
        </p:nvSpPr>
        <p:spPr>
          <a:xfrm>
            <a:off x="61849" y="187241"/>
            <a:ext cx="1804514" cy="298049"/>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en" b="1" dirty="0">
                <a:solidFill>
                  <a:srgbClr val="FFFFFF"/>
                </a:solidFill>
                <a:latin typeface="Roboto Condensed"/>
                <a:ea typeface="Roboto Condensed"/>
                <a:cs typeface="Roboto Condensed"/>
                <a:sym typeface="Roboto Condensed"/>
              </a:rPr>
              <a:t>FRIEND REQUEST</a:t>
            </a:r>
          </a:p>
        </p:txBody>
      </p:sp>
      <p:grpSp>
        <p:nvGrpSpPr>
          <p:cNvPr id="30" name="Shape 431"/>
          <p:cNvGrpSpPr/>
          <p:nvPr/>
        </p:nvGrpSpPr>
        <p:grpSpPr>
          <a:xfrm rot="10800000">
            <a:off x="0" y="857055"/>
            <a:ext cx="1402065" cy="305984"/>
            <a:chOff x="185742" y="1697029"/>
            <a:chExt cx="5165697" cy="1658129"/>
          </a:xfrm>
        </p:grpSpPr>
        <p:sp>
          <p:nvSpPr>
            <p:cNvPr id="31" name="Shape 432"/>
            <p:cNvSpPr/>
            <p:nvPr/>
          </p:nvSpPr>
          <p:spPr>
            <a:xfrm rot="10800000" flipH="1">
              <a:off x="1426311" y="1697029"/>
              <a:ext cx="2693400" cy="1243800"/>
            </a:xfrm>
            <a:prstGeom prst="rect">
              <a:avLst/>
            </a:prstGeom>
            <a:solidFill>
              <a:srgbClr val="3F5378"/>
            </a:solidFill>
            <a:ln>
              <a:noFill/>
            </a:ln>
          </p:spPr>
          <p:txBody>
            <a:bodyPr lIns="91425" tIns="91425" rIns="91425" bIns="91425" anchor="ctr" anchorCtr="0">
              <a:noAutofit/>
            </a:bodyPr>
            <a:lstStyle/>
            <a:p>
              <a:pPr lvl="0" algn="ctr" rtl="0">
                <a:spcBef>
                  <a:spcPts val="0"/>
                </a:spcBef>
                <a:buNone/>
              </a:pPr>
              <a:r>
                <a:rPr lang="en" sz="800" dirty="0">
                  <a:solidFill>
                    <a:srgbClr val="FFFFFF"/>
                  </a:solidFill>
                  <a:latin typeface="Roboto Condensed"/>
                  <a:ea typeface="Roboto Condensed"/>
                  <a:cs typeface="Roboto Condensed"/>
                  <a:sym typeface="Roboto Condensed"/>
                </a:rPr>
                <a:t>999999999</a:t>
              </a:r>
            </a:p>
          </p:txBody>
        </p:sp>
        <p:sp>
          <p:nvSpPr>
            <p:cNvPr id="32" name="Shape 433"/>
            <p:cNvSpPr/>
            <p:nvPr/>
          </p:nvSpPr>
          <p:spPr>
            <a:xfrm rot="10800000" flipH="1">
              <a:off x="4107640" y="1697042"/>
              <a:ext cx="1243800" cy="1243800"/>
            </a:xfrm>
            <a:prstGeom prst="rtTriangle">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sp>
          <p:nvSpPr>
            <p:cNvPr id="33" name="Shape 434"/>
            <p:cNvSpPr/>
            <p:nvPr/>
          </p:nvSpPr>
          <p:spPr>
            <a:xfrm flipH="1">
              <a:off x="185742" y="1697042"/>
              <a:ext cx="1243800" cy="1243800"/>
            </a:xfrm>
            <a:prstGeom prst="rtTriangle">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sp>
          <p:nvSpPr>
            <p:cNvPr id="35" name="Shape 435"/>
            <p:cNvSpPr/>
            <p:nvPr/>
          </p:nvSpPr>
          <p:spPr>
            <a:xfrm rot="10800000">
              <a:off x="185747" y="2940859"/>
              <a:ext cx="1243800" cy="414300"/>
            </a:xfrm>
            <a:prstGeom prst="triangle">
              <a:avLst>
                <a:gd name="adj" fmla="val 0"/>
              </a:avLst>
            </a:prstGeom>
            <a:solidFill>
              <a:srgbClr val="26324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grpSp>
      <p:grpSp>
        <p:nvGrpSpPr>
          <p:cNvPr id="38" name="Shape 426"/>
          <p:cNvGrpSpPr/>
          <p:nvPr/>
        </p:nvGrpSpPr>
        <p:grpSpPr>
          <a:xfrm rot="10800000">
            <a:off x="7696498" y="847018"/>
            <a:ext cx="1447502" cy="316019"/>
            <a:chOff x="185742" y="1697029"/>
            <a:chExt cx="5165697" cy="1658129"/>
          </a:xfrm>
        </p:grpSpPr>
        <p:sp>
          <p:nvSpPr>
            <p:cNvPr id="39" name="Shape 427"/>
            <p:cNvSpPr/>
            <p:nvPr/>
          </p:nvSpPr>
          <p:spPr>
            <a:xfrm rot="10800000" flipH="1">
              <a:off x="1426311" y="1697029"/>
              <a:ext cx="2693400" cy="1243800"/>
            </a:xfrm>
            <a:prstGeom prst="rect">
              <a:avLst/>
            </a:prstGeom>
            <a:solidFill>
              <a:srgbClr val="92A8C8"/>
            </a:solidFill>
            <a:ln>
              <a:noFill/>
            </a:ln>
          </p:spPr>
          <p:txBody>
            <a:bodyPr lIns="91425" tIns="91425" rIns="91425" bIns="91425" anchor="ctr" anchorCtr="0">
              <a:noAutofit/>
            </a:bodyPr>
            <a:lstStyle/>
            <a:p>
              <a:pPr lvl="0" algn="ctr" rtl="0">
                <a:spcBef>
                  <a:spcPts val="0"/>
                </a:spcBef>
                <a:buNone/>
              </a:pPr>
              <a:r>
                <a:rPr lang="en" sz="800" dirty="0">
                  <a:solidFill>
                    <a:srgbClr val="263248"/>
                  </a:solidFill>
                  <a:latin typeface="Roboto Condensed"/>
                  <a:ea typeface="Roboto Condensed"/>
                  <a:cs typeface="Roboto Condensed"/>
                  <a:sym typeface="Roboto Condensed"/>
                </a:rPr>
                <a:t>8888888888</a:t>
              </a:r>
            </a:p>
          </p:txBody>
        </p:sp>
        <p:sp>
          <p:nvSpPr>
            <p:cNvPr id="40" name="Shape 428"/>
            <p:cNvSpPr/>
            <p:nvPr/>
          </p:nvSpPr>
          <p:spPr>
            <a:xfrm rot="10800000" flipH="1">
              <a:off x="4107640" y="1697042"/>
              <a:ext cx="1243800" cy="1243800"/>
            </a:xfrm>
            <a:prstGeom prst="rtTriangle">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41" name="Shape 429"/>
            <p:cNvSpPr/>
            <p:nvPr/>
          </p:nvSpPr>
          <p:spPr>
            <a:xfrm flipH="1">
              <a:off x="185742" y="1697042"/>
              <a:ext cx="1243800" cy="1243800"/>
            </a:xfrm>
            <a:prstGeom prst="rtTriangle">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42" name="Shape 430"/>
            <p:cNvSpPr/>
            <p:nvPr/>
          </p:nvSpPr>
          <p:spPr>
            <a:xfrm rot="10800000">
              <a:off x="185747" y="2940859"/>
              <a:ext cx="1243800" cy="414300"/>
            </a:xfrm>
            <a:prstGeom prst="triangle">
              <a:avLst>
                <a:gd name="adj" fmla="val 0"/>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grpSp>
      <p:sp>
        <p:nvSpPr>
          <p:cNvPr id="43" name="Shape 471"/>
          <p:cNvSpPr/>
          <p:nvPr/>
        </p:nvSpPr>
        <p:spPr>
          <a:xfrm>
            <a:off x="471746" y="1426928"/>
            <a:ext cx="1287885" cy="1398999"/>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44" name="Shape 473"/>
          <p:cNvSpPr/>
          <p:nvPr/>
        </p:nvSpPr>
        <p:spPr>
          <a:xfrm>
            <a:off x="439178" y="1611292"/>
            <a:ext cx="1353019" cy="1030270"/>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FRIEND LOCATOR</a:t>
            </a:r>
          </a:p>
          <a:p>
            <a:pPr lvl="0" algn="ctr">
              <a:spcBef>
                <a:spcPts val="0"/>
              </a:spcBef>
              <a:buNone/>
            </a:pPr>
            <a:endParaRPr lang="en" sz="800" b="1" dirty="0">
              <a:solidFill>
                <a:srgbClr val="3F5378"/>
              </a:solidFill>
              <a:latin typeface="Roboto Condensed"/>
              <a:ea typeface="Roboto Condensed"/>
              <a:cs typeface="Roboto Condensed"/>
              <a:sym typeface="Roboto Condensed"/>
            </a:endParaRPr>
          </a:p>
          <a:p>
            <a:pPr algn="ctr"/>
            <a:r>
              <a:rPr lang="en-US" sz="1000" dirty="0">
                <a:solidFill>
                  <a:srgbClr val="3F5378"/>
                </a:solidFill>
                <a:latin typeface="Roboto Condensed"/>
                <a:ea typeface="Roboto Condensed"/>
                <a:cs typeface="Roboto Condensed"/>
              </a:rPr>
              <a:t>FREQUEST </a:t>
            </a:r>
            <a:r>
              <a:rPr lang="en-US" sz="1000" dirty="0">
                <a:solidFill>
                  <a:srgbClr val="FCAC36"/>
                </a:solidFill>
                <a:latin typeface="Roboto Condensed"/>
                <a:ea typeface="Roboto Condensed"/>
                <a:cs typeface="Roboto Condensed"/>
              </a:rPr>
              <a:t>“8888888888”</a:t>
            </a:r>
            <a:endParaRPr lang="en" sz="1000" dirty="0">
              <a:solidFill>
                <a:srgbClr val="FCAC36"/>
              </a:solidFill>
              <a:latin typeface="Roboto Condensed"/>
              <a:ea typeface="Roboto Condensed"/>
              <a:cs typeface="Roboto Condensed"/>
              <a:sym typeface="Roboto Condensed"/>
            </a:endParaRPr>
          </a:p>
        </p:txBody>
      </p:sp>
      <p:sp>
        <p:nvSpPr>
          <p:cNvPr id="50" name="TextBox 49"/>
          <p:cNvSpPr txBox="1"/>
          <p:nvPr/>
        </p:nvSpPr>
        <p:spPr>
          <a:xfrm>
            <a:off x="2422424" y="3365857"/>
            <a:ext cx="1742211" cy="707886"/>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Server informs the user with mobile number “9999999999” response of his friend</a:t>
            </a:r>
          </a:p>
        </p:txBody>
      </p:sp>
      <p:sp>
        <p:nvSpPr>
          <p:cNvPr id="51" name="TextBox 50"/>
          <p:cNvSpPr txBox="1"/>
          <p:nvPr/>
        </p:nvSpPr>
        <p:spPr>
          <a:xfrm>
            <a:off x="5374824" y="3368645"/>
            <a:ext cx="1546417" cy="707886"/>
          </a:xfrm>
          <a:prstGeom prst="rect">
            <a:avLst/>
          </a:prstGeom>
          <a:noFill/>
        </p:spPr>
        <p:txBody>
          <a:bodyPr wrap="square" rtlCol="0">
            <a:spAutoFit/>
          </a:bodyPr>
          <a:lstStyle/>
          <a:p>
            <a:pPr algn="ctr"/>
            <a:r>
              <a:rPr lang="en-US" sz="1000" dirty="0">
                <a:solidFill>
                  <a:srgbClr val="FCAC36"/>
                </a:solidFill>
                <a:latin typeface="Roboto Condensed"/>
                <a:ea typeface="Roboto Condensed"/>
                <a:cs typeface="Roboto Condensed"/>
              </a:rPr>
              <a:t>Server receives the response from user having mobile number “8888888888”</a:t>
            </a:r>
          </a:p>
        </p:txBody>
      </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2526" y="2206991"/>
            <a:ext cx="284356" cy="420274"/>
          </a:xfrm>
          <a:prstGeom prst="rect">
            <a:avLst/>
          </a:prstGeom>
        </p:spPr>
      </p:pic>
      <p:cxnSp>
        <p:nvCxnSpPr>
          <p:cNvPr id="5" name="Curved Connector 4"/>
          <p:cNvCxnSpPr/>
          <p:nvPr/>
        </p:nvCxnSpPr>
        <p:spPr>
          <a:xfrm>
            <a:off x="1851248" y="1656931"/>
            <a:ext cx="871278" cy="609025"/>
          </a:xfrm>
          <a:prstGeom prst="curvedConnector3">
            <a:avLst/>
          </a:prstGeom>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3949" y="1996854"/>
            <a:ext cx="284356" cy="420274"/>
          </a:xfrm>
          <a:prstGeom prst="rect">
            <a:avLst/>
          </a:prstGeom>
        </p:spPr>
      </p:pic>
      <p:cxnSp>
        <p:nvCxnSpPr>
          <p:cNvPr id="47" name="Curved Connector 46"/>
          <p:cNvCxnSpPr/>
          <p:nvPr/>
        </p:nvCxnSpPr>
        <p:spPr>
          <a:xfrm flipV="1">
            <a:off x="5178908" y="2101995"/>
            <a:ext cx="881897" cy="258443"/>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60" name="Shape 471"/>
          <p:cNvSpPr/>
          <p:nvPr/>
        </p:nvSpPr>
        <p:spPr>
          <a:xfrm>
            <a:off x="7490856" y="1478335"/>
            <a:ext cx="1371600" cy="2011680"/>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C7D3E6"/>
          </a:solidFill>
          <a:ln w="9525" cap="flat" cmpd="sng">
            <a:solidFill>
              <a:srgbClr val="92A8C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3F5378"/>
              </a:solidFill>
              <a:latin typeface="Roboto Condensed"/>
              <a:ea typeface="Roboto Condensed"/>
              <a:cs typeface="Roboto Condensed"/>
              <a:sym typeface="Roboto Condensed"/>
            </a:endParaRPr>
          </a:p>
        </p:txBody>
      </p:sp>
      <p:sp>
        <p:nvSpPr>
          <p:cNvPr id="61" name="Shape 473"/>
          <p:cNvSpPr/>
          <p:nvPr/>
        </p:nvSpPr>
        <p:spPr>
          <a:xfrm>
            <a:off x="7518001" y="1825163"/>
            <a:ext cx="1317310" cy="1070549"/>
          </a:xfrm>
          <a:prstGeom prst="rect">
            <a:avLst/>
          </a:prstGeom>
          <a:noFill/>
          <a:ln>
            <a:noFill/>
          </a:ln>
        </p:spPr>
        <p:txBody>
          <a:bodyPr lIns="91425" tIns="91425" rIns="91425" bIns="91425" anchor="ctr" anchorCtr="0">
            <a:noAutofit/>
          </a:bodyPr>
          <a:lstStyle/>
          <a:p>
            <a:pPr lvl="0" algn="ctr">
              <a:spcBef>
                <a:spcPts val="0"/>
              </a:spcBef>
              <a:buNone/>
            </a:pPr>
            <a:r>
              <a:rPr lang="en" sz="800" b="1" dirty="0">
                <a:solidFill>
                  <a:srgbClr val="3F5378"/>
                </a:solidFill>
                <a:latin typeface="Roboto Condensed"/>
                <a:ea typeface="Roboto Condensed"/>
                <a:cs typeface="Roboto Condensed"/>
                <a:sym typeface="Roboto Condensed"/>
              </a:rPr>
              <a:t>FRIEND LOCATOR</a:t>
            </a:r>
          </a:p>
          <a:p>
            <a:pPr algn="ctr"/>
            <a:endParaRPr lang="en-US" sz="1000" dirty="0">
              <a:solidFill>
                <a:srgbClr val="FCAC36"/>
              </a:solidFill>
              <a:latin typeface="Roboto Condensed"/>
              <a:ea typeface="Roboto Condensed"/>
              <a:cs typeface="Roboto Condensed"/>
            </a:endParaRPr>
          </a:p>
          <a:p>
            <a:pPr algn="ctr"/>
            <a:endParaRPr lang="en-US" sz="1000" dirty="0">
              <a:solidFill>
                <a:srgbClr val="FCAC36"/>
              </a:solidFill>
              <a:latin typeface="Roboto Condensed"/>
              <a:ea typeface="Roboto Condensed"/>
              <a:cs typeface="Roboto Condensed"/>
            </a:endParaRPr>
          </a:p>
          <a:p>
            <a:pPr algn="ctr"/>
            <a:r>
              <a:rPr lang="en-US" sz="1000" dirty="0">
                <a:solidFill>
                  <a:srgbClr val="FCAC36"/>
                </a:solidFill>
                <a:latin typeface="Roboto Condensed"/>
                <a:ea typeface="Roboto Condensed"/>
                <a:cs typeface="Roboto Condensed"/>
              </a:rPr>
              <a:t> </a:t>
            </a:r>
            <a:r>
              <a:rPr lang="en-US" sz="1000" dirty="0">
                <a:solidFill>
                  <a:srgbClr val="3F5378"/>
                </a:solidFill>
                <a:latin typeface="Roboto Condensed"/>
                <a:ea typeface="Roboto Condensed"/>
                <a:cs typeface="Roboto Condensed"/>
              </a:rPr>
              <a:t>Selected Option </a:t>
            </a:r>
            <a:r>
              <a:rPr lang="en-US" sz="1000" dirty="0">
                <a:solidFill>
                  <a:srgbClr val="FCAC36"/>
                </a:solidFill>
                <a:latin typeface="Roboto Condensed"/>
                <a:ea typeface="Roboto Condensed"/>
                <a:cs typeface="Roboto Condensed"/>
              </a:rPr>
              <a:t>“1”</a:t>
            </a:r>
          </a:p>
        </p:txBody>
      </p:sp>
      <p:cxnSp>
        <p:nvCxnSpPr>
          <p:cNvPr id="62" name="Curved Connector 61"/>
          <p:cNvCxnSpPr/>
          <p:nvPr/>
        </p:nvCxnSpPr>
        <p:spPr>
          <a:xfrm>
            <a:off x="3061223" y="2347322"/>
            <a:ext cx="889099" cy="334106"/>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64" name="Curved Connector 63"/>
          <p:cNvCxnSpPr/>
          <p:nvPr/>
        </p:nvCxnSpPr>
        <p:spPr>
          <a:xfrm flipV="1">
            <a:off x="6438305" y="1626927"/>
            <a:ext cx="1009059" cy="424236"/>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5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dissolve">
                                      <p:cBhvr>
                                        <p:cTn id="7" dur="500"/>
                                        <p:tgtEl>
                                          <p:spTgt spid="4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dissolve">
                                      <p:cBhvr>
                                        <p:cTn id="10" dur="500"/>
                                        <p:tgtEl>
                                          <p:spTgt spid="4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dissolve">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grpId="1" nodeType="clickEffect">
                                  <p:stCondLst>
                                    <p:cond delay="0"/>
                                  </p:stCondLst>
                                  <p:childTnLst>
                                    <p:animEffect transition="out" filter="dissolve">
                                      <p:cBhvr>
                                        <p:cTn id="17" dur="500"/>
                                        <p:tgtEl>
                                          <p:spTgt spid="43"/>
                                        </p:tgtEl>
                                      </p:cBhvr>
                                    </p:animEffect>
                                    <p:set>
                                      <p:cBhvr>
                                        <p:cTn id="18" dur="1" fill="hold">
                                          <p:stCondLst>
                                            <p:cond delay="499"/>
                                          </p:stCondLst>
                                        </p:cTn>
                                        <p:tgtEl>
                                          <p:spTgt spid="43"/>
                                        </p:tgtEl>
                                        <p:attrNameLst>
                                          <p:attrName>style.visibility</p:attrName>
                                        </p:attrNameLst>
                                      </p:cBhvr>
                                      <p:to>
                                        <p:strVal val="hidden"/>
                                      </p:to>
                                    </p:set>
                                  </p:childTnLst>
                                </p:cTn>
                              </p:par>
                              <p:par>
                                <p:cTn id="19" presetID="9" presetClass="exit" presetSubtype="0" fill="hold" grpId="1" nodeType="withEffect">
                                  <p:stCondLst>
                                    <p:cond delay="0"/>
                                  </p:stCondLst>
                                  <p:childTnLst>
                                    <p:animEffect transition="out" filter="dissolve">
                                      <p:cBhvr>
                                        <p:cTn id="20" dur="500"/>
                                        <p:tgtEl>
                                          <p:spTgt spid="44"/>
                                        </p:tgtEl>
                                      </p:cBhvr>
                                    </p:animEffect>
                                    <p:set>
                                      <p:cBhvr>
                                        <p:cTn id="21" dur="1" fill="hold">
                                          <p:stCondLst>
                                            <p:cond delay="499"/>
                                          </p:stCondLst>
                                        </p:cTn>
                                        <p:tgtEl>
                                          <p:spTgt spid="44"/>
                                        </p:tgtEl>
                                        <p:attrNameLst>
                                          <p:attrName>style.visibility</p:attrName>
                                        </p:attrNameLst>
                                      </p:cBhvr>
                                      <p:to>
                                        <p:strVal val="hidden"/>
                                      </p:to>
                                    </p:set>
                                  </p:childTnLst>
                                </p:cTn>
                              </p:par>
                              <p:par>
                                <p:cTn id="22" presetID="9" presetClass="exit" presetSubtype="0" fill="hold" grpId="1" nodeType="withEffect">
                                  <p:stCondLst>
                                    <p:cond delay="0"/>
                                  </p:stCondLst>
                                  <p:childTnLst>
                                    <p:animEffect transition="out" filter="dissolv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dissolve">
                                      <p:cBhvr>
                                        <p:cTn id="29" dur="500"/>
                                        <p:tgtEl>
                                          <p:spTgt spid="23"/>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dissolve">
                                      <p:cBhvr>
                                        <p:cTn id="32" dur="500"/>
                                        <p:tgtEl>
                                          <p:spTgt spid="24"/>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dissolv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grpId="1" nodeType="clickEffect">
                                  <p:stCondLst>
                                    <p:cond delay="0"/>
                                  </p:stCondLst>
                                  <p:childTnLst>
                                    <p:animEffect transition="out" filter="dissolve">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par>
                                <p:cTn id="41" presetID="9" presetClass="exit" presetSubtype="0" fill="hold" grpId="1" nodeType="withEffect">
                                  <p:stCondLst>
                                    <p:cond delay="0"/>
                                  </p:stCondLst>
                                  <p:childTnLst>
                                    <p:animEffect transition="out" filter="dissolve">
                                      <p:cBhvr>
                                        <p:cTn id="42" dur="500"/>
                                        <p:tgtEl>
                                          <p:spTgt spid="24"/>
                                        </p:tgtEl>
                                      </p:cBhvr>
                                    </p:animEffect>
                                    <p:set>
                                      <p:cBhvr>
                                        <p:cTn id="43" dur="1" fill="hold">
                                          <p:stCondLst>
                                            <p:cond delay="499"/>
                                          </p:stCondLst>
                                        </p:cTn>
                                        <p:tgtEl>
                                          <p:spTgt spid="24"/>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37"/>
                                        </p:tgtEl>
                                      </p:cBhvr>
                                    </p:animEffect>
                                    <p:set>
                                      <p:cBhvr>
                                        <p:cTn id="46" dur="1" fill="hold">
                                          <p:stCondLst>
                                            <p:cond delay="499"/>
                                          </p:stCondLst>
                                        </p:cTn>
                                        <p:tgtEl>
                                          <p:spTgt spid="3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dissolve">
                                      <p:cBhvr>
                                        <p:cTn id="51" dur="500"/>
                                        <p:tgtEl>
                                          <p:spTgt spid="61"/>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dissolve">
                                      <p:cBhvr>
                                        <p:cTn id="54" dur="500"/>
                                        <p:tgtEl>
                                          <p:spTgt spid="60"/>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dissolve">
                                      <p:cBhvr>
                                        <p:cTn id="57" dur="500"/>
                                        <p:tgtEl>
                                          <p:spTgt spid="5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500"/>
                                        <p:tgtEl>
                                          <p:spTgt spid="51"/>
                                        </p:tgtEl>
                                      </p:cBhvr>
                                    </p:animEffect>
                                    <p:set>
                                      <p:cBhvr>
                                        <p:cTn id="62" dur="1" fill="hold">
                                          <p:stCondLst>
                                            <p:cond delay="499"/>
                                          </p:stCondLst>
                                        </p:cTn>
                                        <p:tgtEl>
                                          <p:spTgt spid="5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dissolve">
                                      <p:cBhvr>
                                        <p:cTn id="67" dur="500"/>
                                        <p:tgtEl>
                                          <p:spTgt spid="50"/>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dissolve">
                                      <p:cBhvr>
                                        <p:cTn id="70" dur="500"/>
                                        <p:tgtEl>
                                          <p:spTgt spid="13"/>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dissolve">
                                      <p:cBhvr>
                                        <p:cTn id="7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23" grpId="0" animBg="1"/>
      <p:bldP spid="23" grpId="1" animBg="1"/>
      <p:bldP spid="24" grpId="0"/>
      <p:bldP spid="24" grpId="1"/>
      <p:bldP spid="27" grpId="0"/>
      <p:bldP spid="27" grpId="1"/>
      <p:bldP spid="37" grpId="0"/>
      <p:bldP spid="37" grpId="1"/>
      <p:bldP spid="43" grpId="0" animBg="1"/>
      <p:bldP spid="43" grpId="1" animBg="1"/>
      <p:bldP spid="44" grpId="0"/>
      <p:bldP spid="44" grpId="1"/>
      <p:bldP spid="50" grpId="0"/>
      <p:bldP spid="51" grpId="0"/>
      <p:bldP spid="51" grpId="1"/>
      <p:bldP spid="60" grpId="0" animBg="1"/>
      <p:bldP spid="61" grpId="0"/>
    </p:bldLst>
  </p:timing>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1191</Words>
  <Application>Microsoft Macintosh PowerPoint</Application>
  <PresentationFormat>On-screen Show (16:9)</PresentationFormat>
  <Paragraphs>225</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Arvo</vt:lpstr>
      <vt:lpstr>Roboto Condensed</vt:lpstr>
      <vt:lpstr>Roboto Condensed Light</vt:lpstr>
      <vt:lpstr>Salerio template</vt:lpstr>
      <vt:lpstr>LOCATOR ALARM AND DISTANCE FINDER USING NETWORK TOWER</vt:lpstr>
      <vt:lpstr>INTRODUCTION</vt:lpstr>
      <vt:lpstr>INTRODUCTION</vt:lpstr>
      <vt:lpstr>MOBILE PHONE USERS IN INDIA</vt:lpstr>
      <vt:lpstr>LOCATION BASED SERVICES MARKET IN INDIA</vt:lpstr>
      <vt:lpstr>PROPOSED FRIEND LOCATION &amp; DISTANCE FINDER</vt:lpstr>
      <vt:lpstr>FRIEND LOCATION &amp; DISTANCE FINDER</vt:lpstr>
      <vt:lpstr>PowerPoint Presentation</vt:lpstr>
      <vt:lpstr>PowerPoint Presentation</vt:lpstr>
      <vt:lpstr>PowerPoint Presentation</vt:lpstr>
      <vt:lpstr>PROPOSED DESTINATION BASED ALARM SYSTEM</vt:lpstr>
      <vt:lpstr>DESTINATION BASED ALARM SYSTEM</vt:lpstr>
      <vt:lpstr>PowerPoint Presentation</vt:lpstr>
      <vt:lpstr>PowerPoint Presentation</vt:lpstr>
      <vt:lpstr>PROPOSED DISTANCE FINDER</vt:lpstr>
      <vt:lpstr>DISTANCE FINDER</vt:lpstr>
      <vt:lpstr>PowerPoint Presentation</vt:lpstr>
      <vt:lpstr>PowerPoint Presentation</vt:lpstr>
      <vt:lpstr>PowerPoint Presentation</vt:lpstr>
      <vt:lpstr>PowerPoint Presentation</vt:lpstr>
      <vt:lpstr>ADVANTAGES OF PROPOSED TECHNOLOGY</vt:lpstr>
      <vt:lpstr>ADVANTAGES</vt:lpstr>
      <vt:lpstr>THANKS!</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LOCATOR ALARM AND DISTANCE FINDER USING NETWORK TOWER</dc:title>
  <dc:creator>Raju, Hariharan (R.)</dc:creator>
  <cp:lastModifiedBy>Ankit Kumar</cp:lastModifiedBy>
  <cp:revision>122</cp:revision>
  <dcterms:modified xsi:type="dcterms:W3CDTF">2018-11-10T09:18:41Z</dcterms:modified>
</cp:coreProperties>
</file>