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2" r:id="rId5"/>
    <p:sldId id="277" r:id="rId6"/>
    <p:sldId id="278" r:id="rId7"/>
    <p:sldId id="274" r:id="rId8"/>
    <p:sldId id="275" r:id="rId9"/>
    <p:sldId id="276"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113"/>
    <a:srgbClr val="782C31"/>
    <a:srgbClr val="361316"/>
    <a:srgbClr val="642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74"/>
  </p:normalViewPr>
  <p:slideViewPr>
    <p:cSldViewPr snapToGrid="0" snapToObjects="1">
      <p:cViewPr varScale="1">
        <p:scale>
          <a:sx n="122" d="100"/>
          <a:sy n="122"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IN" sz="1800" b="0" i="0" dirty="0">
                <a:effectLst/>
                <a:latin typeface="Arial" panose="020B0604020202020204" pitchFamily="34" charset="0"/>
                <a:cs typeface="Arial" panose="020B0604020202020204" pitchFamily="34" charset="0"/>
              </a:rPr>
              <a:t>Does it bother you to have your charging port in one specific corner in a fixed orientation in your laptop?</a:t>
            </a:r>
            <a:br>
              <a:rPr lang="en-IN" sz="1800" b="0" i="0" dirty="0">
                <a:effectLst/>
                <a:latin typeface="Arial" panose="020B0604020202020204" pitchFamily="34" charset="0"/>
                <a:cs typeface="Arial" panose="020B0604020202020204" pitchFamily="34" charset="0"/>
              </a:rPr>
            </a:br>
            <a:endParaRPr lang="en-IN" sz="1800" b="0" i="0" dirty="0">
              <a:effectLst/>
              <a:latin typeface="Arial" panose="020B0604020202020204" pitchFamily="34" charset="0"/>
              <a:cs typeface="Arial" panose="020B0604020202020204" pitchFamily="34" charset="0"/>
            </a:endParaRPr>
          </a:p>
          <a:p>
            <a:pPr>
              <a:defRPr/>
            </a:pPr>
            <a:br>
              <a:rPr lang="en-IN" dirty="0"/>
            </a:br>
            <a:endParaRPr lang="en-US"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rgbClr val="2F1113"/>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Sheet1!$B$25:$B$27</c:f>
              <c:strCache>
                <c:ptCount val="3"/>
                <c:pt idx="0">
                  <c:v>Quite a lot</c:v>
                </c:pt>
                <c:pt idx="1">
                  <c:v>Rarely </c:v>
                </c:pt>
                <c:pt idx="2">
                  <c:v>Sometimes</c:v>
                </c:pt>
              </c:strCache>
            </c:strRef>
          </c:cat>
          <c:val>
            <c:numRef>
              <c:f>Sheet1!$C$25:$C$27</c:f>
              <c:numCache>
                <c:formatCode>General</c:formatCode>
                <c:ptCount val="3"/>
                <c:pt idx="0">
                  <c:v>28</c:v>
                </c:pt>
                <c:pt idx="1">
                  <c:v>33</c:v>
                </c:pt>
                <c:pt idx="2">
                  <c:v>39</c:v>
                </c:pt>
              </c:numCache>
            </c:numRef>
          </c:val>
          <c:extLst>
            <c:ext xmlns:c16="http://schemas.microsoft.com/office/drawing/2014/chart" uri="{C3380CC4-5D6E-409C-BE32-E72D297353CC}">
              <c16:uniqueId val="{00000000-AA9B-3D4C-B6A5-796C92EA28D9}"/>
            </c:ext>
          </c:extLst>
        </c:ser>
        <c:dLbls>
          <c:dLblPos val="inEnd"/>
          <c:showLegendKey val="0"/>
          <c:showVal val="1"/>
          <c:showCatName val="0"/>
          <c:showSerName val="0"/>
          <c:showPercent val="0"/>
          <c:showBubbleSize val="0"/>
        </c:dLbls>
        <c:gapWidth val="41"/>
        <c:axId val="434911839"/>
        <c:axId val="445795855"/>
      </c:barChart>
      <c:catAx>
        <c:axId val="4349118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n-US"/>
          </a:p>
        </c:txPr>
        <c:crossAx val="445795855"/>
        <c:crosses val="autoZero"/>
        <c:auto val="1"/>
        <c:lblAlgn val="ctr"/>
        <c:lblOffset val="100"/>
        <c:noMultiLvlLbl val="0"/>
      </c:catAx>
      <c:valAx>
        <c:axId val="445795855"/>
        <c:scaling>
          <c:orientation val="minMax"/>
        </c:scaling>
        <c:delete val="1"/>
        <c:axPos val="l"/>
        <c:numFmt formatCode="General" sourceLinked="1"/>
        <c:majorTickMark val="none"/>
        <c:minorTickMark val="none"/>
        <c:tickLblPos val="nextTo"/>
        <c:crossAx val="43491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6EE037-FCC2-7847-AF38-28BB5D118AC4}"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8441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716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804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18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EE037-FCC2-7847-AF38-28BB5D118AC4}"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51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EE037-FCC2-7847-AF38-28BB5D118AC4}"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3236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EE037-FCC2-7847-AF38-28BB5D118AC4}" type="datetimeFigureOut">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195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EE037-FCC2-7847-AF38-28BB5D118AC4}" type="datetimeFigureOut">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403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E037-FCC2-7847-AF38-28BB5D118AC4}" type="datetimeFigureOut">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539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181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078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E037-FCC2-7847-AF38-28BB5D118AC4}" type="datetimeFigureOut">
              <a:rPr lang="en-US" smtClean="0"/>
              <a:t>5/9/18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4AED-9AC5-FB4E-B596-8D8ACDC9A727}" type="slidenum">
              <a:rPr lang="en-US" smtClean="0"/>
              <a:t>‹#›</a:t>
            </a:fld>
            <a:endParaRPr lang="en-US"/>
          </a:p>
        </p:txBody>
      </p:sp>
    </p:spTree>
    <p:extLst>
      <p:ext uri="{BB962C8B-B14F-4D97-AF65-F5344CB8AC3E}">
        <p14:creationId xmlns:p14="http://schemas.microsoft.com/office/powerpoint/2010/main" val="79837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
        <p:nvSpPr>
          <p:cNvPr id="6" name="object 12"/>
          <p:cNvSpPr/>
          <p:nvPr/>
        </p:nvSpPr>
        <p:spPr>
          <a:xfrm>
            <a:off x="523874" y="685800"/>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1"/>
          <p:cNvSpPr txBox="1"/>
          <p:nvPr/>
        </p:nvSpPr>
        <p:spPr>
          <a:xfrm>
            <a:off x="596898" y="2515528"/>
            <a:ext cx="4969015" cy="1168576"/>
          </a:xfrm>
          <a:prstGeom prst="rect">
            <a:avLst/>
          </a:prstGeom>
        </p:spPr>
        <p:txBody>
          <a:bodyPr wrap="square" lIns="0" tIns="0" rIns="0" bIns="0" rtlCol="0">
            <a:noAutofit/>
          </a:bodyPr>
          <a:lstStyle/>
          <a:p>
            <a:pPr marL="12700">
              <a:lnSpc>
                <a:spcPts val="1950"/>
              </a:lnSpc>
              <a:spcBef>
                <a:spcPts val="97"/>
              </a:spcBef>
            </a:pPr>
            <a:r>
              <a:rPr sz="2000" spc="89" dirty="0">
                <a:solidFill>
                  <a:srgbClr val="212121"/>
                </a:solidFill>
                <a:latin typeface="Arial" charset="0"/>
                <a:ea typeface="Arial" charset="0"/>
                <a:cs typeface="Arial" charset="0"/>
              </a:rPr>
              <a:t>Titl</a:t>
            </a:r>
            <a:r>
              <a:rPr sz="2000" spc="0" dirty="0">
                <a:solidFill>
                  <a:srgbClr val="212121"/>
                </a:solidFill>
                <a:latin typeface="Arial" charset="0"/>
                <a:ea typeface="Arial" charset="0"/>
                <a:cs typeface="Arial" charset="0"/>
              </a:rPr>
              <a:t>e</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o</a:t>
            </a:r>
            <a:r>
              <a:rPr sz="2000" spc="0" dirty="0">
                <a:solidFill>
                  <a:srgbClr val="212121"/>
                </a:solidFill>
                <a:latin typeface="Arial" charset="0"/>
                <a:ea typeface="Arial" charset="0"/>
                <a:cs typeface="Arial" charset="0"/>
              </a:rPr>
              <a:t>f</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th</a:t>
            </a:r>
            <a:r>
              <a:rPr sz="2000" spc="0" dirty="0">
                <a:solidFill>
                  <a:srgbClr val="212121"/>
                </a:solidFill>
                <a:latin typeface="Arial" charset="0"/>
                <a:ea typeface="Arial" charset="0"/>
                <a:cs typeface="Arial" charset="0"/>
              </a:rPr>
              <a:t>e</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Inventio</a:t>
            </a:r>
            <a:r>
              <a:rPr sz="2000" spc="0" dirty="0">
                <a:solidFill>
                  <a:srgbClr val="212121"/>
                </a:solidFill>
                <a:latin typeface="Arial" charset="0"/>
                <a:ea typeface="Arial" charset="0"/>
                <a:cs typeface="Arial" charset="0"/>
              </a:rPr>
              <a:t>n</a:t>
            </a:r>
            <a:endParaRPr lang="en-US" sz="2000" spc="0" dirty="0">
              <a:solidFill>
                <a:srgbClr val="212121"/>
              </a:solidFill>
              <a:latin typeface="Arial" charset="0"/>
              <a:ea typeface="Arial" charset="0"/>
              <a:cs typeface="Arial" charset="0"/>
            </a:endParaRPr>
          </a:p>
          <a:p>
            <a:pPr marL="12700">
              <a:lnSpc>
                <a:spcPts val="1950"/>
              </a:lnSpc>
              <a:spcBef>
                <a:spcPts val="97"/>
              </a:spcBef>
            </a:pPr>
            <a:endParaRPr lang="en-US" sz="2000" spc="89" dirty="0">
              <a:solidFill>
                <a:srgbClr val="212121"/>
              </a:solidFill>
              <a:latin typeface="Arial" charset="0"/>
              <a:ea typeface="Arial" charset="0"/>
              <a:cs typeface="Arial" charset="0"/>
            </a:endParaRPr>
          </a:p>
          <a:p>
            <a:r>
              <a:rPr lang="en-IN" sz="2000" dirty="0">
                <a:latin typeface="Arial" panose="020B0604020202020204" pitchFamily="34" charset="0"/>
                <a:cs typeface="Arial" panose="020B0604020202020204" pitchFamily="34" charset="0"/>
              </a:rPr>
              <a:t>Movable Charging and Data-Transfer Port for Electronic Device </a:t>
            </a:r>
          </a:p>
          <a:p>
            <a:pPr marL="12700">
              <a:lnSpc>
                <a:spcPts val="1950"/>
              </a:lnSpc>
              <a:spcBef>
                <a:spcPts val="97"/>
              </a:spcBef>
            </a:pPr>
            <a:endParaRPr sz="2000" dirty="0">
              <a:latin typeface="Arial" charset="0"/>
              <a:ea typeface="Arial" charset="0"/>
              <a:cs typeface="Arial" charset="0"/>
            </a:endParaRPr>
          </a:p>
        </p:txBody>
      </p:sp>
      <p:sp>
        <p:nvSpPr>
          <p:cNvPr id="10" name="object 3"/>
          <p:cNvSpPr txBox="1"/>
          <p:nvPr/>
        </p:nvSpPr>
        <p:spPr>
          <a:xfrm>
            <a:off x="596898" y="5145788"/>
            <a:ext cx="3208619" cy="660143"/>
          </a:xfrm>
          <a:prstGeom prst="rect">
            <a:avLst/>
          </a:prstGeom>
        </p:spPr>
        <p:txBody>
          <a:bodyPr wrap="square" lIns="0" tIns="0" rIns="0" bIns="0" rtlCol="0">
            <a:noAutofit/>
          </a:bodyPr>
          <a:lstStyle/>
          <a:p>
            <a:pPr marL="12700" marR="30660">
              <a:lnSpc>
                <a:spcPts val="1950"/>
              </a:lnSpc>
              <a:spcBef>
                <a:spcPts val="97"/>
              </a:spcBef>
            </a:pPr>
            <a:r>
              <a:rPr spc="89" dirty="0">
                <a:solidFill>
                  <a:srgbClr val="212121"/>
                </a:solidFill>
                <a:latin typeface="Arial" charset="0"/>
                <a:ea typeface="Arial" charset="0"/>
                <a:cs typeface="Arial" charset="0"/>
              </a:rPr>
              <a:t>Invento</a:t>
            </a:r>
            <a:r>
              <a:rPr spc="0" dirty="0">
                <a:solidFill>
                  <a:srgbClr val="212121"/>
                </a:solidFill>
                <a:latin typeface="Arial" charset="0"/>
                <a:ea typeface="Arial" charset="0"/>
                <a:cs typeface="Arial" charset="0"/>
              </a:rPr>
              <a:t>r</a:t>
            </a:r>
            <a:endParaRPr dirty="0">
              <a:latin typeface="Arial" charset="0"/>
              <a:ea typeface="Arial" charset="0"/>
              <a:cs typeface="Arial" charset="0"/>
            </a:endParaRPr>
          </a:p>
          <a:p>
            <a:pPr marL="12700">
              <a:lnSpc>
                <a:spcPct val="95825"/>
              </a:lnSpc>
              <a:spcBef>
                <a:spcPts val="1245"/>
              </a:spcBef>
            </a:pPr>
            <a:r>
              <a:rPr lang="en-IN" spc="89" dirty="0">
                <a:solidFill>
                  <a:srgbClr val="212121"/>
                </a:solidFill>
                <a:latin typeface="Arial" charset="0"/>
                <a:ea typeface="Arial" charset="0"/>
                <a:cs typeface="Arial" charset="0"/>
              </a:rPr>
              <a:t>Mr. </a:t>
            </a:r>
            <a:r>
              <a:rPr lang="en-IN" spc="89" dirty="0" err="1">
                <a:solidFill>
                  <a:srgbClr val="212121"/>
                </a:solidFill>
                <a:latin typeface="Arial" charset="0"/>
                <a:ea typeface="Arial" charset="0"/>
                <a:cs typeface="Arial" charset="0"/>
              </a:rPr>
              <a:t>Anamay</a:t>
            </a:r>
            <a:r>
              <a:rPr lang="en-IN" spc="89" dirty="0">
                <a:solidFill>
                  <a:srgbClr val="212121"/>
                </a:solidFill>
                <a:latin typeface="Arial" charset="0"/>
                <a:ea typeface="Arial" charset="0"/>
                <a:cs typeface="Arial" charset="0"/>
              </a:rPr>
              <a:t> </a:t>
            </a:r>
            <a:r>
              <a:rPr lang="en-IN" spc="89" dirty="0" err="1">
                <a:solidFill>
                  <a:srgbClr val="212121"/>
                </a:solidFill>
                <a:latin typeface="Arial" charset="0"/>
                <a:ea typeface="Arial" charset="0"/>
                <a:cs typeface="Arial" charset="0"/>
              </a:rPr>
              <a:t>Prateek</a:t>
            </a:r>
            <a:endParaRPr lang="en-IN" spc="89" dirty="0">
              <a:solidFill>
                <a:srgbClr val="212121"/>
              </a:solidFill>
              <a:latin typeface="Arial" charset="0"/>
              <a:ea typeface="Arial" charset="0"/>
              <a:cs typeface="Arial" charset="0"/>
            </a:endParaRPr>
          </a:p>
          <a:p>
            <a:pPr marL="12700">
              <a:lnSpc>
                <a:spcPct val="95825"/>
              </a:lnSpc>
              <a:spcBef>
                <a:spcPts val="1245"/>
              </a:spcBef>
            </a:pPr>
            <a:r>
              <a:rPr lang="en-IN" spc="89" dirty="0">
                <a:solidFill>
                  <a:srgbClr val="212121"/>
                </a:solidFill>
                <a:latin typeface="Arial" charset="0"/>
                <a:ea typeface="Arial" charset="0"/>
                <a:cs typeface="Arial" charset="0"/>
              </a:rPr>
              <a:t>Mr. Pranav </a:t>
            </a:r>
            <a:r>
              <a:rPr lang="en-IN" spc="89" dirty="0" err="1">
                <a:solidFill>
                  <a:srgbClr val="212121"/>
                </a:solidFill>
                <a:latin typeface="Arial" charset="0"/>
                <a:ea typeface="Arial" charset="0"/>
                <a:cs typeface="Arial" charset="0"/>
              </a:rPr>
              <a:t>Sreenivasa</a:t>
            </a:r>
            <a:r>
              <a:rPr lang="en-IN" spc="89" dirty="0">
                <a:solidFill>
                  <a:srgbClr val="212121"/>
                </a:solidFill>
                <a:latin typeface="Arial" charset="0"/>
                <a:ea typeface="Arial" charset="0"/>
                <a:cs typeface="Arial" charset="0"/>
              </a:rPr>
              <a:t> Rao</a:t>
            </a:r>
            <a:endParaRPr spc="89" dirty="0">
              <a:solidFill>
                <a:srgbClr val="212121"/>
              </a:solidFill>
              <a:latin typeface="Arial" charset="0"/>
              <a:ea typeface="Arial" charset="0"/>
              <a:cs typeface="Arial" charset="0"/>
            </a:endParaRPr>
          </a:p>
        </p:txBody>
      </p:sp>
    </p:spTree>
    <p:extLst>
      <p:ext uri="{BB962C8B-B14F-4D97-AF65-F5344CB8AC3E}">
        <p14:creationId xmlns:p14="http://schemas.microsoft.com/office/powerpoint/2010/main" val="68010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4685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5717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lumMod val="95000"/>
                  </a:schemeClr>
                </a:solidFill>
                <a:latin typeface="Arial" charset="0"/>
                <a:ea typeface="Arial" charset="0"/>
                <a:cs typeface="Arial" charset="0"/>
              </a:rPr>
              <a:t>Expectations:</a:t>
            </a:r>
            <a:endParaRPr sz="1800" dirty="0">
              <a:solidFill>
                <a:schemeClr val="bg1">
                  <a:lumMod val="95000"/>
                </a:schemeClr>
              </a:solidFill>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367505"/>
            <a:ext cx="11418049" cy="1087056"/>
          </a:xfrm>
          <a:prstGeom prst="rect">
            <a:avLst/>
          </a:prstGeom>
        </p:spPr>
        <p:txBody>
          <a:bodyPr wrap="square" lIns="0" tIns="0" rIns="0" bIns="0" rtlCol="0">
            <a:noAutofit/>
          </a:bodyPr>
          <a:lstStyle/>
          <a:p>
            <a:pPr marL="285750" indent="-285750">
              <a:buFont typeface="Arial" charset="0"/>
              <a:buChar char="•"/>
            </a:pPr>
            <a:r>
              <a:rPr lang="en-US" dirty="0">
                <a:latin typeface="Arial" charset="0"/>
                <a:ea typeface="Arial" charset="0"/>
                <a:cs typeface="Arial" charset="0"/>
              </a:rPr>
              <a:t>We are interested in Technology Transfer for this Invention, subjected to Fees and Royalties.</a:t>
            </a:r>
          </a:p>
          <a:p>
            <a:pPr marL="285750" indent="-285750">
              <a:buFont typeface="Arial" charset="0"/>
              <a:buChar char="•"/>
            </a:pPr>
            <a:endParaRPr lang="en-US" dirty="0">
              <a:latin typeface="Arial" charset="0"/>
              <a:ea typeface="Arial" charset="0"/>
              <a:cs typeface="Arial" charset="0"/>
            </a:endParaRPr>
          </a:p>
          <a:p>
            <a:pPr marL="285750" indent="-285750">
              <a:buFont typeface="Arial" charset="0"/>
              <a:buChar char="•"/>
            </a:pPr>
            <a:r>
              <a:rPr lang="en-US" dirty="0">
                <a:latin typeface="Arial" charset="0"/>
                <a:ea typeface="Arial" charset="0"/>
                <a:cs typeface="Arial" charset="0"/>
              </a:rPr>
              <a:t>We are also interested in Licensing of this invention.</a:t>
            </a:r>
            <a:endParaRPr lang="x-none" dirty="0">
              <a:latin typeface="Arial" charset="0"/>
              <a:ea typeface="Arial" charset="0"/>
              <a:cs typeface="Arial" charset="0"/>
            </a:endParaRPr>
          </a:p>
        </p:txBody>
      </p:sp>
    </p:spTree>
    <p:extLst>
      <p:ext uri="{BB962C8B-B14F-4D97-AF65-F5344CB8AC3E}">
        <p14:creationId xmlns:p14="http://schemas.microsoft.com/office/powerpoint/2010/main" val="122434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740" y="2522835"/>
            <a:ext cx="36311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2F1113"/>
                </a:solidFill>
                <a:effectLst/>
              </a:rPr>
              <a:t>THANK YOU</a:t>
            </a:r>
          </a:p>
        </p:txBody>
      </p:sp>
      <p:sp>
        <p:nvSpPr>
          <p:cNvPr id="5"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52169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3"/>
          <p:cNvSpPr/>
          <p:nvPr/>
        </p:nvSpPr>
        <p:spPr>
          <a:xfrm>
            <a:off x="6107569" y="3152775"/>
            <a:ext cx="3999936" cy="57534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prstMaterial="dkEdge">
            <a:bevelT w="101600" h="101600" prst="angle"/>
            <a:bevelB prst="angle"/>
          </a:sp3d>
        </p:spPr>
        <p:txBody>
          <a:bodyPr wrap="square" lIns="0" tIns="0" rIns="0" bIns="0" rtlCol="0">
            <a:noAutofit/>
          </a:bodyPr>
          <a:lstStyle/>
          <a:p>
            <a:endParaRPr/>
          </a:p>
        </p:txBody>
      </p:sp>
      <p:sp>
        <p:nvSpPr>
          <p:cNvPr id="14" name="object 13"/>
          <p:cNvSpPr/>
          <p:nvPr/>
        </p:nvSpPr>
        <p:spPr>
          <a:xfrm>
            <a:off x="-40341" y="504408"/>
            <a:ext cx="3999936" cy="502814"/>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24"/>
          <p:cNvSpPr txBox="1"/>
          <p:nvPr/>
        </p:nvSpPr>
        <p:spPr>
          <a:xfrm>
            <a:off x="253998" y="619392"/>
            <a:ext cx="3484840" cy="255428"/>
          </a:xfrm>
          <a:prstGeom prst="rect">
            <a:avLst/>
          </a:prstGeom>
        </p:spPr>
        <p:txBody>
          <a:bodyPr wrap="square" lIns="0" tIns="0" rIns="0" bIns="0" rtlCol="0">
            <a:noAutofit/>
          </a:bodyPr>
          <a:lstStyle/>
          <a:p>
            <a:pPr marL="12700">
              <a:lnSpc>
                <a:spcPts val="1950"/>
              </a:lnSpc>
              <a:spcBef>
                <a:spcPts val="97"/>
              </a:spcBef>
            </a:pPr>
            <a:r>
              <a:rPr sz="1800" b="1" spc="89" dirty="0">
                <a:solidFill>
                  <a:schemeClr val="bg1">
                    <a:lumMod val="95000"/>
                  </a:schemeClr>
                </a:solidFill>
                <a:latin typeface="Arial" charset="0"/>
                <a:ea typeface="Arial" charset="0"/>
                <a:cs typeface="Arial" charset="0"/>
              </a:rPr>
              <a:t>Technica</a:t>
            </a:r>
            <a:r>
              <a:rPr sz="1800" b="1" spc="0" dirty="0">
                <a:solidFill>
                  <a:schemeClr val="bg1">
                    <a:lumMod val="95000"/>
                  </a:schemeClr>
                </a:solidFill>
                <a:latin typeface="Arial" charset="0"/>
                <a:ea typeface="Arial" charset="0"/>
                <a:cs typeface="Arial" charset="0"/>
              </a:rPr>
              <a:t>l</a:t>
            </a:r>
            <a:r>
              <a:rPr sz="1800" b="1" spc="184" dirty="0">
                <a:solidFill>
                  <a:schemeClr val="bg1">
                    <a:lumMod val="95000"/>
                  </a:schemeClr>
                </a:solidFill>
                <a:latin typeface="Arial" charset="0"/>
                <a:ea typeface="Arial" charset="0"/>
                <a:cs typeface="Arial" charset="0"/>
              </a:rPr>
              <a:t> </a:t>
            </a:r>
            <a:r>
              <a:rPr sz="1800" b="1" spc="89" dirty="0">
                <a:solidFill>
                  <a:schemeClr val="bg1">
                    <a:lumMod val="95000"/>
                  </a:schemeClr>
                </a:solidFill>
                <a:latin typeface="Arial" charset="0"/>
                <a:ea typeface="Arial" charset="0"/>
                <a:cs typeface="Arial" charset="0"/>
              </a:rPr>
              <a:t>Fiel</a:t>
            </a:r>
            <a:r>
              <a:rPr sz="1800" b="1" spc="0" dirty="0">
                <a:solidFill>
                  <a:schemeClr val="bg1">
                    <a:lumMod val="95000"/>
                  </a:schemeClr>
                </a:solidFill>
                <a:latin typeface="Arial" charset="0"/>
                <a:ea typeface="Arial" charset="0"/>
                <a:cs typeface="Arial" charset="0"/>
              </a:rPr>
              <a:t>d</a:t>
            </a:r>
            <a:r>
              <a:rPr sz="1800" b="1" spc="184" dirty="0">
                <a:solidFill>
                  <a:schemeClr val="bg1">
                    <a:lumMod val="95000"/>
                  </a:schemeClr>
                </a:solidFill>
                <a:latin typeface="Arial" charset="0"/>
                <a:ea typeface="Arial" charset="0"/>
                <a:cs typeface="Arial" charset="0"/>
              </a:rPr>
              <a:t> </a:t>
            </a:r>
            <a:r>
              <a:rPr sz="1800" b="1" spc="89" dirty="0">
                <a:solidFill>
                  <a:schemeClr val="bg1">
                    <a:lumMod val="95000"/>
                  </a:schemeClr>
                </a:solidFill>
                <a:latin typeface="Arial" charset="0"/>
                <a:ea typeface="Arial" charset="0"/>
                <a:cs typeface="Arial" charset="0"/>
              </a:rPr>
              <a:t>o</a:t>
            </a:r>
            <a:r>
              <a:rPr sz="1800" b="1" spc="0" dirty="0">
                <a:solidFill>
                  <a:schemeClr val="bg1">
                    <a:lumMod val="95000"/>
                  </a:schemeClr>
                </a:solidFill>
                <a:latin typeface="Arial" charset="0"/>
                <a:ea typeface="Arial" charset="0"/>
                <a:cs typeface="Arial" charset="0"/>
              </a:rPr>
              <a:t>f</a:t>
            </a:r>
            <a:r>
              <a:rPr sz="1800" b="1" spc="184" dirty="0">
                <a:solidFill>
                  <a:schemeClr val="bg1">
                    <a:lumMod val="95000"/>
                  </a:schemeClr>
                </a:solidFill>
                <a:latin typeface="Arial" charset="0"/>
                <a:ea typeface="Arial" charset="0"/>
                <a:cs typeface="Arial" charset="0"/>
              </a:rPr>
              <a:t> </a:t>
            </a:r>
            <a:r>
              <a:rPr sz="1800" b="1" spc="89" dirty="0">
                <a:solidFill>
                  <a:schemeClr val="bg1">
                    <a:lumMod val="95000"/>
                  </a:schemeClr>
                </a:solidFill>
                <a:latin typeface="Arial" charset="0"/>
                <a:ea typeface="Arial" charset="0"/>
                <a:cs typeface="Arial" charset="0"/>
              </a:rPr>
              <a:t>Invention</a:t>
            </a:r>
            <a:r>
              <a:rPr sz="1800" b="1" spc="0" dirty="0">
                <a:solidFill>
                  <a:schemeClr val="bg1">
                    <a:lumMod val="95000"/>
                  </a:schemeClr>
                </a:solidFill>
                <a:latin typeface="Arial" charset="0"/>
                <a:ea typeface="Arial" charset="0"/>
                <a:cs typeface="Arial" charset="0"/>
              </a:rPr>
              <a:t>:</a:t>
            </a:r>
            <a:endParaRPr sz="1800" dirty="0">
              <a:solidFill>
                <a:schemeClr val="bg1">
                  <a:lumMod val="95000"/>
                </a:schemeClr>
              </a:solidFill>
              <a:latin typeface="Arial" charset="0"/>
              <a:ea typeface="Arial" charset="0"/>
              <a:cs typeface="Arial" charset="0"/>
            </a:endParaRPr>
          </a:p>
        </p:txBody>
      </p:sp>
      <p:sp>
        <p:nvSpPr>
          <p:cNvPr id="6" name="object 23"/>
          <p:cNvSpPr txBox="1"/>
          <p:nvPr/>
        </p:nvSpPr>
        <p:spPr>
          <a:xfrm>
            <a:off x="253999" y="1273762"/>
            <a:ext cx="11455402" cy="801306"/>
          </a:xfrm>
          <a:prstGeom prst="rect">
            <a:avLst/>
          </a:prstGeom>
        </p:spPr>
        <p:txBody>
          <a:bodyPr wrap="square" lIns="0" tIns="0" rIns="0" bIns="0" rtlCol="0">
            <a:noAutofit/>
          </a:bodyPr>
          <a:lstStyle/>
          <a:p>
            <a:pPr marL="12700" marR="35049" algn="just">
              <a:spcBef>
                <a:spcPts val="87"/>
              </a:spcBef>
            </a:pPr>
            <a:r>
              <a:rPr lang="en-US" sz="1600" spc="79" dirty="0">
                <a:latin typeface="Arial" panose="020B0604020202020204" pitchFamily="34" charset="0"/>
                <a:ea typeface="Arial" charset="0"/>
                <a:cs typeface="Arial" panose="020B0604020202020204" pitchFamily="34" charset="0"/>
              </a:rPr>
              <a:t>This invention relates </a:t>
            </a:r>
            <a:r>
              <a:rPr lang="en-IN" sz="1600" dirty="0">
                <a:latin typeface="Arial" panose="020B0604020202020204" pitchFamily="34" charset="0"/>
                <a:cs typeface="Arial" panose="020B0604020202020204" pitchFamily="34" charset="0"/>
              </a:rPr>
              <a:t>to movable charging and data-transfer port for electronic devices. Currently, electronic devices like Laptops, come with fixed charging and data transfer ports. This results in occurrence of incidences like Wire Pulling of laptop chargers. It often creates a feeling of irritation to the users and leads to product dissatisfaction. But this invention provides a movable charging and data-transfer port having angular range, to facilitate charging/data-transfer ergonomically.</a:t>
            </a:r>
          </a:p>
          <a:p>
            <a:pPr marL="12700" marR="35049">
              <a:lnSpc>
                <a:spcPts val="1745"/>
              </a:lnSpc>
              <a:spcBef>
                <a:spcPts val="87"/>
              </a:spcBef>
            </a:pPr>
            <a:endParaRPr lang="en-US" sz="1600" dirty="0">
              <a:latin typeface="Arial" panose="020B0604020202020204" pitchFamily="34" charset="0"/>
              <a:ea typeface="Arial" charset="0"/>
              <a:cs typeface="Arial" panose="020B0604020202020204" pitchFamily="34" charset="0"/>
            </a:endParaRPr>
          </a:p>
          <a:p>
            <a:pPr marL="12700" marR="35049">
              <a:lnSpc>
                <a:spcPts val="1745"/>
              </a:lnSpc>
              <a:spcBef>
                <a:spcPts val="87"/>
              </a:spcBef>
            </a:pPr>
            <a:endParaRPr lang="en-US" sz="1600" dirty="0">
              <a:latin typeface="Arial" panose="020B0604020202020204" pitchFamily="34" charset="0"/>
              <a:ea typeface="Arial" charset="0"/>
              <a:cs typeface="Arial" panose="020B0604020202020204" pitchFamily="34" charset="0"/>
            </a:endParaRPr>
          </a:p>
          <a:p>
            <a:pPr marL="12700" marR="35049">
              <a:lnSpc>
                <a:spcPts val="1745"/>
              </a:lnSpc>
              <a:spcBef>
                <a:spcPts val="87"/>
              </a:spcBef>
            </a:pPr>
            <a:endParaRPr sz="1600" dirty="0">
              <a:latin typeface="Arial" panose="020B0604020202020204" pitchFamily="34" charset="0"/>
              <a:ea typeface="Arial" charset="0"/>
              <a:cs typeface="Arial" panose="020B0604020202020204" pitchFamily="34" charset="0"/>
            </a:endParaRPr>
          </a:p>
        </p:txBody>
      </p:sp>
      <p:sp>
        <p:nvSpPr>
          <p:cNvPr id="7" name="object 14"/>
          <p:cNvSpPr txBox="1"/>
          <p:nvPr/>
        </p:nvSpPr>
        <p:spPr>
          <a:xfrm>
            <a:off x="253999" y="2696504"/>
            <a:ext cx="1400651" cy="255428"/>
          </a:xfrm>
          <a:prstGeom prst="rect">
            <a:avLst/>
          </a:prstGeom>
        </p:spPr>
        <p:txBody>
          <a:bodyPr wrap="square" lIns="0" tIns="0" rIns="0" bIns="0" rtlCol="0">
            <a:noAutofit/>
          </a:bodyPr>
          <a:lstStyle/>
          <a:p>
            <a:pPr marL="12700">
              <a:lnSpc>
                <a:spcPts val="1950"/>
              </a:lnSpc>
              <a:spcBef>
                <a:spcPts val="97"/>
              </a:spcBef>
            </a:pPr>
            <a:r>
              <a:rPr sz="1800" b="1" spc="89" dirty="0">
                <a:solidFill>
                  <a:srgbClr val="212121"/>
                </a:solidFill>
                <a:latin typeface="Arial" charset="0"/>
                <a:ea typeface="Arial" charset="0"/>
                <a:cs typeface="Arial" charset="0"/>
              </a:rPr>
              <a:t>IP</a:t>
            </a:r>
            <a:r>
              <a:rPr sz="1800" b="1" spc="0" dirty="0">
                <a:solidFill>
                  <a:srgbClr val="212121"/>
                </a:solidFill>
                <a:latin typeface="Arial" charset="0"/>
                <a:ea typeface="Arial" charset="0"/>
                <a:cs typeface="Arial" charset="0"/>
              </a:rPr>
              <a:t>R</a:t>
            </a:r>
            <a:r>
              <a:rPr sz="1800" b="1" spc="184"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Status</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9" name="object 13"/>
          <p:cNvSpPr txBox="1"/>
          <p:nvPr/>
        </p:nvSpPr>
        <p:spPr>
          <a:xfrm>
            <a:off x="273049" y="3212566"/>
            <a:ext cx="5078880" cy="515556"/>
          </a:xfrm>
          <a:prstGeom prst="rect">
            <a:avLst/>
          </a:prstGeom>
        </p:spPr>
        <p:txBody>
          <a:bodyPr wrap="square" lIns="0" tIns="0" rIns="0" bIns="0" rtlCol="0">
            <a:noAutofit/>
          </a:bodyPr>
          <a:lstStyle/>
          <a:p>
            <a:pPr marL="12700">
              <a:lnSpc>
                <a:spcPts val="1745"/>
              </a:lnSpc>
              <a:spcBef>
                <a:spcPts val="87"/>
              </a:spcBef>
            </a:pPr>
            <a:r>
              <a:rPr sz="1600" spc="79" dirty="0">
                <a:latin typeface="Arial" charset="0"/>
                <a:ea typeface="Arial" charset="0"/>
                <a:cs typeface="Arial" charset="0"/>
              </a:rPr>
              <a:t>Applicatio</a:t>
            </a:r>
            <a:r>
              <a:rPr sz="1600" spc="0" dirty="0">
                <a:latin typeface="Arial" charset="0"/>
                <a:ea typeface="Arial" charset="0"/>
                <a:cs typeface="Arial" charset="0"/>
              </a:rPr>
              <a:t>n</a:t>
            </a:r>
            <a:r>
              <a:rPr sz="1600" spc="164" dirty="0">
                <a:latin typeface="Arial" charset="0"/>
                <a:ea typeface="Arial" charset="0"/>
                <a:cs typeface="Arial" charset="0"/>
              </a:rPr>
              <a:t> </a:t>
            </a:r>
            <a:r>
              <a:rPr sz="1600" spc="79" dirty="0">
                <a:latin typeface="Arial" charset="0"/>
                <a:ea typeface="Arial" charset="0"/>
                <a:cs typeface="Arial" charset="0"/>
              </a:rPr>
              <a:t>Numbe</a:t>
            </a:r>
            <a:r>
              <a:rPr sz="1600" spc="0" dirty="0">
                <a:latin typeface="Arial" charset="0"/>
                <a:ea typeface="Arial" charset="0"/>
                <a:cs typeface="Arial" charset="0"/>
              </a:rPr>
              <a:t>r</a:t>
            </a:r>
            <a:r>
              <a:rPr lang="en-US" sz="1600" spc="0" dirty="0">
                <a:latin typeface="Arial" charset="0"/>
                <a:ea typeface="Arial" charset="0"/>
                <a:cs typeface="Arial" charset="0"/>
              </a:rPr>
              <a:t> </a:t>
            </a:r>
            <a:r>
              <a:rPr lang="cs-CZ" sz="1600" spc="0" dirty="0">
                <a:latin typeface="Arial" charset="0"/>
                <a:ea typeface="Arial" charset="0"/>
                <a:cs typeface="Arial" charset="0"/>
              </a:rPr>
              <a:t>:</a:t>
            </a:r>
            <a:r>
              <a:rPr lang="cs-CZ" sz="1600" spc="164" dirty="0">
                <a:latin typeface="Arial" charset="0"/>
                <a:ea typeface="Arial" charset="0"/>
                <a:cs typeface="Arial" charset="0"/>
              </a:rPr>
              <a:t> </a:t>
            </a:r>
            <a:r>
              <a:rPr lang="en-IN" sz="1600" dirty="0">
                <a:latin typeface="Arial" panose="020B0604020202020204" pitchFamily="34" charset="0"/>
                <a:cs typeface="Arial" panose="020B0604020202020204" pitchFamily="34" charset="0"/>
              </a:rPr>
              <a:t>201841009308</a:t>
            </a:r>
            <a:endParaRPr sz="1600" dirty="0">
              <a:latin typeface="Arial" panose="020B0604020202020204" pitchFamily="34" charset="0"/>
              <a:ea typeface="Arial" charset="0"/>
              <a:cs typeface="Arial" panose="020B0604020202020204" pitchFamily="34" charset="0"/>
            </a:endParaRPr>
          </a:p>
          <a:p>
            <a:pPr marL="12700" marR="30660">
              <a:lnSpc>
                <a:spcPct val="95825"/>
              </a:lnSpc>
              <a:spcBef>
                <a:spcPts val="322"/>
              </a:spcBef>
            </a:pPr>
            <a:r>
              <a:rPr lang="en-US" sz="1600" spc="79" dirty="0">
                <a:latin typeface="Arial" charset="0"/>
                <a:ea typeface="Arial" charset="0"/>
                <a:cs typeface="Arial" charset="0"/>
              </a:rPr>
              <a:t>Priority </a:t>
            </a:r>
            <a:r>
              <a:rPr sz="1600" spc="79" dirty="0">
                <a:latin typeface="Arial" charset="0"/>
                <a:ea typeface="Arial" charset="0"/>
                <a:cs typeface="Arial" charset="0"/>
              </a:rPr>
              <a:t>Dat</a:t>
            </a:r>
            <a:r>
              <a:rPr sz="1600" spc="0" dirty="0">
                <a:latin typeface="Arial" charset="0"/>
                <a:ea typeface="Arial" charset="0"/>
                <a:cs typeface="Arial" charset="0"/>
              </a:rPr>
              <a:t>e</a:t>
            </a:r>
            <a:r>
              <a:rPr lang="en-US" sz="1600" spc="0" dirty="0">
                <a:latin typeface="Arial" charset="0"/>
                <a:ea typeface="Arial" charset="0"/>
                <a:cs typeface="Arial" charset="0"/>
              </a:rPr>
              <a:t>             :</a:t>
            </a:r>
            <a:r>
              <a:rPr lang="en-US" sz="1600" spc="164" dirty="0">
                <a:latin typeface="Arial" charset="0"/>
                <a:ea typeface="Arial" charset="0"/>
                <a:cs typeface="Arial" charset="0"/>
              </a:rPr>
              <a:t> </a:t>
            </a:r>
            <a:r>
              <a:rPr lang="en-US" sz="1600" spc="79" dirty="0">
                <a:latin typeface="Arial" charset="0"/>
                <a:ea typeface="Arial" charset="0"/>
                <a:cs typeface="Arial" charset="0"/>
              </a:rPr>
              <a:t>14</a:t>
            </a:r>
            <a:r>
              <a:rPr lang="en-US" sz="1600" spc="164" dirty="0">
                <a:latin typeface="Arial" charset="0"/>
                <a:ea typeface="Arial" charset="0"/>
                <a:cs typeface="Arial" charset="0"/>
              </a:rPr>
              <a:t> </a:t>
            </a:r>
            <a:r>
              <a:rPr lang="en-US" sz="1600" spc="79" dirty="0">
                <a:latin typeface="Arial" charset="0"/>
                <a:ea typeface="Arial" charset="0"/>
                <a:cs typeface="Arial" charset="0"/>
              </a:rPr>
              <a:t>March</a:t>
            </a:r>
            <a:r>
              <a:rPr lang="en-US" sz="1600" spc="164" dirty="0">
                <a:latin typeface="Arial" charset="0"/>
                <a:ea typeface="Arial" charset="0"/>
                <a:cs typeface="Arial" charset="0"/>
              </a:rPr>
              <a:t> </a:t>
            </a:r>
            <a:r>
              <a:rPr lang="en-US" sz="1600" spc="79" dirty="0">
                <a:latin typeface="Arial" charset="0"/>
                <a:ea typeface="Arial" charset="0"/>
                <a:cs typeface="Arial" charset="0"/>
              </a:rPr>
              <a:t>201</a:t>
            </a:r>
            <a:r>
              <a:rPr lang="en-US" sz="1600" dirty="0">
                <a:latin typeface="Arial" charset="0"/>
                <a:ea typeface="Arial" charset="0"/>
                <a:cs typeface="Arial" charset="0"/>
              </a:rPr>
              <a:t>8</a:t>
            </a:r>
          </a:p>
          <a:p>
            <a:pPr marL="12700" marR="30660">
              <a:lnSpc>
                <a:spcPct val="95825"/>
              </a:lnSpc>
              <a:spcBef>
                <a:spcPts val="322"/>
              </a:spcBef>
            </a:pPr>
            <a:endParaRPr sz="1600" dirty="0">
              <a:latin typeface="Arial" charset="0"/>
              <a:ea typeface="Arial" charset="0"/>
              <a:cs typeface="Arial" charset="0"/>
            </a:endParaRPr>
          </a:p>
        </p:txBody>
      </p:sp>
      <p:sp>
        <p:nvSpPr>
          <p:cNvPr id="12" name="object 30"/>
          <p:cNvSpPr/>
          <p:nvPr/>
        </p:nvSpPr>
        <p:spPr>
          <a:xfrm>
            <a:off x="5478462" y="3129171"/>
            <a:ext cx="66675" cy="628228"/>
          </a:xfrm>
          <a:custGeom>
            <a:avLst/>
            <a:gdLst/>
            <a:ahLst/>
            <a:cxnLst/>
            <a:rect l="l" t="t" r="r" b="b"/>
            <a:pathLst>
              <a:path w="66675" h="628228">
                <a:moveTo>
                  <a:pt x="66675" y="0"/>
                </a:moveTo>
                <a:lnTo>
                  <a:pt x="0" y="0"/>
                </a:lnTo>
                <a:lnTo>
                  <a:pt x="0" y="628228"/>
                </a:lnTo>
                <a:lnTo>
                  <a:pt x="66675" y="628228"/>
                </a:lnTo>
                <a:lnTo>
                  <a:pt x="66675" y="0"/>
                </a:lnTo>
                <a:close/>
              </a:path>
            </a:pathLst>
          </a:custGeom>
          <a:solidFill>
            <a:srgbClr val="393939"/>
          </a:solidFill>
        </p:spPr>
        <p:txBody>
          <a:bodyPr wrap="square" lIns="0" tIns="0" rIns="0" bIns="0" rtlCol="0">
            <a:noAutofit/>
          </a:bodyPr>
          <a:lstStyle/>
          <a:p>
            <a:endParaRPr/>
          </a:p>
        </p:txBody>
      </p:sp>
      <p:sp>
        <p:nvSpPr>
          <p:cNvPr id="13" name="object 3"/>
          <p:cNvSpPr txBox="1"/>
          <p:nvPr/>
        </p:nvSpPr>
        <p:spPr>
          <a:xfrm>
            <a:off x="6360072" y="3152775"/>
            <a:ext cx="3494930" cy="590550"/>
          </a:xfrm>
          <a:prstGeom prst="rect">
            <a:avLst/>
          </a:prstGeom>
        </p:spPr>
        <p:txBody>
          <a:bodyPr wrap="square" lIns="0" tIns="0" rIns="0" bIns="0" rtlCol="0">
            <a:noAutofit/>
          </a:bodyPr>
          <a:lstStyle/>
          <a:p>
            <a:pPr>
              <a:lnSpc>
                <a:spcPts val="1100"/>
              </a:lnSpc>
              <a:spcBef>
                <a:spcPts val="61"/>
              </a:spcBef>
            </a:pPr>
            <a:endParaRPr sz="1100" dirty="0"/>
          </a:p>
          <a:p>
            <a:pPr marL="821019">
              <a:lnSpc>
                <a:spcPct val="95825"/>
              </a:lnSpc>
            </a:pPr>
            <a:r>
              <a:rPr sz="1800" b="1" spc="89" dirty="0">
                <a:solidFill>
                  <a:schemeClr val="bg1">
                    <a:lumMod val="95000"/>
                  </a:schemeClr>
                </a:solidFill>
                <a:latin typeface="Arimo"/>
                <a:cs typeface="Arimo"/>
              </a:rPr>
              <a:t>Paten</a:t>
            </a:r>
            <a:r>
              <a:rPr sz="1800" b="1" spc="0" dirty="0">
                <a:solidFill>
                  <a:schemeClr val="bg1">
                    <a:lumMod val="95000"/>
                  </a:schemeClr>
                </a:solidFill>
                <a:latin typeface="Arimo"/>
                <a:cs typeface="Arimo"/>
              </a:rPr>
              <a:t>t</a:t>
            </a:r>
            <a:r>
              <a:rPr sz="1800" b="1" spc="184" dirty="0">
                <a:solidFill>
                  <a:schemeClr val="bg1">
                    <a:lumMod val="95000"/>
                  </a:schemeClr>
                </a:solidFill>
                <a:latin typeface="Arimo"/>
                <a:cs typeface="Arimo"/>
              </a:rPr>
              <a:t> </a:t>
            </a:r>
            <a:r>
              <a:rPr lang="en-US" sz="1800" b="1" spc="89" dirty="0">
                <a:solidFill>
                  <a:schemeClr val="bg1">
                    <a:lumMod val="95000"/>
                  </a:schemeClr>
                </a:solidFill>
                <a:latin typeface="Arimo"/>
                <a:cs typeface="Arimo"/>
              </a:rPr>
              <a:t>Published</a:t>
            </a:r>
            <a:endParaRPr sz="1800" dirty="0">
              <a:solidFill>
                <a:schemeClr val="bg1">
                  <a:lumMod val="95000"/>
                </a:schemeClr>
              </a:solidFill>
              <a:latin typeface="Arimo"/>
              <a:cs typeface="Arimo"/>
            </a:endParaRPr>
          </a:p>
        </p:txBody>
      </p:sp>
      <p:sp>
        <p:nvSpPr>
          <p:cNvPr id="16" name="object 11"/>
          <p:cNvSpPr txBox="1"/>
          <p:nvPr/>
        </p:nvSpPr>
        <p:spPr>
          <a:xfrm>
            <a:off x="253998" y="4267038"/>
            <a:ext cx="4869331" cy="304961"/>
          </a:xfrm>
          <a:prstGeom prst="rect">
            <a:avLst/>
          </a:prstGeom>
        </p:spPr>
        <p:txBody>
          <a:bodyPr wrap="square" lIns="0" tIns="0" rIns="0" bIns="0" rtlCol="0">
            <a:noAutofit/>
          </a:bodyPr>
          <a:lstStyle/>
          <a:p>
            <a:pPr marL="12700">
              <a:lnSpc>
                <a:spcPts val="1745"/>
              </a:lnSpc>
              <a:spcBef>
                <a:spcPts val="87"/>
              </a:spcBef>
            </a:pPr>
            <a:r>
              <a:rPr sz="1600" b="1" spc="79" dirty="0">
                <a:solidFill>
                  <a:srgbClr val="212121"/>
                </a:solidFill>
                <a:latin typeface="Arial" charset="0"/>
                <a:ea typeface="Arial" charset="0"/>
                <a:cs typeface="Arial" charset="0"/>
              </a:rPr>
              <a:t>Ke</a:t>
            </a:r>
            <a:r>
              <a:rPr sz="1600" b="1" spc="0" dirty="0">
                <a:solidFill>
                  <a:srgbClr val="212121"/>
                </a:solidFill>
                <a:latin typeface="Arial" charset="0"/>
                <a:ea typeface="Arial" charset="0"/>
                <a:cs typeface="Arial" charset="0"/>
              </a:rPr>
              <a:t>y</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Advantage</a:t>
            </a:r>
            <a:r>
              <a:rPr sz="1600" b="1" spc="0" dirty="0">
                <a:solidFill>
                  <a:srgbClr val="212121"/>
                </a:solidFill>
                <a:latin typeface="Arial" charset="0"/>
                <a:ea typeface="Arial" charset="0"/>
                <a:cs typeface="Arial" charset="0"/>
              </a:rPr>
              <a:t>s</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O</a:t>
            </a:r>
            <a:r>
              <a:rPr sz="1600" b="1" spc="0" dirty="0">
                <a:solidFill>
                  <a:srgbClr val="212121"/>
                </a:solidFill>
                <a:latin typeface="Arial" charset="0"/>
                <a:ea typeface="Arial" charset="0"/>
                <a:cs typeface="Arial" charset="0"/>
              </a:rPr>
              <a:t>f</a:t>
            </a:r>
            <a:r>
              <a:rPr lang="en-US" sz="1600" b="1" spc="0"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Investin</a:t>
            </a:r>
            <a:r>
              <a:rPr lang="en-US" sz="1600" b="1" spc="0" dirty="0">
                <a:solidFill>
                  <a:srgbClr val="212121"/>
                </a:solidFill>
                <a:latin typeface="Arial" charset="0"/>
                <a:ea typeface="Arial" charset="0"/>
                <a:cs typeface="Arial" charset="0"/>
              </a:rPr>
              <a:t>g</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i</a:t>
            </a:r>
            <a:r>
              <a:rPr lang="en-US" sz="1600" b="1" spc="0" dirty="0">
                <a:solidFill>
                  <a:srgbClr val="212121"/>
                </a:solidFill>
                <a:latin typeface="Arial" charset="0"/>
                <a:ea typeface="Arial" charset="0"/>
                <a:cs typeface="Arial" charset="0"/>
              </a:rPr>
              <a:t>n</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Earl</a:t>
            </a:r>
            <a:r>
              <a:rPr lang="en-US" sz="1600" b="1" spc="0" dirty="0">
                <a:solidFill>
                  <a:srgbClr val="212121"/>
                </a:solidFill>
                <a:latin typeface="Arial" charset="0"/>
                <a:ea typeface="Arial" charset="0"/>
                <a:cs typeface="Arial" charset="0"/>
              </a:rPr>
              <a:t>y</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Stage</a:t>
            </a:r>
            <a:r>
              <a:rPr lang="en-US" sz="1600" b="1"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12700">
              <a:lnSpc>
                <a:spcPts val="1745"/>
              </a:lnSpc>
              <a:spcBef>
                <a:spcPts val="87"/>
              </a:spcBef>
            </a:pPr>
            <a:endParaRPr sz="1600" dirty="0">
              <a:latin typeface="Arimo"/>
              <a:cs typeface="Arimo"/>
            </a:endParaRPr>
          </a:p>
        </p:txBody>
      </p:sp>
      <p:sp>
        <p:nvSpPr>
          <p:cNvPr id="18" name="object 9"/>
          <p:cNvSpPr txBox="1"/>
          <p:nvPr/>
        </p:nvSpPr>
        <p:spPr>
          <a:xfrm>
            <a:off x="567431" y="4724239"/>
            <a:ext cx="11415578" cy="515556"/>
          </a:xfrm>
          <a:prstGeom prst="rect">
            <a:avLst/>
          </a:prstGeom>
        </p:spPr>
        <p:txBody>
          <a:bodyPr wrap="square" lIns="0" tIns="0" rIns="0" bIns="0" rtlCol="0">
            <a:noAutofit/>
          </a:bodyPr>
          <a:lstStyle/>
          <a:p>
            <a:pPr marL="298450" marR="30660" indent="-285750">
              <a:lnSpc>
                <a:spcPts val="1745"/>
              </a:lnSpc>
              <a:spcBef>
                <a:spcPts val="87"/>
              </a:spcBef>
              <a:buFont typeface="Arial" charset="0"/>
              <a:buChar char="•"/>
            </a:pPr>
            <a:r>
              <a:rPr sz="1600" spc="79" dirty="0">
                <a:solidFill>
                  <a:srgbClr val="212121"/>
                </a:solidFill>
                <a:latin typeface="Arial" charset="0"/>
                <a:ea typeface="Arial" charset="0"/>
                <a:cs typeface="Arial" charset="0"/>
              </a:rPr>
              <a:t>Investin</a:t>
            </a:r>
            <a:r>
              <a:rPr sz="1600" spc="0" dirty="0">
                <a:solidFill>
                  <a:srgbClr val="212121"/>
                </a:solidFill>
                <a:latin typeface="Arial" charset="0"/>
                <a:ea typeface="Arial" charset="0"/>
                <a:cs typeface="Arial" charset="0"/>
              </a:rPr>
              <a:t>g</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initia</a:t>
            </a:r>
            <a:r>
              <a:rPr sz="1600" spc="0" dirty="0">
                <a:solidFill>
                  <a:srgbClr val="212121"/>
                </a:solidFill>
                <a:latin typeface="Arial" charset="0"/>
                <a:ea typeface="Arial" charset="0"/>
                <a:cs typeface="Arial" charset="0"/>
              </a:rPr>
              <a:t>l</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stag</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suc</a:t>
            </a:r>
            <a:r>
              <a:rPr sz="1600" spc="0" dirty="0">
                <a:solidFill>
                  <a:srgbClr val="212121"/>
                </a:solidFill>
                <a:latin typeface="Arial" charset="0"/>
                <a:ea typeface="Arial" charset="0"/>
                <a:cs typeface="Arial" charset="0"/>
              </a:rPr>
              <a:t>h</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exceptiona</a:t>
            </a:r>
            <a:r>
              <a:rPr sz="1600" spc="0" dirty="0">
                <a:solidFill>
                  <a:srgbClr val="212121"/>
                </a:solidFill>
                <a:latin typeface="Arial" charset="0"/>
                <a:ea typeface="Arial" charset="0"/>
                <a:cs typeface="Arial" charset="0"/>
              </a:rPr>
              <a:t>l</a:t>
            </a:r>
            <a:r>
              <a:rPr lang="en-US" sz="1600" spc="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technolog</a:t>
            </a:r>
            <a:r>
              <a:rPr lang="en-US" sz="1600" spc="0" dirty="0">
                <a:solidFill>
                  <a:srgbClr val="212121"/>
                </a:solidFill>
                <a:latin typeface="Arial" charset="0"/>
                <a:ea typeface="Arial" charset="0"/>
                <a:cs typeface="Arial" charset="0"/>
              </a:rPr>
              <a:t>y</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s</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a:t>
            </a:r>
            <a:r>
              <a:rPr lang="en-US" sz="1600" spc="0" dirty="0">
                <a:solidFill>
                  <a:srgbClr val="212121"/>
                </a:solidFill>
                <a:latin typeface="Arial" charset="0"/>
                <a:ea typeface="Arial" charset="0"/>
                <a:cs typeface="Arial" charset="0"/>
              </a:rPr>
              <a:t>n </a:t>
            </a:r>
            <a:r>
              <a:rPr lang="en-US" sz="1600" spc="79" dirty="0">
                <a:solidFill>
                  <a:srgbClr val="212121"/>
                </a:solidFill>
                <a:latin typeface="Arial" charset="0"/>
                <a:ea typeface="Arial" charset="0"/>
                <a:cs typeface="Arial" charset="0"/>
              </a:rPr>
              <a:t>opportunit</a:t>
            </a:r>
            <a:r>
              <a:rPr lang="en-US" sz="1600" spc="0" dirty="0">
                <a:solidFill>
                  <a:srgbClr val="212121"/>
                </a:solidFill>
                <a:latin typeface="Arial" charset="0"/>
                <a:ea typeface="Arial" charset="0"/>
                <a:cs typeface="Arial" charset="0"/>
              </a:rPr>
              <a:t>y</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t</a:t>
            </a:r>
            <a:r>
              <a:rPr lang="en-US" sz="1600" spc="0" dirty="0">
                <a:solidFill>
                  <a:srgbClr val="212121"/>
                </a:solidFill>
                <a:latin typeface="Arial" charset="0"/>
                <a:ea typeface="Arial" charset="0"/>
                <a:cs typeface="Arial" charset="0"/>
              </a:rPr>
              <a:t>o</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ge</a:t>
            </a:r>
            <a:r>
              <a:rPr lang="en-US" sz="1600" spc="0" dirty="0">
                <a:solidFill>
                  <a:srgbClr val="212121"/>
                </a:solidFill>
                <a:latin typeface="Arial" charset="0"/>
                <a:ea typeface="Arial" charset="0"/>
                <a:cs typeface="Arial" charset="0"/>
              </a:rPr>
              <a:t>t</a:t>
            </a:r>
            <a:r>
              <a:rPr lang="en-US" sz="1600" dirty="0">
                <a:latin typeface="Arial" charset="0"/>
                <a:ea typeface="Arial" charset="0"/>
                <a:cs typeface="Arial" charset="0"/>
              </a:rPr>
              <a:t> </a:t>
            </a:r>
            <a:r>
              <a:rPr sz="1600" spc="79" dirty="0">
                <a:solidFill>
                  <a:srgbClr val="212121"/>
                </a:solidFill>
                <a:latin typeface="Arial" charset="0"/>
                <a:ea typeface="Arial" charset="0"/>
                <a:cs typeface="Arial" charset="0"/>
              </a:rPr>
              <a:t>licensin</a:t>
            </a:r>
            <a:r>
              <a:rPr sz="1600" spc="0" dirty="0">
                <a:solidFill>
                  <a:srgbClr val="212121"/>
                </a:solidFill>
                <a:latin typeface="Arial" charset="0"/>
                <a:ea typeface="Arial" charset="0"/>
                <a:cs typeface="Arial" charset="0"/>
              </a:rPr>
              <a:t>g</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right</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a:t>
            </a:r>
            <a:r>
              <a:rPr sz="1600" spc="0" dirty="0">
                <a:solidFill>
                  <a:srgbClr val="212121"/>
                </a:solidFill>
                <a:latin typeface="Arial" charset="0"/>
                <a:ea typeface="Arial" charset="0"/>
                <a:cs typeface="Arial" charset="0"/>
              </a:rPr>
              <a:t>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extremel</a:t>
            </a:r>
            <a:r>
              <a:rPr sz="1600" spc="0" dirty="0">
                <a:solidFill>
                  <a:srgbClr val="212121"/>
                </a:solidFill>
                <a:latin typeface="Arial" charset="0"/>
                <a:ea typeface="Arial" charset="0"/>
                <a:cs typeface="Arial" charset="0"/>
              </a:rPr>
              <a:t>y</a:t>
            </a:r>
            <a:r>
              <a:rPr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economical </a:t>
            </a:r>
            <a:r>
              <a:rPr sz="1600" spc="79" dirty="0">
                <a:solidFill>
                  <a:srgbClr val="212121"/>
                </a:solidFill>
                <a:latin typeface="Arial" charset="0"/>
                <a:ea typeface="Arial" charset="0"/>
                <a:cs typeface="Arial" charset="0"/>
              </a:rPr>
              <a:t>price</a:t>
            </a:r>
            <a:r>
              <a:rPr sz="1600" spc="0" dirty="0">
                <a:solidFill>
                  <a:srgbClr val="212121"/>
                </a:solidFill>
                <a:latin typeface="Arial" charset="0"/>
                <a:ea typeface="Arial" charset="0"/>
                <a:cs typeface="Arial" charset="0"/>
              </a:rPr>
              <a:t>.</a:t>
            </a:r>
            <a:endParaRPr lang="en-US" sz="1600" spc="0" dirty="0">
              <a:solidFill>
                <a:srgbClr val="212121"/>
              </a:solidFill>
              <a:latin typeface="Arial" charset="0"/>
              <a:ea typeface="Arial" charset="0"/>
              <a:cs typeface="Arial" charset="0"/>
            </a:endParaRPr>
          </a:p>
          <a:p>
            <a:pPr marL="298450" marR="30660" indent="-285750">
              <a:lnSpc>
                <a:spcPts val="1745"/>
              </a:lnSpc>
              <a:spcBef>
                <a:spcPts val="87"/>
              </a:spcBef>
              <a:buFont typeface="Arial" charset="0"/>
              <a:buChar char="•"/>
            </a:pPr>
            <a:endParaRPr lang="en-US" sz="1600" spc="0" dirty="0">
              <a:solidFill>
                <a:srgbClr val="212121"/>
              </a:solidFill>
              <a:latin typeface="Arial" charset="0"/>
              <a:ea typeface="Arial" charset="0"/>
              <a:cs typeface="Arial" charset="0"/>
            </a:endParaRPr>
          </a:p>
          <a:p>
            <a:pPr marL="298450" marR="30660" indent="-285750">
              <a:lnSpc>
                <a:spcPts val="1745"/>
              </a:lnSpc>
              <a:spcBef>
                <a:spcPts val="87"/>
              </a:spcBef>
              <a:buFont typeface="Arial" charset="0"/>
              <a:buChar char="•"/>
            </a:pP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t</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provide</a:t>
            </a:r>
            <a:r>
              <a:rPr lang="en-US" sz="1600" spc="0" dirty="0">
                <a:solidFill>
                  <a:srgbClr val="212121"/>
                </a:solidFill>
                <a:latin typeface="Arial" charset="0"/>
                <a:ea typeface="Arial" charset="0"/>
                <a:cs typeface="Arial" charset="0"/>
              </a:rPr>
              <a:t>s</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flexibilit</a:t>
            </a:r>
            <a:r>
              <a:rPr lang="en-US" sz="1600" spc="0" dirty="0">
                <a:solidFill>
                  <a:srgbClr val="212121"/>
                </a:solidFill>
                <a:latin typeface="Arial" charset="0"/>
                <a:ea typeface="Arial" charset="0"/>
                <a:cs typeface="Arial" charset="0"/>
              </a:rPr>
              <a:t>y</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fo</a:t>
            </a:r>
            <a:r>
              <a:rPr lang="en-US" sz="1600" spc="0" dirty="0">
                <a:solidFill>
                  <a:srgbClr val="212121"/>
                </a:solidFill>
                <a:latin typeface="Arial" charset="0"/>
                <a:ea typeface="Arial" charset="0"/>
                <a:cs typeface="Arial" charset="0"/>
              </a:rPr>
              <a:t>r</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th</a:t>
            </a:r>
            <a:r>
              <a:rPr lang="en-US" sz="1600" spc="0" dirty="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modificatio</a:t>
            </a:r>
            <a:r>
              <a:rPr lang="en-US" sz="1600" spc="0" dirty="0">
                <a:solidFill>
                  <a:srgbClr val="212121"/>
                </a:solidFill>
                <a:latin typeface="Arial" charset="0"/>
                <a:ea typeface="Arial" charset="0"/>
                <a:cs typeface="Arial" charset="0"/>
              </a:rPr>
              <a:t>n</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a:t>
            </a:r>
            <a:r>
              <a:rPr lang="en-US" sz="1600" spc="0" dirty="0">
                <a:solidFill>
                  <a:srgbClr val="212121"/>
                </a:solidFill>
                <a:latin typeface="Arial" charset="0"/>
                <a:ea typeface="Arial" charset="0"/>
                <a:cs typeface="Arial" charset="0"/>
              </a:rPr>
              <a:t>s</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pe</a:t>
            </a:r>
            <a:r>
              <a:rPr lang="en-US" sz="1600" spc="0" dirty="0">
                <a:solidFill>
                  <a:srgbClr val="212121"/>
                </a:solidFill>
                <a:latin typeface="Arial" charset="0"/>
                <a:ea typeface="Arial" charset="0"/>
                <a:cs typeface="Arial" charset="0"/>
              </a:rPr>
              <a:t>r</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requirements</a:t>
            </a:r>
            <a:r>
              <a:rPr lang="en-US" sz="1600" spc="0" dirty="0">
                <a:solidFill>
                  <a:srgbClr val="212121"/>
                </a:solidFill>
                <a:latin typeface="Arial" charset="0"/>
                <a:ea typeface="Arial" charset="0"/>
                <a:cs typeface="Arial" charset="0"/>
              </a:rPr>
              <a:t>.</a:t>
            </a:r>
          </a:p>
          <a:p>
            <a:pPr marL="298450" marR="30660" indent="-285750">
              <a:lnSpc>
                <a:spcPts val="1745"/>
              </a:lnSpc>
              <a:spcBef>
                <a:spcPts val="87"/>
              </a:spcBef>
              <a:buFont typeface="Arial" charset="0"/>
              <a:buChar char="•"/>
            </a:pPr>
            <a:endParaRPr lang="en-US" sz="1600" dirty="0">
              <a:latin typeface="Arial" charset="0"/>
              <a:ea typeface="Arial" charset="0"/>
              <a:cs typeface="Arial" charset="0"/>
            </a:endParaRPr>
          </a:p>
          <a:p>
            <a:pPr marL="298450" indent="-285750">
              <a:lnSpc>
                <a:spcPts val="1745"/>
              </a:lnSpc>
              <a:spcBef>
                <a:spcPts val="87"/>
              </a:spcBef>
              <a:buFont typeface="Arial" charset="0"/>
              <a:buChar char="•"/>
            </a:pPr>
            <a:r>
              <a:rPr lang="en-US" sz="1600" spc="79" dirty="0">
                <a:solidFill>
                  <a:srgbClr val="212121"/>
                </a:solidFill>
                <a:latin typeface="Arial" charset="0"/>
                <a:ea typeface="Arial" charset="0"/>
                <a:cs typeface="Arial" charset="0"/>
              </a:rPr>
              <a:t>Involvemen</a:t>
            </a:r>
            <a:r>
              <a:rPr lang="en-US" sz="1600" spc="0" dirty="0">
                <a:solidFill>
                  <a:srgbClr val="212121"/>
                </a:solidFill>
                <a:latin typeface="Arial" charset="0"/>
                <a:ea typeface="Arial" charset="0"/>
                <a:cs typeface="Arial" charset="0"/>
              </a:rPr>
              <a:t>t</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investor'</a:t>
            </a:r>
            <a:r>
              <a:rPr lang="en-US" sz="1600" spc="0" dirty="0">
                <a:solidFill>
                  <a:srgbClr val="212121"/>
                </a:solidFill>
                <a:latin typeface="Arial" charset="0"/>
                <a:ea typeface="Arial" charset="0"/>
                <a:cs typeface="Arial" charset="0"/>
              </a:rPr>
              <a:t>s</a:t>
            </a:r>
            <a:r>
              <a:rPr lang="en-US" sz="1600" spc="16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Researc</a:t>
            </a:r>
            <a:r>
              <a:rPr lang="en-US" sz="1600" spc="0" dirty="0">
                <a:solidFill>
                  <a:srgbClr val="212121"/>
                </a:solidFill>
                <a:latin typeface="Arial" charset="0"/>
                <a:ea typeface="Arial" charset="0"/>
                <a:cs typeface="Arial" charset="0"/>
              </a:rPr>
              <a:t>h</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Developmen</a:t>
            </a:r>
            <a:r>
              <a:rPr lang="en-US" sz="1600" spc="0" dirty="0">
                <a:solidFill>
                  <a:srgbClr val="212121"/>
                </a:solidFill>
                <a:latin typeface="Arial" charset="0"/>
                <a:ea typeface="Arial" charset="0"/>
                <a:cs typeface="Arial" charset="0"/>
              </a:rPr>
              <a:t>t</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expertise</a:t>
            </a:r>
            <a:r>
              <a:rPr lang="en-US" sz="1600" spc="0" dirty="0">
                <a:solidFill>
                  <a:srgbClr val="212121"/>
                </a:solidFill>
                <a:latin typeface="Arial" charset="0"/>
                <a:ea typeface="Arial" charset="0"/>
                <a:cs typeface="Arial" charset="0"/>
              </a:rPr>
              <a:t>,</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woul</a:t>
            </a:r>
            <a:r>
              <a:rPr lang="en-US" sz="1600" spc="0" dirty="0">
                <a:solidFill>
                  <a:srgbClr val="212121"/>
                </a:solidFill>
                <a:latin typeface="Arial" charset="0"/>
                <a:ea typeface="Arial" charset="0"/>
                <a:cs typeface="Arial" charset="0"/>
              </a:rPr>
              <a:t>d</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furthe</a:t>
            </a:r>
            <a:r>
              <a:rPr lang="en-US" sz="1600" spc="0" dirty="0">
                <a:solidFill>
                  <a:srgbClr val="212121"/>
                </a:solidFill>
                <a:latin typeface="Arial" charset="0"/>
                <a:ea typeface="Arial" charset="0"/>
                <a:cs typeface="Arial" charset="0"/>
              </a:rPr>
              <a:t>r</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enhanc</a:t>
            </a:r>
            <a:r>
              <a:rPr lang="en-US" sz="1600" spc="0" dirty="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th</a:t>
            </a:r>
            <a:r>
              <a:rPr lang="en-US" sz="1600" spc="0" dirty="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qualit</a:t>
            </a:r>
            <a:r>
              <a:rPr lang="en-US" sz="1600" spc="0" dirty="0">
                <a:solidFill>
                  <a:srgbClr val="212121"/>
                </a:solidFill>
                <a:latin typeface="Arial" charset="0"/>
                <a:ea typeface="Arial" charset="0"/>
                <a:cs typeface="Arial" charset="0"/>
              </a:rPr>
              <a:t>y</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product</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p:txBody>
      </p:sp>
      <p:sp>
        <p:nvSpPr>
          <p:cNvPr id="20"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20009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217244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0"/>
            <a:ext cx="1776506" cy="336177"/>
          </a:xfrm>
          <a:prstGeom prst="rect">
            <a:avLst/>
          </a:prstGeom>
        </p:spPr>
        <p:txBody>
          <a:bodyPr wrap="square" lIns="0" tIns="0" rIns="0" bIns="0" rtlCol="0">
            <a:noAutofit/>
          </a:bodyPr>
          <a:lstStyle/>
          <a:p>
            <a:pPr marL="12700">
              <a:lnSpc>
                <a:spcPts val="1950"/>
              </a:lnSpc>
              <a:spcBef>
                <a:spcPts val="97"/>
              </a:spcBef>
            </a:pPr>
            <a:r>
              <a:rPr lang="en-US" sz="1800" b="1" spc="89" dirty="0">
                <a:solidFill>
                  <a:schemeClr val="bg1">
                    <a:lumMod val="95000"/>
                  </a:schemeClr>
                </a:solidFill>
                <a:latin typeface="Arial" charset="0"/>
                <a:ea typeface="Arial" charset="0"/>
                <a:cs typeface="Arial" charset="0"/>
              </a:rPr>
              <a:t>The Problem</a:t>
            </a:r>
            <a:r>
              <a:rPr sz="1800" b="1" spc="0" dirty="0">
                <a:solidFill>
                  <a:schemeClr val="bg1">
                    <a:lumMod val="95000"/>
                  </a:schemeClr>
                </a:solidFill>
                <a:latin typeface="Arial" charset="0"/>
                <a:ea typeface="Arial" charset="0"/>
                <a:cs typeface="Arial" charset="0"/>
              </a:rPr>
              <a:t>:</a:t>
            </a:r>
            <a:endParaRPr sz="1800" dirty="0">
              <a:solidFill>
                <a:schemeClr val="bg1">
                  <a:lumMod val="95000"/>
                </a:schemeClr>
              </a:solidFill>
              <a:latin typeface="Arial" charset="0"/>
              <a:ea typeface="Arial" charset="0"/>
              <a:cs typeface="Arial" charset="0"/>
            </a:endParaRPr>
          </a:p>
        </p:txBody>
      </p:sp>
      <p:sp>
        <p:nvSpPr>
          <p:cNvPr id="7" name="object 15"/>
          <p:cNvSpPr txBox="1"/>
          <p:nvPr/>
        </p:nvSpPr>
        <p:spPr>
          <a:xfrm>
            <a:off x="352759" y="1401187"/>
            <a:ext cx="5724770" cy="491538"/>
          </a:xfrm>
          <a:prstGeom prst="rect">
            <a:avLst/>
          </a:prstGeom>
        </p:spPr>
        <p:txBody>
          <a:bodyPr wrap="square" lIns="0" tIns="0" rIns="0" bIns="0" rtlCol="0">
            <a:noAutofit/>
          </a:bodyPr>
          <a:lstStyle/>
          <a:p>
            <a:pPr marL="285750" indent="-285750" algn="just">
              <a:buFont typeface="Arial" charset="0"/>
              <a:buChar char="•"/>
            </a:pPr>
            <a:r>
              <a:rPr lang="en-US" dirty="0">
                <a:latin typeface="Arial" charset="0"/>
                <a:ea typeface="Arial" charset="0"/>
                <a:cs typeface="Arial" charset="0"/>
              </a:rPr>
              <a:t>In current scenario, laptops are provided with charging/USB/Audio ports on either side only.</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These ports are fixed.</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Due to immobility, these ports restrict the ease of operation, from the user.</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This usually results in damage to ports and charging/USB wire.</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Having all the ports at one end of the laptop, makes the laptop look bulky and causes inconvenience in operations.</a:t>
            </a:r>
          </a:p>
          <a:p>
            <a:pPr algn="just"/>
            <a:endParaRPr lang="en-US"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8" name="Picture 7">
            <a:extLst>
              <a:ext uri="{FF2B5EF4-FFF2-40B4-BE49-F238E27FC236}">
                <a16:creationId xmlns:a16="http://schemas.microsoft.com/office/drawing/2014/main" id="{1676B835-F641-5B46-BD56-6E2358F20D2C}"/>
              </a:ext>
            </a:extLst>
          </p:cNvPr>
          <p:cNvPicPr>
            <a:picLocks noChangeAspect="1"/>
          </p:cNvPicPr>
          <p:nvPr/>
        </p:nvPicPr>
        <p:blipFill>
          <a:blip r:embed="rId3"/>
          <a:stretch>
            <a:fillRect/>
          </a:stretch>
        </p:blipFill>
        <p:spPr>
          <a:xfrm>
            <a:off x="8560484" y="3764288"/>
            <a:ext cx="3193365" cy="2221084"/>
          </a:xfrm>
          <a:prstGeom prst="rect">
            <a:avLst/>
          </a:prstGeom>
        </p:spPr>
      </p:pic>
      <p:pic>
        <p:nvPicPr>
          <p:cNvPr id="10" name="Picture 9">
            <a:extLst>
              <a:ext uri="{FF2B5EF4-FFF2-40B4-BE49-F238E27FC236}">
                <a16:creationId xmlns:a16="http://schemas.microsoft.com/office/drawing/2014/main" id="{49100EA9-8E38-C447-951F-D9AE5646D31E}"/>
              </a:ext>
            </a:extLst>
          </p:cNvPr>
          <p:cNvPicPr>
            <a:picLocks noChangeAspect="1"/>
          </p:cNvPicPr>
          <p:nvPr/>
        </p:nvPicPr>
        <p:blipFill>
          <a:blip r:embed="rId4"/>
          <a:stretch>
            <a:fillRect/>
          </a:stretch>
        </p:blipFill>
        <p:spPr>
          <a:xfrm>
            <a:off x="6602436" y="1443775"/>
            <a:ext cx="3139732" cy="2106075"/>
          </a:xfrm>
          <a:prstGeom prst="rect">
            <a:avLst/>
          </a:prstGeom>
        </p:spPr>
      </p:pic>
    </p:spTree>
    <p:extLst>
      <p:ext uri="{BB962C8B-B14F-4D97-AF65-F5344CB8AC3E}">
        <p14:creationId xmlns:p14="http://schemas.microsoft.com/office/powerpoint/2010/main" val="119611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7"/>
            <a:ext cx="3783590" cy="624981"/>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8" y="462611"/>
            <a:ext cx="3150384" cy="272495"/>
          </a:xfrm>
          <a:prstGeom prst="rect">
            <a:avLst/>
          </a:prstGeom>
        </p:spPr>
        <p:txBody>
          <a:bodyPr wrap="square" lIns="0" tIns="0" rIns="0" bIns="0" rtlCol="0">
            <a:noAutofit/>
          </a:bodyPr>
          <a:lstStyle/>
          <a:p>
            <a:pPr marL="12700">
              <a:lnSpc>
                <a:spcPts val="1950"/>
              </a:lnSpc>
              <a:spcBef>
                <a:spcPts val="97"/>
              </a:spcBef>
            </a:pPr>
            <a:r>
              <a:rPr lang="en-US" b="1" spc="89" dirty="0">
                <a:solidFill>
                  <a:schemeClr val="bg1">
                    <a:lumMod val="95000"/>
                  </a:schemeClr>
                </a:solidFill>
                <a:latin typeface="Arial" charset="0"/>
                <a:ea typeface="Arial" charset="0"/>
                <a:cs typeface="Arial" charset="0"/>
              </a:rPr>
              <a:t>Visualization of Problem:</a:t>
            </a:r>
            <a:endParaRPr sz="1800" dirty="0">
              <a:solidFill>
                <a:schemeClr val="bg1">
                  <a:lumMod val="95000"/>
                </a:schemeClr>
              </a:solidFill>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6" name="Picture 5">
            <a:extLst>
              <a:ext uri="{FF2B5EF4-FFF2-40B4-BE49-F238E27FC236}">
                <a16:creationId xmlns:a16="http://schemas.microsoft.com/office/drawing/2014/main" id="{93BE3EAF-110A-C149-BAD2-6AEA29174536}"/>
              </a:ext>
            </a:extLst>
          </p:cNvPr>
          <p:cNvPicPr>
            <a:picLocks noChangeAspect="1"/>
          </p:cNvPicPr>
          <p:nvPr/>
        </p:nvPicPr>
        <p:blipFill>
          <a:blip r:embed="rId3"/>
          <a:stretch>
            <a:fillRect/>
          </a:stretch>
        </p:blipFill>
        <p:spPr>
          <a:xfrm>
            <a:off x="837896" y="1623727"/>
            <a:ext cx="4365107" cy="3637589"/>
          </a:xfrm>
          <a:prstGeom prst="rect">
            <a:avLst/>
          </a:prstGeom>
        </p:spPr>
      </p:pic>
      <p:pic>
        <p:nvPicPr>
          <p:cNvPr id="9" name="Picture 8">
            <a:extLst>
              <a:ext uri="{FF2B5EF4-FFF2-40B4-BE49-F238E27FC236}">
                <a16:creationId xmlns:a16="http://schemas.microsoft.com/office/drawing/2014/main" id="{9163E5C5-C537-BF47-9872-B697139E1A18}"/>
              </a:ext>
            </a:extLst>
          </p:cNvPr>
          <p:cNvPicPr>
            <a:picLocks noChangeAspect="1"/>
          </p:cNvPicPr>
          <p:nvPr/>
        </p:nvPicPr>
        <p:blipFill>
          <a:blip r:embed="rId4"/>
          <a:stretch>
            <a:fillRect/>
          </a:stretch>
        </p:blipFill>
        <p:spPr>
          <a:xfrm>
            <a:off x="6577536" y="1623727"/>
            <a:ext cx="4850119" cy="3637589"/>
          </a:xfrm>
          <a:prstGeom prst="rect">
            <a:avLst/>
          </a:prstGeom>
        </p:spPr>
      </p:pic>
    </p:spTree>
    <p:extLst>
      <p:ext uri="{BB962C8B-B14F-4D97-AF65-F5344CB8AC3E}">
        <p14:creationId xmlns:p14="http://schemas.microsoft.com/office/powerpoint/2010/main" val="7611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249332"/>
            <a:ext cx="2264280" cy="622865"/>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1"/>
            <a:ext cx="3079510" cy="223672"/>
          </a:xfrm>
          <a:prstGeom prst="rect">
            <a:avLst/>
          </a:prstGeom>
        </p:spPr>
        <p:txBody>
          <a:bodyPr wrap="square" lIns="0" tIns="0" rIns="0" bIns="0" rtlCol="0">
            <a:noAutofit/>
          </a:bodyPr>
          <a:lstStyle/>
          <a:p>
            <a:pPr marL="12700">
              <a:lnSpc>
                <a:spcPts val="1950"/>
              </a:lnSpc>
              <a:spcBef>
                <a:spcPts val="97"/>
              </a:spcBef>
            </a:pPr>
            <a:r>
              <a:rPr lang="en-US" b="1" dirty="0">
                <a:solidFill>
                  <a:schemeClr val="bg1">
                    <a:lumMod val="95000"/>
                  </a:schemeClr>
                </a:solidFill>
                <a:latin typeface="Arial" charset="0"/>
                <a:ea typeface="Arial" charset="0"/>
                <a:cs typeface="Arial" charset="0"/>
              </a:rPr>
              <a:t>Our Invention:</a:t>
            </a:r>
            <a:endParaRPr sz="1800" dirty="0">
              <a:solidFill>
                <a:schemeClr val="bg1">
                  <a:lumMod val="95000"/>
                </a:schemeClr>
              </a:solidFill>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8" name="videoplayback.mp4">
            <a:hlinkClick r:id="" action="ppaction://media"/>
            <a:extLst>
              <a:ext uri="{FF2B5EF4-FFF2-40B4-BE49-F238E27FC236}">
                <a16:creationId xmlns:a16="http://schemas.microsoft.com/office/drawing/2014/main" id="{AA47F6A7-5D36-5344-82AE-A3B8280E4DF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001989" y="1131085"/>
            <a:ext cx="6516839" cy="4887184"/>
          </a:xfrm>
        </p:spPr>
      </p:pic>
      <p:sp>
        <p:nvSpPr>
          <p:cNvPr id="9" name="TextBox 8">
            <a:extLst>
              <a:ext uri="{FF2B5EF4-FFF2-40B4-BE49-F238E27FC236}">
                <a16:creationId xmlns:a16="http://schemas.microsoft.com/office/drawing/2014/main" id="{BD882116-E841-9A4E-B148-3C396B05097E}"/>
              </a:ext>
            </a:extLst>
          </p:cNvPr>
          <p:cNvSpPr txBox="1"/>
          <p:nvPr/>
        </p:nvSpPr>
        <p:spPr>
          <a:xfrm>
            <a:off x="5331655" y="6044915"/>
            <a:ext cx="2263633" cy="369332"/>
          </a:xfrm>
          <a:prstGeom prst="rect">
            <a:avLst/>
          </a:prstGeom>
          <a:noFill/>
        </p:spPr>
        <p:txBody>
          <a:bodyPr wrap="none" rtlCol="0">
            <a:spAutoFit/>
          </a:bodyPr>
          <a:lstStyle/>
          <a:p>
            <a:r>
              <a:rPr lang="en-US" dirty="0"/>
              <a:t>Click to Play the Video</a:t>
            </a:r>
          </a:p>
        </p:txBody>
      </p:sp>
    </p:spTree>
    <p:extLst>
      <p:ext uri="{BB962C8B-B14F-4D97-AF65-F5344CB8AC3E}">
        <p14:creationId xmlns:p14="http://schemas.microsoft.com/office/powerpoint/2010/main" val="16874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9" y="249332"/>
            <a:ext cx="1771911" cy="666503"/>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4" name="object 16"/>
          <p:cNvSpPr txBox="1"/>
          <p:nvPr/>
        </p:nvSpPr>
        <p:spPr>
          <a:xfrm>
            <a:off x="253999" y="424511"/>
            <a:ext cx="3079510" cy="223672"/>
          </a:xfrm>
          <a:prstGeom prst="rect">
            <a:avLst/>
          </a:prstGeom>
        </p:spPr>
        <p:txBody>
          <a:bodyPr wrap="square" lIns="0" tIns="0" rIns="0" bIns="0" rtlCol="0">
            <a:noAutofit/>
          </a:bodyPr>
          <a:lstStyle/>
          <a:p>
            <a:pPr marL="12700">
              <a:lnSpc>
                <a:spcPts val="1950"/>
              </a:lnSpc>
              <a:spcBef>
                <a:spcPts val="97"/>
              </a:spcBef>
            </a:pPr>
            <a:r>
              <a:rPr lang="en-US" b="1" dirty="0">
                <a:solidFill>
                  <a:schemeClr val="bg1">
                    <a:lumMod val="95000"/>
                  </a:schemeClr>
                </a:solidFill>
                <a:latin typeface="Arial" charset="0"/>
                <a:ea typeface="Arial" charset="0"/>
                <a:cs typeface="Arial" charset="0"/>
              </a:rPr>
              <a:t>Working:</a:t>
            </a:r>
            <a:endParaRPr sz="1800" dirty="0">
              <a:solidFill>
                <a:schemeClr val="bg1">
                  <a:lumMod val="95000"/>
                </a:schemeClr>
              </a:solidFill>
              <a:latin typeface="Arial" charset="0"/>
              <a:ea typeface="Arial" charset="0"/>
              <a:cs typeface="Arial" charset="0"/>
            </a:endParaRPr>
          </a:p>
        </p:txBody>
      </p:sp>
      <p:sp>
        <p:nvSpPr>
          <p:cNvPr id="7" name="object 15"/>
          <p:cNvSpPr txBox="1"/>
          <p:nvPr/>
        </p:nvSpPr>
        <p:spPr>
          <a:xfrm>
            <a:off x="253999" y="1240051"/>
            <a:ext cx="6498493" cy="491538"/>
          </a:xfrm>
          <a:prstGeom prst="rect">
            <a:avLst/>
          </a:prstGeom>
        </p:spPr>
        <p:txBody>
          <a:bodyPr wrap="square" lIns="0" tIns="0" rIns="0" bIns="0" rtlCol="0">
            <a:noAutofit/>
          </a:bodyPr>
          <a:lstStyle/>
          <a:p>
            <a:pPr algn="just"/>
            <a:r>
              <a:rPr lang="en-IN" dirty="0"/>
              <a:t>Movable charging and data-transfer port or receptacle for electronic devices comprises of a pivot mechanism attached/embedded at the rear portion of the said port or receptacle to provide angular rotatory motion. This pivot mechanism is composed of rotating conductive plates sandwiched in between rotating insulating plates pivoted with an insulating axle at the corners of the electronic device where these rotating conductive plates are directly connected to the said charging and data-transfer port or receptacle. The conductive layers of the pivot mechanism have contact with immovable solid conductive connectors to facilitate the transfer of power to the motherboard. The present invention is designed to fix at the corners of the electronic device in order to reach the electric power socket easily to enhance convenience while charging and also while transferring data to/from the said device. </a:t>
            </a:r>
            <a:endParaRPr lang="en-IN" sz="1600" dirty="0"/>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536C8494-5BDD-8B48-91C7-A4A9A26412B6}"/>
              </a:ext>
            </a:extLst>
          </p:cNvPr>
          <p:cNvPicPr>
            <a:picLocks noChangeAspect="1"/>
          </p:cNvPicPr>
          <p:nvPr/>
        </p:nvPicPr>
        <p:blipFill>
          <a:blip r:embed="rId3"/>
          <a:stretch>
            <a:fillRect/>
          </a:stretch>
        </p:blipFill>
        <p:spPr>
          <a:xfrm>
            <a:off x="7466487" y="1240051"/>
            <a:ext cx="4132614" cy="1927533"/>
          </a:xfrm>
          <a:prstGeom prst="rect">
            <a:avLst/>
          </a:prstGeom>
        </p:spPr>
      </p:pic>
      <p:pic>
        <p:nvPicPr>
          <p:cNvPr id="9" name="Picture 8">
            <a:extLst>
              <a:ext uri="{FF2B5EF4-FFF2-40B4-BE49-F238E27FC236}">
                <a16:creationId xmlns:a16="http://schemas.microsoft.com/office/drawing/2014/main" id="{A388A0DA-4733-4B42-BA0B-000CA5C82477}"/>
              </a:ext>
            </a:extLst>
          </p:cNvPr>
          <p:cNvPicPr>
            <a:picLocks noChangeAspect="1"/>
          </p:cNvPicPr>
          <p:nvPr/>
        </p:nvPicPr>
        <p:blipFill rotWithShape="1">
          <a:blip r:embed="rId4"/>
          <a:srcRect l="18084" t="-327" r="8758" b="327"/>
          <a:stretch/>
        </p:blipFill>
        <p:spPr>
          <a:xfrm>
            <a:off x="7466487" y="3233721"/>
            <a:ext cx="2329841" cy="1518868"/>
          </a:xfrm>
          <a:prstGeom prst="rect">
            <a:avLst/>
          </a:prstGeom>
        </p:spPr>
      </p:pic>
      <p:pic>
        <p:nvPicPr>
          <p:cNvPr id="14" name="Picture 13">
            <a:extLst>
              <a:ext uri="{FF2B5EF4-FFF2-40B4-BE49-F238E27FC236}">
                <a16:creationId xmlns:a16="http://schemas.microsoft.com/office/drawing/2014/main" id="{F116BA4B-DCA3-744A-95A7-EDF25DC2645F}"/>
              </a:ext>
            </a:extLst>
          </p:cNvPr>
          <p:cNvPicPr>
            <a:picLocks noChangeAspect="1"/>
          </p:cNvPicPr>
          <p:nvPr/>
        </p:nvPicPr>
        <p:blipFill>
          <a:blip r:embed="rId5"/>
          <a:stretch>
            <a:fillRect/>
          </a:stretch>
        </p:blipFill>
        <p:spPr>
          <a:xfrm rot="16200000">
            <a:off x="9770585" y="3294401"/>
            <a:ext cx="2310682" cy="2189323"/>
          </a:xfrm>
          <a:prstGeom prst="rect">
            <a:avLst/>
          </a:prstGeom>
        </p:spPr>
      </p:pic>
    </p:spTree>
    <p:extLst>
      <p:ext uri="{BB962C8B-B14F-4D97-AF65-F5344CB8AC3E}">
        <p14:creationId xmlns:p14="http://schemas.microsoft.com/office/powerpoint/2010/main" val="110163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9" y="303488"/>
            <a:ext cx="2939529"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8" y="424510"/>
            <a:ext cx="2672082" cy="426389"/>
          </a:xfrm>
          <a:prstGeom prst="rect">
            <a:avLst/>
          </a:prstGeom>
        </p:spPr>
        <p:txBody>
          <a:bodyPr wrap="square" lIns="0" tIns="0" rIns="0" bIns="0" rtlCol="0">
            <a:noAutofit/>
          </a:bodyPr>
          <a:lstStyle/>
          <a:p>
            <a:pPr marL="12700">
              <a:lnSpc>
                <a:spcPts val="1950"/>
              </a:lnSpc>
              <a:spcBef>
                <a:spcPts val="97"/>
              </a:spcBef>
            </a:pPr>
            <a:r>
              <a:rPr lang="en-US" sz="1800" b="1" spc="89" dirty="0">
                <a:solidFill>
                  <a:schemeClr val="bg1">
                    <a:lumMod val="95000"/>
                  </a:schemeClr>
                </a:solidFill>
                <a:latin typeface="Arial" charset="0"/>
                <a:ea typeface="Arial" charset="0"/>
                <a:cs typeface="Arial" charset="0"/>
              </a:rPr>
              <a:t>Market Assessment:</a:t>
            </a:r>
            <a:endParaRPr sz="1800" dirty="0">
              <a:solidFill>
                <a:schemeClr val="bg1">
                  <a:lumMod val="95000"/>
                </a:schemeClr>
              </a:solidFill>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graphicFrame>
        <p:nvGraphicFramePr>
          <p:cNvPr id="6" name="Table 5">
            <a:extLst>
              <a:ext uri="{FF2B5EF4-FFF2-40B4-BE49-F238E27FC236}">
                <a16:creationId xmlns:a16="http://schemas.microsoft.com/office/drawing/2014/main" id="{7D4E050C-04EE-0F4D-B66E-9D017BF41D3C}"/>
              </a:ext>
            </a:extLst>
          </p:cNvPr>
          <p:cNvGraphicFramePr>
            <a:graphicFrameLocks noGrp="1"/>
          </p:cNvGraphicFramePr>
          <p:nvPr>
            <p:extLst>
              <p:ext uri="{D42A27DB-BD31-4B8C-83A1-F6EECF244321}">
                <p14:modId xmlns:p14="http://schemas.microsoft.com/office/powerpoint/2010/main" val="4185316043"/>
              </p:ext>
            </p:extLst>
          </p:nvPr>
        </p:nvGraphicFramePr>
        <p:xfrm>
          <a:off x="1137334" y="1842499"/>
          <a:ext cx="9568180" cy="2012050"/>
        </p:xfrm>
        <a:graphic>
          <a:graphicData uri="http://schemas.openxmlformats.org/drawingml/2006/table">
            <a:tbl>
              <a:tblPr firstRow="1" firstCol="1" bandRow="1">
                <a:tableStyleId>{5C22544A-7EE6-4342-B048-85BDC9FD1C3A}</a:tableStyleId>
              </a:tblPr>
              <a:tblGrid>
                <a:gridCol w="2392045">
                  <a:extLst>
                    <a:ext uri="{9D8B030D-6E8A-4147-A177-3AD203B41FA5}">
                      <a16:colId xmlns:a16="http://schemas.microsoft.com/office/drawing/2014/main" val="4164984767"/>
                    </a:ext>
                  </a:extLst>
                </a:gridCol>
                <a:gridCol w="2392045">
                  <a:extLst>
                    <a:ext uri="{9D8B030D-6E8A-4147-A177-3AD203B41FA5}">
                      <a16:colId xmlns:a16="http://schemas.microsoft.com/office/drawing/2014/main" val="432356403"/>
                    </a:ext>
                  </a:extLst>
                </a:gridCol>
                <a:gridCol w="2392045">
                  <a:extLst>
                    <a:ext uri="{9D8B030D-6E8A-4147-A177-3AD203B41FA5}">
                      <a16:colId xmlns:a16="http://schemas.microsoft.com/office/drawing/2014/main" val="3637765601"/>
                    </a:ext>
                  </a:extLst>
                </a:gridCol>
                <a:gridCol w="2392045">
                  <a:extLst>
                    <a:ext uri="{9D8B030D-6E8A-4147-A177-3AD203B41FA5}">
                      <a16:colId xmlns:a16="http://schemas.microsoft.com/office/drawing/2014/main" val="4166096154"/>
                    </a:ext>
                  </a:extLst>
                </a:gridCol>
              </a:tblGrid>
              <a:tr h="402410">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Time</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Commercial laptop</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Consumer laptop</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Total laptop</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extLst>
                  <a:ext uri="{0D108BD9-81ED-4DB2-BD59-A6C34878D82A}">
                    <a16:rowId xmlns:a16="http://schemas.microsoft.com/office/drawing/2014/main" val="1087278851"/>
                  </a:ext>
                </a:extLst>
              </a:tr>
              <a:tr h="402410">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2016Q4</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26.4% of 1.92M	</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50000"/>
                        <a:alpha val="87059"/>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36.8% of 1.92M</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50000"/>
                        <a:alpha val="87059"/>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12,13,440</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50000"/>
                        <a:alpha val="87059"/>
                      </a:schemeClr>
                    </a:solidFill>
                  </a:tcPr>
                </a:tc>
                <a:extLst>
                  <a:ext uri="{0D108BD9-81ED-4DB2-BD59-A6C34878D82A}">
                    <a16:rowId xmlns:a16="http://schemas.microsoft.com/office/drawing/2014/main" val="2399120495"/>
                  </a:ext>
                </a:extLst>
              </a:tr>
              <a:tr h="402410">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2017Q1</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22% of 2.16M</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65000"/>
                        <a:lumOff val="35000"/>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38.4% of 2.16M</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65000"/>
                        <a:lumOff val="35000"/>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13,04,640</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3117112296"/>
                  </a:ext>
                </a:extLst>
              </a:tr>
              <a:tr h="402410">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2017Q2</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19.6% of 1.75M</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50000"/>
                        <a:lumOff val="50000"/>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34.4% of 1.75M</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50000"/>
                        <a:lumOff val="50000"/>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9,45,000</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50000"/>
                        <a:lumOff val="50000"/>
                      </a:schemeClr>
                    </a:solidFill>
                  </a:tcPr>
                </a:tc>
                <a:extLst>
                  <a:ext uri="{0D108BD9-81ED-4DB2-BD59-A6C34878D82A}">
                    <a16:rowId xmlns:a16="http://schemas.microsoft.com/office/drawing/2014/main" val="402973342"/>
                  </a:ext>
                </a:extLst>
              </a:tr>
              <a:tr h="402410">
                <a:tc>
                  <a:txBody>
                    <a:bodyPr/>
                    <a:lstStyle/>
                    <a:p>
                      <a:pPr>
                        <a:lnSpc>
                          <a:spcPct val="150000"/>
                        </a:lnSpc>
                        <a:spcAft>
                          <a:spcPts val="0"/>
                        </a:spcAft>
                      </a:pPr>
                      <a:r>
                        <a:rPr lang="en-IN" sz="1600" dirty="0">
                          <a:solidFill>
                            <a:schemeClr val="bg1">
                              <a:lumMod val="95000"/>
                            </a:schemeClr>
                          </a:solidFill>
                          <a:effectLst/>
                          <a:latin typeface="Arial" panose="020B0604020202020204" pitchFamily="34" charset="0"/>
                          <a:cs typeface="Arial" panose="020B0604020202020204" pitchFamily="34" charset="0"/>
                        </a:rPr>
                        <a:t>2017Q3</a:t>
                      </a:r>
                      <a:endParaRPr lang="en-IN" sz="16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2F1113"/>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28.7% of 3.03M</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65000"/>
                        <a:lumOff val="35000"/>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41.4% of 3.03M	</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65000"/>
                        <a:lumOff val="35000"/>
                      </a:schemeClr>
                    </a:solidFill>
                  </a:tcPr>
                </a:tc>
                <a:tc>
                  <a:txBody>
                    <a:bodyPr/>
                    <a:lstStyle/>
                    <a:p>
                      <a:pPr>
                        <a:lnSpc>
                          <a:spcPct val="150000"/>
                        </a:lnSpc>
                        <a:spcAft>
                          <a:spcPts val="0"/>
                        </a:spcAft>
                      </a:pPr>
                      <a:r>
                        <a:rPr lang="en-IN" sz="1400" dirty="0">
                          <a:solidFill>
                            <a:schemeClr val="bg1">
                              <a:lumMod val="95000"/>
                            </a:schemeClr>
                          </a:solidFill>
                          <a:effectLst/>
                          <a:latin typeface="Arial" panose="020B0604020202020204" pitchFamily="34" charset="0"/>
                          <a:cs typeface="Arial" panose="020B0604020202020204" pitchFamily="34" charset="0"/>
                        </a:rPr>
                        <a:t>21,24,030</a:t>
                      </a:r>
                      <a:endParaRPr lang="en-IN" sz="14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2162707135"/>
                  </a:ext>
                </a:extLst>
              </a:tr>
            </a:tbl>
          </a:graphicData>
        </a:graphic>
      </p:graphicFrame>
      <p:sp>
        <p:nvSpPr>
          <p:cNvPr id="11" name="object 15">
            <a:extLst>
              <a:ext uri="{FF2B5EF4-FFF2-40B4-BE49-F238E27FC236}">
                <a16:creationId xmlns:a16="http://schemas.microsoft.com/office/drawing/2014/main" id="{3530DAAF-5AAA-AC47-BD0B-116FA1095649}"/>
              </a:ext>
            </a:extLst>
          </p:cNvPr>
          <p:cNvSpPr txBox="1"/>
          <p:nvPr/>
        </p:nvSpPr>
        <p:spPr>
          <a:xfrm>
            <a:off x="757506" y="4214211"/>
            <a:ext cx="10327836" cy="491538"/>
          </a:xfrm>
          <a:prstGeom prst="rect">
            <a:avLst/>
          </a:prstGeom>
        </p:spPr>
        <p:txBody>
          <a:bodyPr wrap="square" lIns="0" tIns="0" rIns="0" bIns="0" rtlCol="0">
            <a:noAutofit/>
          </a:bodyPr>
          <a:lstStyle/>
          <a:p>
            <a:pPr marL="285750" indent="-285750">
              <a:buFont typeface="Arial" panose="020B0604020202020204" pitchFamily="34" charset="0"/>
              <a:buChar char="•"/>
            </a:pPr>
            <a:r>
              <a:rPr lang="en-IN" dirty="0"/>
              <a:t>The table above shows laptop sales in India of a one year duration - Quarter 4 of 2016 to Quarter 3 of 2017.</a:t>
            </a:r>
          </a:p>
          <a:p>
            <a:pPr marL="285750" indent="-285750">
              <a:buFont typeface="Arial" panose="020B0604020202020204" pitchFamily="34" charset="0"/>
              <a:buChar char="•"/>
            </a:pPr>
            <a:r>
              <a:rPr lang="en-IN" dirty="0"/>
              <a:t>This time period was selected to represent the sales of notebooks when demonetisation and GST were implemented which caused a negative fluctuation of sales in India.</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62096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graphicFrame>
        <p:nvGraphicFramePr>
          <p:cNvPr id="11" name="Chart 10">
            <a:extLst>
              <a:ext uri="{FF2B5EF4-FFF2-40B4-BE49-F238E27FC236}">
                <a16:creationId xmlns:a16="http://schemas.microsoft.com/office/drawing/2014/main" id="{1C46B449-5D7A-5244-990C-8DC4E3666F3C}"/>
              </a:ext>
            </a:extLst>
          </p:cNvPr>
          <p:cNvGraphicFramePr>
            <a:graphicFrameLocks/>
          </p:cNvGraphicFramePr>
          <p:nvPr>
            <p:extLst>
              <p:ext uri="{D42A27DB-BD31-4B8C-83A1-F6EECF244321}">
                <p14:modId xmlns:p14="http://schemas.microsoft.com/office/powerpoint/2010/main" val="3518256361"/>
              </p:ext>
            </p:extLst>
          </p:nvPr>
        </p:nvGraphicFramePr>
        <p:xfrm>
          <a:off x="909980" y="1301467"/>
          <a:ext cx="9903793"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object 15">
            <a:extLst>
              <a:ext uri="{FF2B5EF4-FFF2-40B4-BE49-F238E27FC236}">
                <a16:creationId xmlns:a16="http://schemas.microsoft.com/office/drawing/2014/main" id="{AC161920-6D54-E445-8CB8-8FC52DB61114}"/>
              </a:ext>
            </a:extLst>
          </p:cNvPr>
          <p:cNvSpPr txBox="1"/>
          <p:nvPr/>
        </p:nvSpPr>
        <p:spPr>
          <a:xfrm>
            <a:off x="913611" y="6038503"/>
            <a:ext cx="10327836" cy="491538"/>
          </a:xfrm>
          <a:prstGeom prst="rect">
            <a:avLst/>
          </a:prstGeom>
        </p:spPr>
        <p:txBody>
          <a:bodyPr wrap="square" lIns="0" tIns="0" rIns="0" bIns="0" rtlCol="0">
            <a:noAutofit/>
          </a:bodyPr>
          <a:lstStyle/>
          <a:p>
            <a:r>
              <a:rPr lang="en-IN" dirty="0"/>
              <a:t>* Figures shown are in percentage</a:t>
            </a:r>
          </a:p>
        </p:txBody>
      </p:sp>
    </p:spTree>
    <p:extLst>
      <p:ext uri="{BB962C8B-B14F-4D97-AF65-F5344CB8AC3E}">
        <p14:creationId xmlns:p14="http://schemas.microsoft.com/office/powerpoint/2010/main" val="183017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469650" y="1178443"/>
            <a:ext cx="11215758" cy="491538"/>
          </a:xfrm>
          <a:prstGeom prst="rect">
            <a:avLst/>
          </a:prstGeom>
        </p:spPr>
        <p:txBody>
          <a:bodyPr wrap="square" lIns="0" tIns="0" rIns="0" bIns="0" rtlCol="0">
            <a:noAutofit/>
          </a:bodyPr>
          <a:lstStyle/>
          <a:p>
            <a:pPr marL="285750" indent="-285750">
              <a:buFont typeface="Arial" panose="020B0604020202020204" pitchFamily="34" charset="0"/>
              <a:buChar char="•"/>
            </a:pPr>
            <a:r>
              <a:rPr lang="en-US" dirty="0">
                <a:latin typeface="Arial" charset="0"/>
                <a:ea typeface="Arial" charset="0"/>
                <a:cs typeface="Arial" charset="0"/>
              </a:rPr>
              <a:t>On an average 13,96,778 units of laptops are sold every quarter in India.</a:t>
            </a:r>
          </a:p>
          <a:p>
            <a:pPr marL="285750" indent="-285750">
              <a:buFont typeface="Arial" panose="020B0604020202020204" pitchFamily="34" charset="0"/>
              <a:buChar char="•"/>
            </a:pPr>
            <a:endParaRPr lang="en-US" dirty="0">
              <a:latin typeface="Arial" charset="0"/>
              <a:ea typeface="Arial" charset="0"/>
              <a:cs typeface="Arial" charset="0"/>
            </a:endParaRPr>
          </a:p>
          <a:p>
            <a:pPr marL="285750" indent="-285750">
              <a:buFont typeface="Arial" panose="020B0604020202020204" pitchFamily="34" charset="0"/>
              <a:buChar char="•"/>
            </a:pPr>
            <a:r>
              <a:rPr lang="en-US" dirty="0">
                <a:latin typeface="Arial" charset="0"/>
                <a:ea typeface="Arial" charset="0"/>
                <a:cs typeface="Arial" charset="0"/>
              </a:rPr>
              <a:t>Based on the market assessment, it can be concluded that 67% of laptop users in India are facing problem due to fixed position of charging and USB ports.</a:t>
            </a:r>
          </a:p>
          <a:p>
            <a:pPr marL="285750" indent="-285750">
              <a:buFont typeface="Arial" panose="020B0604020202020204" pitchFamily="34" charset="0"/>
              <a:buChar char="•"/>
            </a:pPr>
            <a:endParaRPr lang="en-US" dirty="0">
              <a:latin typeface="Arial" charset="0"/>
              <a:ea typeface="Arial" charset="0"/>
              <a:cs typeface="Arial" charset="0"/>
            </a:endParaRPr>
          </a:p>
          <a:p>
            <a:pPr marL="285750" indent="-285750">
              <a:buFont typeface="Arial" panose="020B0604020202020204" pitchFamily="34" charset="0"/>
              <a:buChar char="•"/>
            </a:pPr>
            <a:r>
              <a:rPr lang="en-US" dirty="0">
                <a:latin typeface="Arial" charset="0"/>
                <a:ea typeface="Arial" charset="0"/>
                <a:cs typeface="Arial" charset="0"/>
              </a:rPr>
              <a:t>67% of average laptop sales in India comes around 9,35,841 customers per quarter. These are the customers who are facing the problem due to fixed position of charging port.</a:t>
            </a:r>
          </a:p>
          <a:p>
            <a:endParaRPr lang="en-US" dirty="0">
              <a:latin typeface="Arial" charset="0"/>
              <a:ea typeface="Arial" charset="0"/>
              <a:cs typeface="Arial" charset="0"/>
            </a:endParaRPr>
          </a:p>
          <a:p>
            <a:pPr marL="285750" indent="-285750">
              <a:buFont typeface="Arial" panose="020B0604020202020204" pitchFamily="34" charset="0"/>
              <a:buChar char="•"/>
            </a:pPr>
            <a:endParaRPr lang="en-US"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10" name="object 13">
            <a:extLst>
              <a:ext uri="{FF2B5EF4-FFF2-40B4-BE49-F238E27FC236}">
                <a16:creationId xmlns:a16="http://schemas.microsoft.com/office/drawing/2014/main" id="{A8BFC2B5-23B9-A040-839D-423C83BA52E0}"/>
              </a:ext>
            </a:extLst>
          </p:cNvPr>
          <p:cNvSpPr/>
          <p:nvPr/>
        </p:nvSpPr>
        <p:spPr>
          <a:xfrm>
            <a:off x="-13448" y="363122"/>
            <a:ext cx="2041032"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1" name="object 16">
            <a:extLst>
              <a:ext uri="{FF2B5EF4-FFF2-40B4-BE49-F238E27FC236}">
                <a16:creationId xmlns:a16="http://schemas.microsoft.com/office/drawing/2014/main" id="{6C08A4C5-7570-B449-8F0D-E97577822BF0}"/>
              </a:ext>
            </a:extLst>
          </p:cNvPr>
          <p:cNvSpPr txBox="1"/>
          <p:nvPr/>
        </p:nvSpPr>
        <p:spPr>
          <a:xfrm>
            <a:off x="253998" y="484144"/>
            <a:ext cx="2672082" cy="426389"/>
          </a:xfrm>
          <a:prstGeom prst="rect">
            <a:avLst/>
          </a:prstGeom>
        </p:spPr>
        <p:txBody>
          <a:bodyPr wrap="square" lIns="0" tIns="0" rIns="0" bIns="0" rtlCol="0">
            <a:noAutofit/>
          </a:bodyPr>
          <a:lstStyle/>
          <a:p>
            <a:pPr marL="12700">
              <a:lnSpc>
                <a:spcPts val="1950"/>
              </a:lnSpc>
              <a:spcBef>
                <a:spcPts val="97"/>
              </a:spcBef>
            </a:pPr>
            <a:r>
              <a:rPr lang="en-US" sz="1800" b="1" spc="89" dirty="0">
                <a:solidFill>
                  <a:schemeClr val="bg1">
                    <a:lumMod val="95000"/>
                  </a:schemeClr>
                </a:solidFill>
                <a:latin typeface="Arial" charset="0"/>
                <a:ea typeface="Arial" charset="0"/>
                <a:cs typeface="Arial" charset="0"/>
              </a:rPr>
              <a:t>Conclusion:</a:t>
            </a:r>
            <a:endParaRPr sz="1800" dirty="0">
              <a:solidFill>
                <a:schemeClr val="bg1">
                  <a:lumMod val="95000"/>
                </a:schemeClr>
              </a:solidFill>
              <a:latin typeface="Arial" charset="0"/>
              <a:ea typeface="Arial" charset="0"/>
              <a:cs typeface="Arial" charset="0"/>
            </a:endParaRPr>
          </a:p>
        </p:txBody>
      </p:sp>
      <p:sp>
        <p:nvSpPr>
          <p:cNvPr id="16" name="object 13">
            <a:extLst>
              <a:ext uri="{FF2B5EF4-FFF2-40B4-BE49-F238E27FC236}">
                <a16:creationId xmlns:a16="http://schemas.microsoft.com/office/drawing/2014/main" id="{8D7309DD-CEED-8045-A4F4-A7C8CC828F19}"/>
              </a:ext>
            </a:extLst>
          </p:cNvPr>
          <p:cNvSpPr/>
          <p:nvPr/>
        </p:nvSpPr>
        <p:spPr>
          <a:xfrm>
            <a:off x="0" y="3434193"/>
            <a:ext cx="2041032"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7" name="object 16">
            <a:extLst>
              <a:ext uri="{FF2B5EF4-FFF2-40B4-BE49-F238E27FC236}">
                <a16:creationId xmlns:a16="http://schemas.microsoft.com/office/drawing/2014/main" id="{9B744D0F-2670-004F-B7A6-4B5DB4A90F5E}"/>
              </a:ext>
            </a:extLst>
          </p:cNvPr>
          <p:cNvSpPr txBox="1"/>
          <p:nvPr/>
        </p:nvSpPr>
        <p:spPr>
          <a:xfrm>
            <a:off x="267446" y="3555215"/>
            <a:ext cx="2672082" cy="426389"/>
          </a:xfrm>
          <a:prstGeom prst="rect">
            <a:avLst/>
          </a:prstGeom>
        </p:spPr>
        <p:txBody>
          <a:bodyPr wrap="square" lIns="0" tIns="0" rIns="0" bIns="0" rtlCol="0">
            <a:noAutofit/>
          </a:bodyPr>
          <a:lstStyle/>
          <a:p>
            <a:pPr marL="12700">
              <a:lnSpc>
                <a:spcPts val="1950"/>
              </a:lnSpc>
              <a:spcBef>
                <a:spcPts val="97"/>
              </a:spcBef>
            </a:pPr>
            <a:r>
              <a:rPr lang="en-US" b="1" spc="89" dirty="0">
                <a:solidFill>
                  <a:schemeClr val="bg1">
                    <a:lumMod val="95000"/>
                  </a:schemeClr>
                </a:solidFill>
                <a:latin typeface="Arial" charset="0"/>
                <a:ea typeface="Arial" charset="0"/>
                <a:cs typeface="Arial" charset="0"/>
              </a:rPr>
              <a:t>Advantages</a:t>
            </a:r>
            <a:r>
              <a:rPr lang="en-US" sz="1800" b="1" spc="89" dirty="0">
                <a:solidFill>
                  <a:schemeClr val="bg1">
                    <a:lumMod val="95000"/>
                  </a:schemeClr>
                </a:solidFill>
                <a:latin typeface="Arial" charset="0"/>
                <a:ea typeface="Arial" charset="0"/>
                <a:cs typeface="Arial" charset="0"/>
              </a:rPr>
              <a:t>:</a:t>
            </a:r>
            <a:endParaRPr sz="1800" dirty="0">
              <a:solidFill>
                <a:schemeClr val="bg1">
                  <a:lumMod val="95000"/>
                </a:schemeClr>
              </a:solidFill>
              <a:latin typeface="Arial" charset="0"/>
              <a:ea typeface="Arial" charset="0"/>
              <a:cs typeface="Arial" charset="0"/>
            </a:endParaRPr>
          </a:p>
        </p:txBody>
      </p:sp>
      <p:sp>
        <p:nvSpPr>
          <p:cNvPr id="18" name="object 15">
            <a:extLst>
              <a:ext uri="{FF2B5EF4-FFF2-40B4-BE49-F238E27FC236}">
                <a16:creationId xmlns:a16="http://schemas.microsoft.com/office/drawing/2014/main" id="{6F9A1AB4-8A48-254E-979E-A1CCF904E27A}"/>
              </a:ext>
            </a:extLst>
          </p:cNvPr>
          <p:cNvSpPr txBox="1"/>
          <p:nvPr/>
        </p:nvSpPr>
        <p:spPr>
          <a:xfrm>
            <a:off x="469650" y="4247697"/>
            <a:ext cx="11215758" cy="491538"/>
          </a:xfrm>
          <a:prstGeom prst="rect">
            <a:avLst/>
          </a:prstGeom>
        </p:spPr>
        <p:txBody>
          <a:bodyPr wrap="square" lIns="0" tIns="0" rIns="0" bIns="0" rtlCol="0">
            <a:noAutofit/>
          </a:bodyPr>
          <a:lstStyle/>
          <a:p>
            <a:pPr marL="285750" indent="-285750">
              <a:buFont typeface="Arial" panose="020B0604020202020204" pitchFamily="34" charset="0"/>
              <a:buChar char="•"/>
            </a:pPr>
            <a:r>
              <a:rPr lang="en-US" dirty="0">
                <a:latin typeface="Arial" charset="0"/>
                <a:ea typeface="Arial" charset="0"/>
                <a:cs typeface="Arial" charset="0"/>
              </a:rPr>
              <a:t>This technology could be implemented with slight modification in ongoing laptops.</a:t>
            </a:r>
          </a:p>
          <a:p>
            <a:pPr marL="285750" indent="-285750">
              <a:buFont typeface="Arial" panose="020B0604020202020204" pitchFamily="34" charset="0"/>
              <a:buChar char="•"/>
            </a:pPr>
            <a:endParaRPr lang="en-US" dirty="0">
              <a:latin typeface="Arial" charset="0"/>
              <a:ea typeface="Arial" charset="0"/>
              <a:cs typeface="Arial" charset="0"/>
            </a:endParaRPr>
          </a:p>
          <a:p>
            <a:pPr marL="285750" indent="-285750">
              <a:buFont typeface="Arial" panose="020B0604020202020204" pitchFamily="34" charset="0"/>
              <a:buChar char="•"/>
            </a:pPr>
            <a:r>
              <a:rPr lang="en-US" dirty="0">
                <a:latin typeface="Arial" charset="0"/>
                <a:ea typeface="Arial" charset="0"/>
                <a:cs typeface="Arial" charset="0"/>
              </a:rPr>
              <a:t>This would provide exclusive offering to users that could prove as Key Selling Point.</a:t>
            </a:r>
          </a:p>
          <a:p>
            <a:pPr marL="285750" indent="-285750">
              <a:buFont typeface="Arial" panose="020B0604020202020204" pitchFamily="34" charset="0"/>
              <a:buChar char="•"/>
            </a:pPr>
            <a:endParaRPr lang="en-US" dirty="0">
              <a:latin typeface="Arial" charset="0"/>
              <a:ea typeface="Arial" charset="0"/>
              <a:cs typeface="Arial" charset="0"/>
            </a:endParaRPr>
          </a:p>
          <a:p>
            <a:pPr marL="285750" indent="-285750">
              <a:buFont typeface="Arial" panose="020B0604020202020204" pitchFamily="34" charset="0"/>
              <a:buChar char="•"/>
            </a:pPr>
            <a:r>
              <a:rPr lang="en-US" dirty="0">
                <a:latin typeface="Arial" charset="0"/>
                <a:ea typeface="Arial" charset="0"/>
                <a:cs typeface="Arial" charset="0"/>
              </a:rPr>
              <a:t>9,35,841 unsatisfied users per quarter is a huge potential for the companies to make the profit.</a:t>
            </a:r>
          </a:p>
          <a:p>
            <a:pPr marL="285750" indent="-285750">
              <a:buFont typeface="Arial" panose="020B0604020202020204" pitchFamily="34" charset="0"/>
              <a:buChar char="•"/>
            </a:pPr>
            <a:endParaRPr lang="en-US" dirty="0">
              <a:latin typeface="Arial" charset="0"/>
              <a:ea typeface="Arial" charset="0"/>
              <a:cs typeface="Arial" charset="0"/>
            </a:endParaRPr>
          </a:p>
          <a:p>
            <a:pPr marL="285750" indent="-285750">
              <a:buFont typeface="Arial" panose="020B0604020202020204" pitchFamily="34" charset="0"/>
              <a:buChar char="•"/>
            </a:pPr>
            <a:r>
              <a:rPr lang="en-US" dirty="0">
                <a:latin typeface="Arial" charset="0"/>
                <a:ea typeface="Arial" charset="0"/>
                <a:cs typeface="Arial" charset="0"/>
              </a:rPr>
              <a:t>This could increase the revenue of the patent acquiring company by 90 crores per quarter.</a:t>
            </a:r>
          </a:p>
        </p:txBody>
      </p:sp>
    </p:spTree>
    <p:extLst>
      <p:ext uri="{BB962C8B-B14F-4D97-AF65-F5344CB8AC3E}">
        <p14:creationId xmlns:p14="http://schemas.microsoft.com/office/powerpoint/2010/main" val="71975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712</Words>
  <Application>Microsoft Macintosh PowerPoint</Application>
  <PresentationFormat>Widescreen</PresentationFormat>
  <Paragraphs>80</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Arimo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Ankit Kumar</cp:lastModifiedBy>
  <cp:revision>78</cp:revision>
  <dcterms:created xsi:type="dcterms:W3CDTF">2018-01-16T10:55:57Z</dcterms:created>
  <dcterms:modified xsi:type="dcterms:W3CDTF">2018-05-09T08:22:19Z</dcterms:modified>
</cp:coreProperties>
</file>