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2" r:id="rId5"/>
    <p:sldId id="273" r:id="rId6"/>
    <p:sldId id="277" r:id="rId7"/>
    <p:sldId id="278" r:id="rId8"/>
    <p:sldId id="279" r:id="rId9"/>
    <p:sldId id="274" r:id="rId10"/>
    <p:sldId id="275" r:id="rId11"/>
    <p:sldId id="276"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113"/>
    <a:srgbClr val="642429"/>
    <a:srgbClr val="361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snapToGrid="0" snapToObjects="1">
      <p:cViewPr>
        <p:scale>
          <a:sx n="110" d="100"/>
          <a:sy n="110" d="100"/>
        </p:scale>
        <p:origin x="63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8441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716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8041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18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EE037-FCC2-7847-AF38-28BB5D118AC4}"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51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EE037-FCC2-7847-AF38-28BB5D118AC4}" type="datetimeFigureOut">
              <a:rPr lang="en-US" smtClean="0"/>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3236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EE037-FCC2-7847-AF38-28BB5D118AC4}" type="datetimeFigureOut">
              <a:rPr lang="en-US" smtClean="0"/>
              <a:t>2/15/18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195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EE037-FCC2-7847-AF38-28BB5D118AC4}" type="datetimeFigureOut">
              <a:rPr lang="en-US" smtClean="0"/>
              <a:t>2/15/18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4031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E037-FCC2-7847-AF38-28BB5D118AC4}" type="datetimeFigureOut">
              <a:rPr lang="en-US" smtClean="0"/>
              <a:t>2/15/18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5393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1819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07885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E037-FCC2-7847-AF38-28BB5D118AC4}" type="datetimeFigureOut">
              <a:rPr lang="en-US" smtClean="0"/>
              <a:t>2/15/18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4AED-9AC5-FB4E-B596-8D8ACDC9A727}" type="slidenum">
              <a:rPr lang="en-US" smtClean="0"/>
              <a:t>‹#›</a:t>
            </a:fld>
            <a:endParaRPr lang="en-US"/>
          </a:p>
        </p:txBody>
      </p:sp>
    </p:spTree>
    <p:extLst>
      <p:ext uri="{BB962C8B-B14F-4D97-AF65-F5344CB8AC3E}">
        <p14:creationId xmlns:p14="http://schemas.microsoft.com/office/powerpoint/2010/main" val="79837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
        <p:nvSpPr>
          <p:cNvPr id="6" name="object 12"/>
          <p:cNvSpPr/>
          <p:nvPr/>
        </p:nvSpPr>
        <p:spPr>
          <a:xfrm>
            <a:off x="523874" y="685800"/>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1"/>
          <p:cNvSpPr txBox="1"/>
          <p:nvPr/>
        </p:nvSpPr>
        <p:spPr>
          <a:xfrm>
            <a:off x="596898" y="2515528"/>
            <a:ext cx="3208619" cy="316571"/>
          </a:xfrm>
          <a:prstGeom prst="rect">
            <a:avLst/>
          </a:prstGeom>
        </p:spPr>
        <p:txBody>
          <a:bodyPr wrap="square" lIns="0" tIns="0" rIns="0" bIns="0" rtlCol="0">
            <a:noAutofit/>
          </a:bodyPr>
          <a:lstStyle/>
          <a:p>
            <a:pPr marL="12700">
              <a:lnSpc>
                <a:spcPts val="1950"/>
              </a:lnSpc>
              <a:spcBef>
                <a:spcPts val="97"/>
              </a:spcBef>
            </a:pPr>
            <a:r>
              <a:rPr sz="2000" spc="89" dirty="0" smtClean="0">
                <a:solidFill>
                  <a:srgbClr val="212121"/>
                </a:solidFill>
                <a:latin typeface="Arial" charset="0"/>
                <a:ea typeface="Arial" charset="0"/>
                <a:cs typeface="Arial" charset="0"/>
              </a:rPr>
              <a:t>Titl</a:t>
            </a:r>
            <a:r>
              <a:rPr sz="2000" spc="0" dirty="0" smtClean="0">
                <a:solidFill>
                  <a:srgbClr val="212121"/>
                </a:solidFill>
                <a:latin typeface="Arial" charset="0"/>
                <a:ea typeface="Arial" charset="0"/>
                <a:cs typeface="Arial" charset="0"/>
              </a:rPr>
              <a:t>e</a:t>
            </a:r>
            <a:r>
              <a:rPr sz="2000" spc="184" dirty="0" smtClean="0">
                <a:solidFill>
                  <a:srgbClr val="212121"/>
                </a:solidFill>
                <a:latin typeface="Arial" charset="0"/>
                <a:ea typeface="Arial" charset="0"/>
                <a:cs typeface="Arial" charset="0"/>
              </a:rPr>
              <a:t> </a:t>
            </a:r>
            <a:r>
              <a:rPr sz="2000" spc="89" dirty="0" smtClean="0">
                <a:solidFill>
                  <a:srgbClr val="212121"/>
                </a:solidFill>
                <a:latin typeface="Arial" charset="0"/>
                <a:ea typeface="Arial" charset="0"/>
                <a:cs typeface="Arial" charset="0"/>
              </a:rPr>
              <a:t>o</a:t>
            </a:r>
            <a:r>
              <a:rPr sz="2000" spc="0" dirty="0" smtClean="0">
                <a:solidFill>
                  <a:srgbClr val="212121"/>
                </a:solidFill>
                <a:latin typeface="Arial" charset="0"/>
                <a:ea typeface="Arial" charset="0"/>
                <a:cs typeface="Arial" charset="0"/>
              </a:rPr>
              <a:t>f</a:t>
            </a:r>
            <a:r>
              <a:rPr sz="2000" spc="184" dirty="0" smtClean="0">
                <a:solidFill>
                  <a:srgbClr val="212121"/>
                </a:solidFill>
                <a:latin typeface="Arial" charset="0"/>
                <a:ea typeface="Arial" charset="0"/>
                <a:cs typeface="Arial" charset="0"/>
              </a:rPr>
              <a:t> </a:t>
            </a:r>
            <a:r>
              <a:rPr sz="2000" spc="89" dirty="0" smtClean="0">
                <a:solidFill>
                  <a:srgbClr val="212121"/>
                </a:solidFill>
                <a:latin typeface="Arial" charset="0"/>
                <a:ea typeface="Arial" charset="0"/>
                <a:cs typeface="Arial" charset="0"/>
              </a:rPr>
              <a:t>th</a:t>
            </a:r>
            <a:r>
              <a:rPr sz="2000" spc="0" dirty="0" smtClean="0">
                <a:solidFill>
                  <a:srgbClr val="212121"/>
                </a:solidFill>
                <a:latin typeface="Arial" charset="0"/>
                <a:ea typeface="Arial" charset="0"/>
                <a:cs typeface="Arial" charset="0"/>
              </a:rPr>
              <a:t>e</a:t>
            </a:r>
            <a:r>
              <a:rPr sz="2000" spc="184" dirty="0" smtClean="0">
                <a:solidFill>
                  <a:srgbClr val="212121"/>
                </a:solidFill>
                <a:latin typeface="Arial" charset="0"/>
                <a:ea typeface="Arial" charset="0"/>
                <a:cs typeface="Arial" charset="0"/>
              </a:rPr>
              <a:t> </a:t>
            </a:r>
            <a:r>
              <a:rPr sz="2000" spc="89" dirty="0" smtClean="0">
                <a:solidFill>
                  <a:srgbClr val="212121"/>
                </a:solidFill>
                <a:latin typeface="Arial" charset="0"/>
                <a:ea typeface="Arial" charset="0"/>
                <a:cs typeface="Arial" charset="0"/>
              </a:rPr>
              <a:t>Inventio</a:t>
            </a:r>
            <a:r>
              <a:rPr sz="2000" spc="0" dirty="0" smtClean="0">
                <a:solidFill>
                  <a:srgbClr val="212121"/>
                </a:solidFill>
                <a:latin typeface="Arial" charset="0"/>
                <a:ea typeface="Arial" charset="0"/>
                <a:cs typeface="Arial" charset="0"/>
              </a:rPr>
              <a:t>n</a:t>
            </a:r>
            <a:endParaRPr lang="en-US" sz="2000" spc="0" dirty="0" smtClean="0">
              <a:solidFill>
                <a:srgbClr val="212121"/>
              </a:solidFill>
              <a:latin typeface="Arial" charset="0"/>
              <a:ea typeface="Arial" charset="0"/>
              <a:cs typeface="Arial" charset="0"/>
            </a:endParaRPr>
          </a:p>
          <a:p>
            <a:pPr marL="12700">
              <a:lnSpc>
                <a:spcPts val="1950"/>
              </a:lnSpc>
              <a:spcBef>
                <a:spcPts val="97"/>
              </a:spcBef>
            </a:pPr>
            <a:endParaRPr lang="en-US" sz="2000" spc="89" dirty="0">
              <a:solidFill>
                <a:srgbClr val="212121"/>
              </a:solidFill>
              <a:latin typeface="Arial" charset="0"/>
              <a:ea typeface="Arial" charset="0"/>
              <a:cs typeface="Arial" charset="0"/>
            </a:endParaRPr>
          </a:p>
          <a:p>
            <a:pPr marL="12700">
              <a:lnSpc>
                <a:spcPts val="1950"/>
              </a:lnSpc>
              <a:spcBef>
                <a:spcPts val="97"/>
              </a:spcBef>
            </a:pPr>
            <a:r>
              <a:rPr lang="en-US" sz="2400" spc="89" dirty="0">
                <a:solidFill>
                  <a:srgbClr val="212121"/>
                </a:solidFill>
                <a:latin typeface="Arial" charset="0"/>
                <a:ea typeface="Arial" charset="0"/>
                <a:cs typeface="Arial" charset="0"/>
              </a:rPr>
              <a:t>Servo</a:t>
            </a:r>
            <a:r>
              <a:rPr lang="en-US" sz="2400" dirty="0">
                <a:latin typeface="Arial" charset="0"/>
                <a:ea typeface="Arial" charset="0"/>
                <a:cs typeface="Arial" charset="0"/>
              </a:rPr>
              <a:t> </a:t>
            </a:r>
            <a:r>
              <a:rPr lang="en-US" sz="2400" spc="89" dirty="0">
                <a:solidFill>
                  <a:srgbClr val="212121"/>
                </a:solidFill>
                <a:latin typeface="Arial" charset="0"/>
                <a:ea typeface="Arial" charset="0"/>
                <a:cs typeface="Arial" charset="0"/>
              </a:rPr>
              <a:t>Transmission</a:t>
            </a:r>
          </a:p>
          <a:p>
            <a:pPr marL="12700">
              <a:lnSpc>
                <a:spcPts val="1950"/>
              </a:lnSpc>
              <a:spcBef>
                <a:spcPts val="97"/>
              </a:spcBef>
            </a:pPr>
            <a:endParaRPr sz="2000" dirty="0">
              <a:latin typeface="Arial" charset="0"/>
              <a:ea typeface="Arial" charset="0"/>
              <a:cs typeface="Arial" charset="0"/>
            </a:endParaRPr>
          </a:p>
        </p:txBody>
      </p:sp>
      <p:sp>
        <p:nvSpPr>
          <p:cNvPr id="10" name="object 3"/>
          <p:cNvSpPr txBox="1"/>
          <p:nvPr/>
        </p:nvSpPr>
        <p:spPr>
          <a:xfrm>
            <a:off x="596899" y="5580349"/>
            <a:ext cx="3208619" cy="660143"/>
          </a:xfrm>
          <a:prstGeom prst="rect">
            <a:avLst/>
          </a:prstGeom>
        </p:spPr>
        <p:txBody>
          <a:bodyPr wrap="square" lIns="0" tIns="0" rIns="0" bIns="0" rtlCol="0">
            <a:noAutofit/>
          </a:bodyPr>
          <a:lstStyle/>
          <a:p>
            <a:pPr marL="12700" marR="30660">
              <a:lnSpc>
                <a:spcPts val="1950"/>
              </a:lnSpc>
              <a:spcBef>
                <a:spcPts val="97"/>
              </a:spcBef>
            </a:pPr>
            <a:r>
              <a:rPr spc="89" dirty="0" smtClean="0">
                <a:solidFill>
                  <a:srgbClr val="212121"/>
                </a:solidFill>
                <a:latin typeface="Arial" charset="0"/>
                <a:ea typeface="Arial" charset="0"/>
                <a:cs typeface="Arial" charset="0"/>
              </a:rPr>
              <a:t>Invento</a:t>
            </a:r>
            <a:r>
              <a:rPr spc="0" dirty="0" smtClean="0">
                <a:solidFill>
                  <a:srgbClr val="212121"/>
                </a:solidFill>
                <a:latin typeface="Arial" charset="0"/>
                <a:ea typeface="Arial" charset="0"/>
                <a:cs typeface="Arial" charset="0"/>
              </a:rPr>
              <a:t>r</a:t>
            </a:r>
            <a:endParaRPr dirty="0">
              <a:latin typeface="Arial" charset="0"/>
              <a:ea typeface="Arial" charset="0"/>
              <a:cs typeface="Arial" charset="0"/>
            </a:endParaRPr>
          </a:p>
          <a:p>
            <a:pPr marL="12700">
              <a:lnSpc>
                <a:spcPct val="95825"/>
              </a:lnSpc>
              <a:spcBef>
                <a:spcPts val="1245"/>
              </a:spcBef>
            </a:pPr>
            <a:r>
              <a:rPr lang="en-IN" spc="89" dirty="0">
                <a:solidFill>
                  <a:srgbClr val="212121"/>
                </a:solidFill>
                <a:latin typeface="Arial" charset="0"/>
                <a:ea typeface="Arial" charset="0"/>
                <a:cs typeface="Arial" charset="0"/>
              </a:rPr>
              <a:t>Mr. </a:t>
            </a:r>
            <a:r>
              <a:rPr lang="en-IN" spc="89" dirty="0" err="1">
                <a:solidFill>
                  <a:srgbClr val="212121"/>
                </a:solidFill>
                <a:latin typeface="Arial" charset="0"/>
                <a:ea typeface="Arial" charset="0"/>
                <a:cs typeface="Arial" charset="0"/>
              </a:rPr>
              <a:t>T.S.Chowdary</a:t>
            </a:r>
            <a:endParaRPr spc="89" dirty="0">
              <a:solidFill>
                <a:srgbClr val="212121"/>
              </a:solidFill>
              <a:latin typeface="Arial" charset="0"/>
              <a:ea typeface="Arial" charset="0"/>
              <a:cs typeface="Arial" charset="0"/>
            </a:endParaRPr>
          </a:p>
        </p:txBody>
      </p:sp>
    </p:spTree>
    <p:extLst>
      <p:ext uri="{BB962C8B-B14F-4D97-AF65-F5344CB8AC3E}">
        <p14:creationId xmlns:p14="http://schemas.microsoft.com/office/powerpoint/2010/main" val="680100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1334248"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0"/>
            <a:ext cx="1776506" cy="336177"/>
          </a:xfrm>
          <a:prstGeom prst="rect">
            <a:avLst/>
          </a:prstGeom>
        </p:spPr>
        <p:txBody>
          <a:bodyPr wrap="square" lIns="0" tIns="0" rIns="0" bIns="0" rtlCol="0">
            <a:noAutofit/>
          </a:bodyPr>
          <a:lstStyle/>
          <a:p>
            <a:pPr marL="12700">
              <a:lnSpc>
                <a:spcPts val="1950"/>
              </a:lnSpc>
              <a:spcBef>
                <a:spcPts val="97"/>
              </a:spcBef>
            </a:pPr>
            <a:r>
              <a:rPr lang="en-US" sz="1800" b="1" spc="89" dirty="0" smtClean="0">
                <a:solidFill>
                  <a:srgbClr val="212121"/>
                </a:solidFill>
                <a:latin typeface="Arial" charset="0"/>
                <a:ea typeface="Arial" charset="0"/>
                <a:cs typeface="Arial" charset="0"/>
              </a:rPr>
              <a:t>FAQs:</a:t>
            </a:r>
            <a:endParaRPr sz="1800" dirty="0">
              <a:latin typeface="Arial" charset="0"/>
              <a:ea typeface="Arial" charset="0"/>
              <a:cs typeface="Arial" charset="0"/>
            </a:endParaRPr>
          </a:p>
        </p:txBody>
      </p:sp>
      <p:sp>
        <p:nvSpPr>
          <p:cNvPr id="7" name="object 15"/>
          <p:cNvSpPr txBox="1"/>
          <p:nvPr/>
        </p:nvSpPr>
        <p:spPr>
          <a:xfrm>
            <a:off x="253999" y="1198322"/>
            <a:ext cx="5054601" cy="491538"/>
          </a:xfrm>
          <a:prstGeom prst="rect">
            <a:avLst/>
          </a:prstGeom>
        </p:spPr>
        <p:txBody>
          <a:bodyPr wrap="square" lIns="0" tIns="0" rIns="0" bIns="0" rtlCol="0">
            <a:noAutofit/>
          </a:bodyPr>
          <a:lstStyle/>
          <a:p>
            <a:r>
              <a:rPr lang="en-US" b="1" dirty="0">
                <a:latin typeface="Arial" charset="0"/>
                <a:ea typeface="Arial" charset="0"/>
                <a:cs typeface="Arial" charset="0"/>
              </a:rPr>
              <a:t>3</a:t>
            </a:r>
            <a:r>
              <a:rPr lang="en-US" b="1" dirty="0" smtClean="0">
                <a:latin typeface="Arial" charset="0"/>
                <a:ea typeface="Arial" charset="0"/>
                <a:cs typeface="Arial" charset="0"/>
              </a:rPr>
              <a:t>. How </a:t>
            </a:r>
            <a:r>
              <a:rPr lang="en-US" b="1" dirty="0">
                <a:latin typeface="Arial" charset="0"/>
                <a:ea typeface="Arial" charset="0"/>
                <a:cs typeface="Arial" charset="0"/>
              </a:rPr>
              <a:t>Servo Transmission corrects the gear ratio to overcome Engine stalling </a:t>
            </a:r>
            <a:r>
              <a:rPr lang="en-US" b="1" dirty="0" smtClean="0">
                <a:latin typeface="Arial" charset="0"/>
                <a:ea typeface="Arial" charset="0"/>
                <a:cs typeface="Arial" charset="0"/>
              </a:rPr>
              <a:t>?</a:t>
            </a:r>
          </a:p>
          <a:p>
            <a:r>
              <a:rPr lang="en-US" b="1" dirty="0">
                <a:latin typeface="Arial" charset="0"/>
                <a:ea typeface="Arial" charset="0"/>
                <a:cs typeface="Arial" charset="0"/>
              </a:rPr>
              <a:t/>
            </a:r>
            <a:br>
              <a:rPr lang="en-US" b="1" dirty="0">
                <a:latin typeface="Arial" charset="0"/>
                <a:ea typeface="Arial" charset="0"/>
                <a:cs typeface="Arial" charset="0"/>
              </a:rPr>
            </a:br>
            <a:r>
              <a:rPr lang="en-US" b="1" dirty="0">
                <a:latin typeface="Arial" charset="0"/>
                <a:ea typeface="Arial" charset="0"/>
                <a:cs typeface="Arial" charset="0"/>
              </a:rPr>
              <a:t>(</a:t>
            </a:r>
            <a:r>
              <a:rPr lang="en-US" dirty="0">
                <a:latin typeface="Arial" charset="0"/>
                <a:ea typeface="Arial" charset="0"/>
                <a:cs typeface="Arial" charset="0"/>
              </a:rPr>
              <a:t>A) Differential unit (2) RH pinion (9) is held by Hydraulic Cylinder (5)by hydraulic pressure with the torque slightly less than peak torque (Example:-90 N-m) of  Engine (Example:-100   N-m) and LH pinion (8) is connected to wheels through cone pulley unit(1). By Differential working principle when the torque exceeds 90 N-m, RH pinion (9) starts rotating displacing Hydraulic cylinder rack (3) and corrects gear ratio  of cone pulley unit (1)through  screw (6)   until the load on engine is reduced 90 N-m. When the load on engine is less than 90 N-m, hydraulic cylinder pulls back correcting the gear ratio to 90 N-m. This Servo Mechanism continuously senses torque and corrects gear ratio.</a:t>
            </a:r>
            <a:br>
              <a:rPr lang="en-US" dirty="0">
                <a:latin typeface="Arial" charset="0"/>
                <a:ea typeface="Arial" charset="0"/>
                <a:cs typeface="Arial" charset="0"/>
              </a:rPr>
            </a:br>
            <a:endParaRPr lang="en-US" dirty="0">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8" name="Content Placeholder 7" descr="final-PPT-2.jpg"/>
          <p:cNvPicPr>
            <a:picLocks noGrp="1" noChangeAspect="1"/>
          </p:cNvPicPr>
          <p:nvPr>
            <p:ph idx="1"/>
          </p:nvPr>
        </p:nvPicPr>
        <p:blipFill rotWithShape="1">
          <a:blip r:embed="rId3" cstate="print"/>
          <a:srcRect l="-190" t="1499" r="190" b="8007"/>
          <a:stretch/>
        </p:blipFill>
        <p:spPr>
          <a:xfrm>
            <a:off x="5887008" y="908797"/>
            <a:ext cx="6096001" cy="5447553"/>
          </a:xfrm>
        </p:spPr>
      </p:pic>
    </p:spTree>
    <p:extLst>
      <p:ext uri="{BB962C8B-B14F-4D97-AF65-F5344CB8AC3E}">
        <p14:creationId xmlns:p14="http://schemas.microsoft.com/office/powerpoint/2010/main" val="1830176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1334248"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0"/>
            <a:ext cx="1776506" cy="336177"/>
          </a:xfrm>
          <a:prstGeom prst="rect">
            <a:avLst/>
          </a:prstGeom>
        </p:spPr>
        <p:txBody>
          <a:bodyPr wrap="square" lIns="0" tIns="0" rIns="0" bIns="0" rtlCol="0">
            <a:noAutofit/>
          </a:bodyPr>
          <a:lstStyle/>
          <a:p>
            <a:pPr marL="12700">
              <a:lnSpc>
                <a:spcPts val="1950"/>
              </a:lnSpc>
              <a:spcBef>
                <a:spcPts val="97"/>
              </a:spcBef>
            </a:pPr>
            <a:r>
              <a:rPr lang="en-US" sz="1800" b="1" spc="89" dirty="0" smtClean="0">
                <a:solidFill>
                  <a:srgbClr val="212121"/>
                </a:solidFill>
                <a:latin typeface="Arial" charset="0"/>
                <a:ea typeface="Arial" charset="0"/>
                <a:cs typeface="Arial" charset="0"/>
              </a:rPr>
              <a:t>FAQs:</a:t>
            </a:r>
            <a:endParaRPr sz="1800" dirty="0">
              <a:latin typeface="Arial" charset="0"/>
              <a:ea typeface="Arial" charset="0"/>
              <a:cs typeface="Arial" charset="0"/>
            </a:endParaRPr>
          </a:p>
        </p:txBody>
      </p:sp>
      <p:sp>
        <p:nvSpPr>
          <p:cNvPr id="7" name="object 15"/>
          <p:cNvSpPr txBox="1"/>
          <p:nvPr/>
        </p:nvSpPr>
        <p:spPr>
          <a:xfrm>
            <a:off x="253999" y="1198322"/>
            <a:ext cx="5054601" cy="491538"/>
          </a:xfrm>
          <a:prstGeom prst="rect">
            <a:avLst/>
          </a:prstGeom>
        </p:spPr>
        <p:txBody>
          <a:bodyPr wrap="square" lIns="0" tIns="0" rIns="0" bIns="0" rtlCol="0">
            <a:noAutofit/>
          </a:bodyPr>
          <a:lstStyle/>
          <a:p>
            <a:r>
              <a:rPr lang="en-US" b="1" dirty="0">
                <a:latin typeface="Arial" charset="0"/>
                <a:ea typeface="Arial" charset="0"/>
                <a:cs typeface="Arial" charset="0"/>
              </a:rPr>
              <a:t>4</a:t>
            </a:r>
            <a:r>
              <a:rPr lang="en-US" b="1" dirty="0" smtClean="0">
                <a:latin typeface="Arial" charset="0"/>
                <a:ea typeface="Arial" charset="0"/>
                <a:cs typeface="Arial" charset="0"/>
              </a:rPr>
              <a:t>. When </a:t>
            </a:r>
            <a:r>
              <a:rPr lang="en-US" b="1" dirty="0">
                <a:latin typeface="Arial" charset="0"/>
                <a:ea typeface="Arial" charset="0"/>
                <a:cs typeface="Arial" charset="0"/>
              </a:rPr>
              <a:t>Engine generates less torque at low RPM how does Servo Transmission over come</a:t>
            </a:r>
            <a:r>
              <a:rPr lang="en-US" b="1" dirty="0" smtClean="0">
                <a:latin typeface="Arial" charset="0"/>
                <a:ea typeface="Arial" charset="0"/>
                <a:cs typeface="Arial" charset="0"/>
              </a:rPr>
              <a:t>?</a:t>
            </a:r>
          </a:p>
          <a:p>
            <a:r>
              <a:rPr lang="en-US" dirty="0">
                <a:latin typeface="Arial" charset="0"/>
                <a:ea typeface="Arial" charset="0"/>
                <a:cs typeface="Arial" charset="0"/>
              </a:rPr>
              <a:t/>
            </a:r>
            <a:br>
              <a:rPr lang="en-US" dirty="0">
                <a:latin typeface="Arial" charset="0"/>
                <a:ea typeface="Arial" charset="0"/>
                <a:cs typeface="Arial" charset="0"/>
              </a:rPr>
            </a:br>
            <a:r>
              <a:rPr lang="en-US" dirty="0">
                <a:latin typeface="Arial" charset="0"/>
                <a:ea typeface="Arial" charset="0"/>
                <a:cs typeface="Arial" charset="0"/>
              </a:rPr>
              <a:t>A. Usually when Engine is at low RPM, gear ratio is high, the taper wedge (4) and relief valve (7) Reduces  pressure in Hydraulic cylinder (7) reducing  differential unit RH pinion (9) holding torque (Example:- 40 N-m) proportional to Engine torque. ****(In place of taper wedge (4) . 3 or 4 relief  valves (7) can be connected in parallel  which varies pressure in Hydraulic Cylinder which varies holding torque. This relief valves are actuated by speedometer at different gear ratios for high acceleration.) ***</a:t>
            </a:r>
            <a:br>
              <a:rPr lang="en-US" dirty="0">
                <a:latin typeface="Arial" charset="0"/>
                <a:ea typeface="Arial" charset="0"/>
                <a:cs typeface="Arial" charset="0"/>
              </a:rPr>
            </a:br>
            <a:r>
              <a:rPr lang="en-US" dirty="0">
                <a:latin typeface="Arial" charset="0"/>
                <a:ea typeface="Arial" charset="0"/>
                <a:cs typeface="Arial" charset="0"/>
              </a:rPr>
              <a:t>Note:- When ever clutch is disengaged or half clutch is used Hydraulic Cylinder moves to high gear ratio.(i.e. 1</a:t>
            </a:r>
            <a:r>
              <a:rPr lang="en-US" baseline="30000" dirty="0">
                <a:latin typeface="Arial" charset="0"/>
                <a:ea typeface="Arial" charset="0"/>
                <a:cs typeface="Arial" charset="0"/>
              </a:rPr>
              <a:t>st</a:t>
            </a:r>
            <a:r>
              <a:rPr lang="en-US" dirty="0">
                <a:latin typeface="Arial" charset="0"/>
                <a:ea typeface="Arial" charset="0"/>
                <a:cs typeface="Arial" charset="0"/>
              </a:rPr>
              <a:t> Gear)</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8" name="Content Placeholder 7" descr="final-PPT-2.jpg"/>
          <p:cNvPicPr>
            <a:picLocks noGrp="1" noChangeAspect="1"/>
          </p:cNvPicPr>
          <p:nvPr>
            <p:ph idx="1"/>
          </p:nvPr>
        </p:nvPicPr>
        <p:blipFill rotWithShape="1">
          <a:blip r:embed="rId3" cstate="print"/>
          <a:srcRect l="-190" t="1499" r="190" b="8007"/>
          <a:stretch/>
        </p:blipFill>
        <p:spPr>
          <a:xfrm>
            <a:off x="5887008" y="908797"/>
            <a:ext cx="6096001" cy="5447553"/>
          </a:xfrm>
        </p:spPr>
      </p:pic>
    </p:spTree>
    <p:extLst>
      <p:ext uri="{BB962C8B-B14F-4D97-AF65-F5344CB8AC3E}">
        <p14:creationId xmlns:p14="http://schemas.microsoft.com/office/powerpoint/2010/main" val="719758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4685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5717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smtClean="0">
                <a:solidFill>
                  <a:srgbClr val="212121"/>
                </a:solidFill>
                <a:latin typeface="Arial" charset="0"/>
                <a:ea typeface="Arial" charset="0"/>
                <a:cs typeface="Arial" charset="0"/>
              </a:rPr>
              <a:t>Expectations:</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367505"/>
            <a:ext cx="11418049" cy="1087056"/>
          </a:xfrm>
          <a:prstGeom prst="rect">
            <a:avLst/>
          </a:prstGeom>
        </p:spPr>
        <p:txBody>
          <a:bodyPr wrap="square" lIns="0" tIns="0" rIns="0" bIns="0" rtlCol="0">
            <a:noAutofit/>
          </a:bodyPr>
          <a:lstStyle/>
          <a:p>
            <a:pPr marL="285750" indent="-285750">
              <a:buFont typeface="Arial" charset="0"/>
              <a:buChar char="•"/>
            </a:pPr>
            <a:r>
              <a:rPr lang="en-US" dirty="0">
                <a:latin typeface="Arial" charset="0"/>
                <a:ea typeface="Arial" charset="0"/>
                <a:cs typeface="Arial" charset="0"/>
              </a:rPr>
              <a:t>Technology transfer fees and </a:t>
            </a:r>
            <a:r>
              <a:rPr lang="en-US" dirty="0" smtClean="0">
                <a:latin typeface="Arial" charset="0"/>
                <a:ea typeface="Arial" charset="0"/>
                <a:cs typeface="Arial" charset="0"/>
              </a:rPr>
              <a:t>royalties</a:t>
            </a:r>
          </a:p>
          <a:p>
            <a:pPr marL="285750" indent="-285750">
              <a:buFont typeface="Arial" charset="0"/>
              <a:buChar char="•"/>
            </a:pPr>
            <a:endParaRPr lang="en-US" dirty="0" smtClean="0">
              <a:latin typeface="Arial" charset="0"/>
              <a:ea typeface="Arial" charset="0"/>
              <a:cs typeface="Arial" charset="0"/>
            </a:endParaRPr>
          </a:p>
          <a:p>
            <a:pPr marL="285750" indent="-285750">
              <a:buFont typeface="Arial" charset="0"/>
              <a:buChar char="•"/>
            </a:pPr>
            <a:r>
              <a:rPr lang="en-US" dirty="0" smtClean="0">
                <a:latin typeface="Arial" charset="0"/>
                <a:ea typeface="Arial" charset="0"/>
                <a:cs typeface="Arial" charset="0"/>
              </a:rPr>
              <a:t>Licensing</a:t>
            </a:r>
            <a:endParaRPr lang="x-none" dirty="0">
              <a:latin typeface="Arial" charset="0"/>
              <a:ea typeface="Arial" charset="0"/>
              <a:cs typeface="Arial" charset="0"/>
            </a:endParaRPr>
          </a:p>
        </p:txBody>
      </p:sp>
      <p:sp>
        <p:nvSpPr>
          <p:cNvPr id="12" name="object 13"/>
          <p:cNvSpPr/>
          <p:nvPr/>
        </p:nvSpPr>
        <p:spPr>
          <a:xfrm>
            <a:off x="-13448" y="2796989"/>
            <a:ext cx="242644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p:cNvSpPr txBox="1"/>
          <p:nvPr/>
        </p:nvSpPr>
        <p:spPr>
          <a:xfrm>
            <a:off x="230042" y="2921249"/>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smtClean="0">
                <a:solidFill>
                  <a:srgbClr val="212121"/>
                </a:solidFill>
                <a:latin typeface="Arial" charset="0"/>
                <a:ea typeface="Arial" charset="0"/>
                <a:cs typeface="Arial" charset="0"/>
              </a:rPr>
              <a:t>Target Industry:</a:t>
            </a:r>
            <a:endParaRPr sz="1800" dirty="0">
              <a:latin typeface="Arial" charset="0"/>
              <a:ea typeface="Arial" charset="0"/>
              <a:cs typeface="Arial" charset="0"/>
            </a:endParaRPr>
          </a:p>
        </p:txBody>
      </p:sp>
      <p:sp>
        <p:nvSpPr>
          <p:cNvPr id="16" name="object 6"/>
          <p:cNvSpPr txBox="1"/>
          <p:nvPr/>
        </p:nvSpPr>
        <p:spPr>
          <a:xfrm>
            <a:off x="953451" y="3126241"/>
            <a:ext cx="11418049" cy="1087056"/>
          </a:xfrm>
          <a:prstGeom prst="rect">
            <a:avLst/>
          </a:prstGeom>
        </p:spPr>
        <p:txBody>
          <a:bodyPr wrap="square" lIns="0" tIns="0" rIns="0" bIns="0" rtlCol="0">
            <a:noAutofit/>
          </a:bodyPr>
          <a:lstStyle/>
          <a:p>
            <a:pPr marL="12700" algn="just">
              <a:lnSpc>
                <a:spcPts val="1770"/>
              </a:lnSpc>
              <a:spcBef>
                <a:spcPts val="88"/>
              </a:spcBef>
            </a:pPr>
            <a:endParaRPr sz="1600" dirty="0">
              <a:latin typeface="Arial" charset="0"/>
              <a:ea typeface="Arial" charset="0"/>
              <a:cs typeface="Arial" charset="0"/>
            </a:endParaRPr>
          </a:p>
        </p:txBody>
      </p:sp>
      <p:sp>
        <p:nvSpPr>
          <p:cNvPr id="17" name="object 6"/>
          <p:cNvSpPr txBox="1"/>
          <p:nvPr/>
        </p:nvSpPr>
        <p:spPr>
          <a:xfrm>
            <a:off x="341609" y="3678477"/>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dirty="0" smtClean="0">
                <a:latin typeface="Arial" charset="0"/>
                <a:ea typeface="Arial" charset="0"/>
                <a:cs typeface="Arial" charset="0"/>
              </a:rPr>
              <a:t>Automobile Industry</a:t>
            </a:r>
            <a:endParaRPr sz="1600" dirty="0">
              <a:latin typeface="Arial" charset="0"/>
              <a:ea typeface="Arial" charset="0"/>
              <a:cs typeface="Arial" charset="0"/>
            </a:endParaRPr>
          </a:p>
        </p:txBody>
      </p:sp>
    </p:spTree>
    <p:extLst>
      <p:ext uri="{BB962C8B-B14F-4D97-AF65-F5344CB8AC3E}">
        <p14:creationId xmlns:p14="http://schemas.microsoft.com/office/powerpoint/2010/main" val="1224349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740" y="2522835"/>
            <a:ext cx="36311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2F1113"/>
                </a:solidFill>
                <a:effectLst/>
              </a:rPr>
              <a:t>THANK YOU</a:t>
            </a:r>
            <a:endParaRPr lang="en-US" sz="5400" b="1" cap="none" spc="0" dirty="0">
              <a:ln/>
              <a:solidFill>
                <a:srgbClr val="2F1113"/>
              </a:solidFill>
              <a:effectLst/>
            </a:endParaRPr>
          </a:p>
        </p:txBody>
      </p:sp>
      <p:sp>
        <p:nvSpPr>
          <p:cNvPr id="5"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6"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1521696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3"/>
          <p:cNvSpPr/>
          <p:nvPr/>
        </p:nvSpPr>
        <p:spPr>
          <a:xfrm>
            <a:off x="6107569" y="3152775"/>
            <a:ext cx="3999936" cy="575347"/>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prstMaterial="dkEdge">
            <a:bevelT w="101600" h="101600" prst="angle"/>
            <a:bevelB prst="angle"/>
          </a:sp3d>
        </p:spPr>
        <p:txBody>
          <a:bodyPr wrap="square" lIns="0" tIns="0" rIns="0" bIns="0" rtlCol="0">
            <a:noAutofit/>
          </a:bodyPr>
          <a:lstStyle/>
          <a:p>
            <a:endParaRPr/>
          </a:p>
        </p:txBody>
      </p:sp>
      <p:sp>
        <p:nvSpPr>
          <p:cNvPr id="14" name="object 13"/>
          <p:cNvSpPr/>
          <p:nvPr/>
        </p:nvSpPr>
        <p:spPr>
          <a:xfrm>
            <a:off x="-40341" y="504408"/>
            <a:ext cx="3999936" cy="502814"/>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24"/>
          <p:cNvSpPr txBox="1"/>
          <p:nvPr/>
        </p:nvSpPr>
        <p:spPr>
          <a:xfrm>
            <a:off x="253998" y="619392"/>
            <a:ext cx="3484840" cy="255428"/>
          </a:xfrm>
          <a:prstGeom prst="rect">
            <a:avLst/>
          </a:prstGeom>
        </p:spPr>
        <p:txBody>
          <a:bodyPr wrap="square" lIns="0" tIns="0" rIns="0" bIns="0" rtlCol="0">
            <a:noAutofit/>
          </a:bodyPr>
          <a:lstStyle/>
          <a:p>
            <a:pPr marL="12700">
              <a:lnSpc>
                <a:spcPts val="1950"/>
              </a:lnSpc>
              <a:spcBef>
                <a:spcPts val="97"/>
              </a:spcBef>
            </a:pPr>
            <a:r>
              <a:rPr sz="1800" b="1" spc="89" dirty="0" smtClean="0">
                <a:solidFill>
                  <a:srgbClr val="212121"/>
                </a:solidFill>
                <a:latin typeface="Arial" charset="0"/>
                <a:ea typeface="Arial" charset="0"/>
                <a:cs typeface="Arial" charset="0"/>
              </a:rPr>
              <a:t>Technica</a:t>
            </a:r>
            <a:r>
              <a:rPr sz="1800" b="1" spc="0" dirty="0" smtClean="0">
                <a:solidFill>
                  <a:srgbClr val="212121"/>
                </a:solidFill>
                <a:latin typeface="Arial" charset="0"/>
                <a:ea typeface="Arial" charset="0"/>
                <a:cs typeface="Arial" charset="0"/>
              </a:rPr>
              <a:t>l</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Fiel</a:t>
            </a:r>
            <a:r>
              <a:rPr sz="1800" b="1" spc="0" dirty="0" smtClean="0">
                <a:solidFill>
                  <a:srgbClr val="212121"/>
                </a:solidFill>
                <a:latin typeface="Arial" charset="0"/>
                <a:ea typeface="Arial" charset="0"/>
                <a:cs typeface="Arial" charset="0"/>
              </a:rPr>
              <a:t>d</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o</a:t>
            </a:r>
            <a:r>
              <a:rPr sz="1800" b="1" spc="0" dirty="0" smtClean="0">
                <a:solidFill>
                  <a:srgbClr val="212121"/>
                </a:solidFill>
                <a:latin typeface="Arial" charset="0"/>
                <a:ea typeface="Arial" charset="0"/>
                <a:cs typeface="Arial" charset="0"/>
              </a:rPr>
              <a:t>f</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Invention</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6" name="object 23"/>
          <p:cNvSpPr txBox="1"/>
          <p:nvPr/>
        </p:nvSpPr>
        <p:spPr>
          <a:xfrm>
            <a:off x="253999" y="1222962"/>
            <a:ext cx="11455402" cy="801306"/>
          </a:xfrm>
          <a:prstGeom prst="rect">
            <a:avLst/>
          </a:prstGeom>
        </p:spPr>
        <p:txBody>
          <a:bodyPr wrap="square" lIns="0" tIns="0" rIns="0" bIns="0" rtlCol="0">
            <a:noAutofit/>
          </a:bodyPr>
          <a:lstStyle/>
          <a:p>
            <a:pPr marL="12700" marR="35049" algn="just">
              <a:lnSpc>
                <a:spcPts val="1745"/>
              </a:lnSpc>
              <a:spcBef>
                <a:spcPts val="87"/>
              </a:spcBef>
            </a:pPr>
            <a:r>
              <a:rPr lang="en-US" sz="1600" spc="79" dirty="0" smtClean="0">
                <a:solidFill>
                  <a:srgbClr val="212121"/>
                </a:solidFill>
                <a:latin typeface="Arial" charset="0"/>
                <a:ea typeface="Arial" charset="0"/>
                <a:cs typeface="Arial" charset="0"/>
              </a:rPr>
              <a:t>This invention helps in achieving an automatic transmission for automobile system. Existing systems use high precision sensors and microprocessors due to which they are very costly. This invention helps in achieving the automatic transmission in a very economical cost. This invention also overcomes the shortcomings of current Automatic Transmission (AT) and Continuous Variable Transmission (CVT) systems.</a:t>
            </a:r>
            <a:endParaRPr lang="en-US" sz="1600" dirty="0" smtClean="0">
              <a:latin typeface="Arial" charset="0"/>
              <a:ea typeface="Arial" charset="0"/>
              <a:cs typeface="Arial" charset="0"/>
            </a:endParaRPr>
          </a:p>
          <a:p>
            <a:pPr marL="12700" marR="35049">
              <a:lnSpc>
                <a:spcPts val="1745"/>
              </a:lnSpc>
              <a:spcBef>
                <a:spcPts val="87"/>
              </a:spcBef>
            </a:pPr>
            <a:endParaRPr lang="en-US" sz="1600" dirty="0" smtClean="0">
              <a:latin typeface="Arial" charset="0"/>
              <a:ea typeface="Arial" charset="0"/>
              <a:cs typeface="Arial" charset="0"/>
            </a:endParaRPr>
          </a:p>
          <a:p>
            <a:pPr marL="12700" marR="35049">
              <a:lnSpc>
                <a:spcPts val="1745"/>
              </a:lnSpc>
              <a:spcBef>
                <a:spcPts val="87"/>
              </a:spcBef>
            </a:pPr>
            <a:endParaRPr lang="en-US" sz="1600" dirty="0" smtClean="0">
              <a:latin typeface="Arial" charset="0"/>
              <a:ea typeface="Arial" charset="0"/>
              <a:cs typeface="Arial" charset="0"/>
            </a:endParaRPr>
          </a:p>
          <a:p>
            <a:pPr marL="12700" marR="35049">
              <a:lnSpc>
                <a:spcPts val="1745"/>
              </a:lnSpc>
              <a:spcBef>
                <a:spcPts val="87"/>
              </a:spcBef>
            </a:pPr>
            <a:endParaRPr lang="en-US" sz="1600" dirty="0" smtClean="0">
              <a:latin typeface="Arial" charset="0"/>
              <a:ea typeface="Arial" charset="0"/>
              <a:cs typeface="Arial" charset="0"/>
            </a:endParaRPr>
          </a:p>
          <a:p>
            <a:pPr marL="12700" marR="35049">
              <a:lnSpc>
                <a:spcPts val="1745"/>
              </a:lnSpc>
              <a:spcBef>
                <a:spcPts val="87"/>
              </a:spcBef>
            </a:pPr>
            <a:endParaRPr sz="1600" dirty="0">
              <a:latin typeface="Arial" charset="0"/>
              <a:ea typeface="Arial" charset="0"/>
              <a:cs typeface="Arial" charset="0"/>
            </a:endParaRPr>
          </a:p>
        </p:txBody>
      </p:sp>
      <p:sp>
        <p:nvSpPr>
          <p:cNvPr id="7" name="object 14"/>
          <p:cNvSpPr txBox="1"/>
          <p:nvPr/>
        </p:nvSpPr>
        <p:spPr>
          <a:xfrm>
            <a:off x="253999" y="2696504"/>
            <a:ext cx="1400651" cy="255428"/>
          </a:xfrm>
          <a:prstGeom prst="rect">
            <a:avLst/>
          </a:prstGeom>
        </p:spPr>
        <p:txBody>
          <a:bodyPr wrap="square" lIns="0" tIns="0" rIns="0" bIns="0" rtlCol="0">
            <a:noAutofit/>
          </a:bodyPr>
          <a:lstStyle/>
          <a:p>
            <a:pPr marL="12700">
              <a:lnSpc>
                <a:spcPts val="1950"/>
              </a:lnSpc>
              <a:spcBef>
                <a:spcPts val="97"/>
              </a:spcBef>
            </a:pPr>
            <a:r>
              <a:rPr sz="1800" b="1" spc="89" dirty="0" smtClean="0">
                <a:solidFill>
                  <a:srgbClr val="212121"/>
                </a:solidFill>
                <a:latin typeface="Arial" charset="0"/>
                <a:ea typeface="Arial" charset="0"/>
                <a:cs typeface="Arial" charset="0"/>
              </a:rPr>
              <a:t>IP</a:t>
            </a:r>
            <a:r>
              <a:rPr sz="1800" b="1" spc="0" dirty="0" smtClean="0">
                <a:solidFill>
                  <a:srgbClr val="212121"/>
                </a:solidFill>
                <a:latin typeface="Arial" charset="0"/>
                <a:ea typeface="Arial" charset="0"/>
                <a:cs typeface="Arial" charset="0"/>
              </a:rPr>
              <a:t>R</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Status</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9" name="object 13"/>
          <p:cNvSpPr txBox="1"/>
          <p:nvPr/>
        </p:nvSpPr>
        <p:spPr>
          <a:xfrm>
            <a:off x="273049" y="3212566"/>
            <a:ext cx="5078880" cy="515556"/>
          </a:xfrm>
          <a:prstGeom prst="rect">
            <a:avLst/>
          </a:prstGeom>
        </p:spPr>
        <p:txBody>
          <a:bodyPr wrap="square" lIns="0" tIns="0" rIns="0" bIns="0" rtlCol="0">
            <a:noAutofit/>
          </a:bodyPr>
          <a:lstStyle/>
          <a:p>
            <a:pPr marL="12700">
              <a:lnSpc>
                <a:spcPts val="1745"/>
              </a:lnSpc>
              <a:spcBef>
                <a:spcPts val="87"/>
              </a:spcBef>
            </a:pPr>
            <a:r>
              <a:rPr sz="1600" spc="79" dirty="0" smtClean="0">
                <a:solidFill>
                  <a:srgbClr val="212121"/>
                </a:solidFill>
                <a:latin typeface="Arial" charset="0"/>
                <a:ea typeface="Arial" charset="0"/>
                <a:cs typeface="Arial" charset="0"/>
              </a:rPr>
              <a:t>Applicatio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latin typeface="Arial" charset="0"/>
                <a:ea typeface="Arial" charset="0"/>
                <a:cs typeface="Arial" charset="0"/>
              </a:rPr>
              <a:t>Numbe</a:t>
            </a:r>
            <a:r>
              <a:rPr sz="1600" spc="0" dirty="0" smtClean="0">
                <a:latin typeface="Arial" charset="0"/>
                <a:ea typeface="Arial" charset="0"/>
                <a:cs typeface="Arial" charset="0"/>
              </a:rPr>
              <a:t>r</a:t>
            </a:r>
            <a:r>
              <a:rPr lang="en-US" sz="1600" spc="0" dirty="0" smtClean="0">
                <a:solidFill>
                  <a:srgbClr val="212121"/>
                </a:solidFill>
                <a:latin typeface="Arial" charset="0"/>
                <a:ea typeface="Arial" charset="0"/>
                <a:cs typeface="Arial" charset="0"/>
              </a:rPr>
              <a:t> </a:t>
            </a:r>
            <a:r>
              <a:rPr lang="cs-CZ" sz="1600" spc="0" dirty="0" smtClean="0">
                <a:solidFill>
                  <a:srgbClr val="212121"/>
                </a:solidFill>
                <a:latin typeface="Arial" charset="0"/>
                <a:ea typeface="Arial" charset="0"/>
                <a:cs typeface="Arial" charset="0"/>
              </a:rPr>
              <a:t>:</a:t>
            </a:r>
            <a:r>
              <a:rPr lang="cs-CZ" sz="1600" spc="164" dirty="0" smtClean="0">
                <a:solidFill>
                  <a:srgbClr val="212121"/>
                </a:solidFill>
                <a:latin typeface="Arial" charset="0"/>
                <a:ea typeface="Arial" charset="0"/>
                <a:cs typeface="Arial" charset="0"/>
              </a:rPr>
              <a:t> </a:t>
            </a:r>
            <a:r>
              <a:rPr lang="en-US" sz="1600" dirty="0" smtClean="0">
                <a:latin typeface="Arial" charset="0"/>
                <a:ea typeface="Arial" charset="0"/>
                <a:cs typeface="Arial" charset="0"/>
              </a:rPr>
              <a:t>TEMP/E-1/1205/2017/MUM</a:t>
            </a:r>
            <a:endParaRPr sz="1600" dirty="0">
              <a:latin typeface="Arial" charset="0"/>
              <a:ea typeface="Arial" charset="0"/>
              <a:cs typeface="Arial" charset="0"/>
            </a:endParaRPr>
          </a:p>
          <a:p>
            <a:pPr marL="12700" marR="30660">
              <a:lnSpc>
                <a:spcPct val="95825"/>
              </a:lnSpc>
              <a:spcBef>
                <a:spcPts val="322"/>
              </a:spcBef>
            </a:pPr>
            <a:r>
              <a:rPr lang="en-US" sz="1600" spc="79" dirty="0" smtClean="0">
                <a:solidFill>
                  <a:srgbClr val="212121"/>
                </a:solidFill>
                <a:latin typeface="Arial" charset="0"/>
                <a:ea typeface="Arial" charset="0"/>
                <a:cs typeface="Arial" charset="0"/>
              </a:rPr>
              <a:t>Priority </a:t>
            </a:r>
            <a:r>
              <a:rPr sz="1600" spc="79" dirty="0" smtClean="0">
                <a:solidFill>
                  <a:srgbClr val="212121"/>
                </a:solidFill>
                <a:latin typeface="Arial" charset="0"/>
                <a:ea typeface="Arial" charset="0"/>
                <a:cs typeface="Arial" charset="0"/>
              </a:rPr>
              <a:t>Dat</a:t>
            </a:r>
            <a:r>
              <a:rPr sz="1600" spc="0" dirty="0" smtClean="0">
                <a:solidFill>
                  <a:srgbClr val="212121"/>
                </a:solidFill>
                <a:latin typeface="Arial" charset="0"/>
                <a:ea typeface="Arial" charset="0"/>
                <a:cs typeface="Arial" charset="0"/>
              </a:rPr>
              <a:t>e</a:t>
            </a:r>
            <a:r>
              <a:rPr lang="en-US" sz="1600" spc="0" dirty="0" smtClean="0">
                <a:solidFill>
                  <a:srgbClr val="212121"/>
                </a:solidFill>
                <a:latin typeface="Arial" charset="0"/>
                <a:ea typeface="Arial" charset="0"/>
                <a:cs typeface="Arial" charset="0"/>
              </a:rPr>
              <a:t>             :</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0</a:t>
            </a:r>
            <a:r>
              <a:rPr lang="en-US" sz="1600" spc="0" dirty="0" smtClean="0">
                <a:solidFill>
                  <a:srgbClr val="212121"/>
                </a:solidFill>
                <a:latin typeface="Arial" charset="0"/>
                <a:ea typeface="Arial" charset="0"/>
                <a:cs typeface="Arial" charset="0"/>
              </a:rPr>
              <a:t>1</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April</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201</a:t>
            </a:r>
            <a:r>
              <a:rPr lang="en-US" sz="1600" spc="0" dirty="0" smtClean="0">
                <a:solidFill>
                  <a:srgbClr val="212121"/>
                </a:solidFill>
                <a:latin typeface="Arial" charset="0"/>
                <a:ea typeface="Arial" charset="0"/>
                <a:cs typeface="Arial" charset="0"/>
              </a:rPr>
              <a:t>7</a:t>
            </a:r>
            <a:endParaRPr lang="en-US" sz="1600" dirty="0" smtClean="0">
              <a:latin typeface="Arial" charset="0"/>
              <a:ea typeface="Arial" charset="0"/>
              <a:cs typeface="Arial" charset="0"/>
            </a:endParaRPr>
          </a:p>
          <a:p>
            <a:pPr marL="12700" marR="30660">
              <a:lnSpc>
                <a:spcPct val="95825"/>
              </a:lnSpc>
              <a:spcBef>
                <a:spcPts val="322"/>
              </a:spcBef>
            </a:pPr>
            <a:endParaRPr sz="1600" dirty="0">
              <a:latin typeface="Arial" charset="0"/>
              <a:ea typeface="Arial" charset="0"/>
              <a:cs typeface="Arial" charset="0"/>
            </a:endParaRPr>
          </a:p>
        </p:txBody>
      </p:sp>
      <p:sp>
        <p:nvSpPr>
          <p:cNvPr id="12" name="object 30"/>
          <p:cNvSpPr/>
          <p:nvPr/>
        </p:nvSpPr>
        <p:spPr>
          <a:xfrm>
            <a:off x="5478462" y="3129171"/>
            <a:ext cx="66675" cy="628228"/>
          </a:xfrm>
          <a:custGeom>
            <a:avLst/>
            <a:gdLst/>
            <a:ahLst/>
            <a:cxnLst/>
            <a:rect l="l" t="t" r="r" b="b"/>
            <a:pathLst>
              <a:path w="66675" h="628228">
                <a:moveTo>
                  <a:pt x="66675" y="0"/>
                </a:moveTo>
                <a:lnTo>
                  <a:pt x="0" y="0"/>
                </a:lnTo>
                <a:lnTo>
                  <a:pt x="0" y="628228"/>
                </a:lnTo>
                <a:lnTo>
                  <a:pt x="66675" y="628228"/>
                </a:lnTo>
                <a:lnTo>
                  <a:pt x="66675" y="0"/>
                </a:lnTo>
                <a:close/>
              </a:path>
            </a:pathLst>
          </a:custGeom>
          <a:solidFill>
            <a:srgbClr val="393939"/>
          </a:solidFill>
        </p:spPr>
        <p:txBody>
          <a:bodyPr wrap="square" lIns="0" tIns="0" rIns="0" bIns="0" rtlCol="0">
            <a:noAutofit/>
          </a:bodyPr>
          <a:lstStyle/>
          <a:p>
            <a:endParaRPr/>
          </a:p>
        </p:txBody>
      </p:sp>
      <p:sp>
        <p:nvSpPr>
          <p:cNvPr id="13" name="object 3"/>
          <p:cNvSpPr txBox="1"/>
          <p:nvPr/>
        </p:nvSpPr>
        <p:spPr>
          <a:xfrm>
            <a:off x="6360072" y="3152775"/>
            <a:ext cx="3494930" cy="590550"/>
          </a:xfrm>
          <a:prstGeom prst="rect">
            <a:avLst/>
          </a:prstGeom>
        </p:spPr>
        <p:txBody>
          <a:bodyPr wrap="square" lIns="0" tIns="0" rIns="0" bIns="0" rtlCol="0">
            <a:noAutofit/>
          </a:bodyPr>
          <a:lstStyle/>
          <a:p>
            <a:pPr>
              <a:lnSpc>
                <a:spcPts val="1100"/>
              </a:lnSpc>
              <a:spcBef>
                <a:spcPts val="61"/>
              </a:spcBef>
            </a:pPr>
            <a:endParaRPr sz="1100" dirty="0"/>
          </a:p>
          <a:p>
            <a:pPr marL="821019">
              <a:lnSpc>
                <a:spcPct val="95825"/>
              </a:lnSpc>
            </a:pPr>
            <a:r>
              <a:rPr sz="1800" b="1" spc="89" dirty="0" smtClean="0">
                <a:solidFill>
                  <a:srgbClr val="212121"/>
                </a:solidFill>
                <a:latin typeface="Arimo"/>
                <a:cs typeface="Arimo"/>
              </a:rPr>
              <a:t>Paten</a:t>
            </a:r>
            <a:r>
              <a:rPr sz="1800" b="1" spc="0" dirty="0" smtClean="0">
                <a:solidFill>
                  <a:srgbClr val="212121"/>
                </a:solidFill>
                <a:latin typeface="Arimo"/>
                <a:cs typeface="Arimo"/>
              </a:rPr>
              <a:t>t</a:t>
            </a:r>
            <a:r>
              <a:rPr sz="1800" b="1" spc="184" dirty="0" smtClean="0">
                <a:solidFill>
                  <a:srgbClr val="212121"/>
                </a:solidFill>
                <a:latin typeface="Arimo"/>
                <a:cs typeface="Arimo"/>
              </a:rPr>
              <a:t> </a:t>
            </a:r>
            <a:r>
              <a:rPr sz="1800" b="1" spc="89" dirty="0" smtClean="0">
                <a:solidFill>
                  <a:srgbClr val="212121"/>
                </a:solidFill>
                <a:latin typeface="Arimo"/>
                <a:cs typeface="Arimo"/>
              </a:rPr>
              <a:t>Pendin</a:t>
            </a:r>
            <a:r>
              <a:rPr sz="1800" b="1" spc="0" dirty="0" smtClean="0">
                <a:solidFill>
                  <a:srgbClr val="212121"/>
                </a:solidFill>
                <a:latin typeface="Arimo"/>
                <a:cs typeface="Arimo"/>
              </a:rPr>
              <a:t>g</a:t>
            </a:r>
            <a:endParaRPr sz="1800" dirty="0">
              <a:latin typeface="Arimo"/>
              <a:cs typeface="Arimo"/>
            </a:endParaRPr>
          </a:p>
        </p:txBody>
      </p:sp>
      <p:sp>
        <p:nvSpPr>
          <p:cNvPr id="16" name="object 11"/>
          <p:cNvSpPr txBox="1"/>
          <p:nvPr/>
        </p:nvSpPr>
        <p:spPr>
          <a:xfrm>
            <a:off x="253998" y="4267038"/>
            <a:ext cx="4869331" cy="304961"/>
          </a:xfrm>
          <a:prstGeom prst="rect">
            <a:avLst/>
          </a:prstGeom>
        </p:spPr>
        <p:txBody>
          <a:bodyPr wrap="square" lIns="0" tIns="0" rIns="0" bIns="0" rtlCol="0">
            <a:noAutofit/>
          </a:bodyPr>
          <a:lstStyle/>
          <a:p>
            <a:pPr marL="12700">
              <a:lnSpc>
                <a:spcPts val="1745"/>
              </a:lnSpc>
              <a:spcBef>
                <a:spcPts val="87"/>
              </a:spcBef>
            </a:pPr>
            <a:r>
              <a:rPr sz="1600" b="1" spc="79" dirty="0" smtClean="0">
                <a:solidFill>
                  <a:srgbClr val="212121"/>
                </a:solidFill>
                <a:latin typeface="Arial" charset="0"/>
                <a:ea typeface="Arial" charset="0"/>
                <a:cs typeface="Arial" charset="0"/>
              </a:rPr>
              <a:t>Ke</a:t>
            </a:r>
            <a:r>
              <a:rPr sz="1600" b="1" spc="0" dirty="0" smtClean="0">
                <a:solidFill>
                  <a:srgbClr val="212121"/>
                </a:solidFill>
                <a:latin typeface="Arial" charset="0"/>
                <a:ea typeface="Arial" charset="0"/>
                <a:cs typeface="Arial" charset="0"/>
              </a:rPr>
              <a:t>y</a:t>
            </a:r>
            <a:r>
              <a:rPr sz="1600" b="1" spc="164"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Advantage</a:t>
            </a:r>
            <a:r>
              <a:rPr sz="1600" b="1" spc="0" dirty="0" smtClean="0">
                <a:solidFill>
                  <a:srgbClr val="212121"/>
                </a:solidFill>
                <a:latin typeface="Arial" charset="0"/>
                <a:ea typeface="Arial" charset="0"/>
                <a:cs typeface="Arial" charset="0"/>
              </a:rPr>
              <a:t>s</a:t>
            </a:r>
            <a:r>
              <a:rPr sz="1600" b="1" spc="164"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O</a:t>
            </a:r>
            <a:r>
              <a:rPr sz="1600" b="1" spc="0" dirty="0" smtClean="0">
                <a:solidFill>
                  <a:srgbClr val="212121"/>
                </a:solidFill>
                <a:latin typeface="Arial" charset="0"/>
                <a:ea typeface="Arial" charset="0"/>
                <a:cs typeface="Arial" charset="0"/>
              </a:rPr>
              <a:t>f</a:t>
            </a:r>
            <a:r>
              <a:rPr lang="en-US" sz="1600" b="1" spc="0"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Investin</a:t>
            </a:r>
            <a:r>
              <a:rPr lang="en-US" sz="1600" b="1" spc="0" dirty="0" smtClean="0">
                <a:solidFill>
                  <a:srgbClr val="212121"/>
                </a:solidFill>
                <a:latin typeface="Arial" charset="0"/>
                <a:ea typeface="Arial" charset="0"/>
                <a:cs typeface="Arial" charset="0"/>
              </a:rPr>
              <a:t>g</a:t>
            </a:r>
            <a:r>
              <a:rPr lang="en-US" sz="1600" b="1" spc="164"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i</a:t>
            </a:r>
            <a:r>
              <a:rPr lang="en-US" sz="1600" b="1" spc="0" dirty="0" smtClean="0">
                <a:solidFill>
                  <a:srgbClr val="212121"/>
                </a:solidFill>
                <a:latin typeface="Arial" charset="0"/>
                <a:ea typeface="Arial" charset="0"/>
                <a:cs typeface="Arial" charset="0"/>
              </a:rPr>
              <a:t>n</a:t>
            </a:r>
            <a:r>
              <a:rPr lang="en-US" sz="1600" b="1" spc="164"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Earl</a:t>
            </a:r>
            <a:r>
              <a:rPr lang="en-US" sz="1600" b="1" spc="0" dirty="0" smtClean="0">
                <a:solidFill>
                  <a:srgbClr val="212121"/>
                </a:solidFill>
                <a:latin typeface="Arial" charset="0"/>
                <a:ea typeface="Arial" charset="0"/>
                <a:cs typeface="Arial" charset="0"/>
              </a:rPr>
              <a:t>y</a:t>
            </a:r>
            <a:r>
              <a:rPr lang="en-US" sz="1600" b="1" spc="164"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Stage</a:t>
            </a:r>
            <a:r>
              <a:rPr lang="en-US" sz="1600" b="1"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12700">
              <a:lnSpc>
                <a:spcPts val="1745"/>
              </a:lnSpc>
              <a:spcBef>
                <a:spcPts val="87"/>
              </a:spcBef>
            </a:pPr>
            <a:endParaRPr sz="1600" dirty="0">
              <a:latin typeface="Arimo"/>
              <a:cs typeface="Arimo"/>
            </a:endParaRPr>
          </a:p>
        </p:txBody>
      </p:sp>
      <p:sp>
        <p:nvSpPr>
          <p:cNvPr id="18" name="object 9"/>
          <p:cNvSpPr txBox="1"/>
          <p:nvPr/>
        </p:nvSpPr>
        <p:spPr>
          <a:xfrm>
            <a:off x="567431" y="4724239"/>
            <a:ext cx="11415578" cy="515556"/>
          </a:xfrm>
          <a:prstGeom prst="rect">
            <a:avLst/>
          </a:prstGeom>
        </p:spPr>
        <p:txBody>
          <a:bodyPr wrap="square" lIns="0" tIns="0" rIns="0" bIns="0" rtlCol="0">
            <a:noAutofit/>
          </a:bodyPr>
          <a:lstStyle/>
          <a:p>
            <a:pPr marL="298450" marR="30660" indent="-285750">
              <a:lnSpc>
                <a:spcPts val="1745"/>
              </a:lnSpc>
              <a:spcBef>
                <a:spcPts val="87"/>
              </a:spcBef>
              <a:buFont typeface="Arial" charset="0"/>
              <a:buChar char="•"/>
            </a:pPr>
            <a:r>
              <a:rPr sz="1600" spc="79" dirty="0" smtClean="0">
                <a:solidFill>
                  <a:srgbClr val="212121"/>
                </a:solidFill>
                <a:latin typeface="Arial" charset="0"/>
                <a:ea typeface="Arial" charset="0"/>
                <a:cs typeface="Arial" charset="0"/>
              </a:rPr>
              <a:t>Investin</a:t>
            </a:r>
            <a:r>
              <a:rPr sz="1600" spc="0" dirty="0" smtClean="0">
                <a:solidFill>
                  <a:srgbClr val="212121"/>
                </a:solidFill>
                <a:latin typeface="Arial" charset="0"/>
                <a:ea typeface="Arial" charset="0"/>
                <a:cs typeface="Arial" charset="0"/>
              </a:rPr>
              <a:t>g</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th</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initia</a:t>
            </a:r>
            <a:r>
              <a:rPr sz="1600" spc="0" dirty="0" smtClean="0">
                <a:solidFill>
                  <a:srgbClr val="212121"/>
                </a:solidFill>
                <a:latin typeface="Arial" charset="0"/>
                <a:ea typeface="Arial" charset="0"/>
                <a:cs typeface="Arial" charset="0"/>
              </a:rPr>
              <a:t>l</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stag</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suc</a:t>
            </a:r>
            <a:r>
              <a:rPr sz="1600" spc="0" dirty="0" smtClean="0">
                <a:solidFill>
                  <a:srgbClr val="212121"/>
                </a:solidFill>
                <a:latin typeface="Arial" charset="0"/>
                <a:ea typeface="Arial" charset="0"/>
                <a:cs typeface="Arial" charset="0"/>
              </a:rPr>
              <a:t>h</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exceptiona</a:t>
            </a:r>
            <a:r>
              <a:rPr sz="1600" spc="0" dirty="0" smtClean="0">
                <a:solidFill>
                  <a:srgbClr val="212121"/>
                </a:solidFill>
                <a:latin typeface="Arial" charset="0"/>
                <a:ea typeface="Arial" charset="0"/>
                <a:cs typeface="Arial" charset="0"/>
              </a:rPr>
              <a:t>l</a:t>
            </a:r>
            <a:r>
              <a:rPr lang="en-US" sz="1600" spc="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technolog</a:t>
            </a:r>
            <a:r>
              <a:rPr lang="en-US" sz="1600" spc="0" dirty="0" smtClean="0">
                <a:solidFill>
                  <a:srgbClr val="212121"/>
                </a:solidFill>
                <a:latin typeface="Arial" charset="0"/>
                <a:ea typeface="Arial" charset="0"/>
                <a:cs typeface="Arial" charset="0"/>
              </a:rPr>
              <a:t>y</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s</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a:t>
            </a:r>
            <a:r>
              <a:rPr lang="en-US" sz="1600" spc="0" dirty="0" smtClean="0">
                <a:solidFill>
                  <a:srgbClr val="212121"/>
                </a:solidFill>
                <a:latin typeface="Arial" charset="0"/>
                <a:ea typeface="Arial" charset="0"/>
                <a:cs typeface="Arial" charset="0"/>
              </a:rPr>
              <a:t>n </a:t>
            </a:r>
            <a:r>
              <a:rPr lang="en-US" sz="1600" spc="79" dirty="0" smtClean="0">
                <a:solidFill>
                  <a:srgbClr val="212121"/>
                </a:solidFill>
                <a:latin typeface="Arial" charset="0"/>
                <a:ea typeface="Arial" charset="0"/>
                <a:cs typeface="Arial" charset="0"/>
              </a:rPr>
              <a:t>opportunit</a:t>
            </a:r>
            <a:r>
              <a:rPr lang="en-US" sz="1600" spc="0" dirty="0" smtClean="0">
                <a:solidFill>
                  <a:srgbClr val="212121"/>
                </a:solidFill>
                <a:latin typeface="Arial" charset="0"/>
                <a:ea typeface="Arial" charset="0"/>
                <a:cs typeface="Arial" charset="0"/>
              </a:rPr>
              <a:t>y</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t</a:t>
            </a:r>
            <a:r>
              <a:rPr lang="en-US" sz="1600" spc="0" dirty="0" smtClean="0">
                <a:solidFill>
                  <a:srgbClr val="212121"/>
                </a:solidFill>
                <a:latin typeface="Arial" charset="0"/>
                <a:ea typeface="Arial" charset="0"/>
                <a:cs typeface="Arial" charset="0"/>
              </a:rPr>
              <a:t>o</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ge</a:t>
            </a:r>
            <a:r>
              <a:rPr lang="en-US" sz="1600" spc="0" dirty="0" smtClean="0">
                <a:solidFill>
                  <a:srgbClr val="212121"/>
                </a:solidFill>
                <a:latin typeface="Arial" charset="0"/>
                <a:ea typeface="Arial" charset="0"/>
                <a:cs typeface="Arial" charset="0"/>
              </a:rPr>
              <a:t>t</a:t>
            </a:r>
            <a:r>
              <a:rPr lang="en-US" sz="1600" dirty="0">
                <a:latin typeface="Arial" charset="0"/>
                <a:ea typeface="Arial" charset="0"/>
                <a:cs typeface="Arial" charset="0"/>
              </a:rPr>
              <a:t> </a:t>
            </a:r>
            <a:r>
              <a:rPr sz="1600" spc="79" dirty="0" smtClean="0">
                <a:solidFill>
                  <a:srgbClr val="212121"/>
                </a:solidFill>
                <a:latin typeface="Arial" charset="0"/>
                <a:ea typeface="Arial" charset="0"/>
                <a:cs typeface="Arial" charset="0"/>
              </a:rPr>
              <a:t>licensin</a:t>
            </a:r>
            <a:r>
              <a:rPr sz="1600" spc="0" dirty="0" smtClean="0">
                <a:solidFill>
                  <a:srgbClr val="212121"/>
                </a:solidFill>
                <a:latin typeface="Arial" charset="0"/>
                <a:ea typeface="Arial" charset="0"/>
                <a:cs typeface="Arial" charset="0"/>
              </a:rPr>
              <a:t>g</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right</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a:t>
            </a:r>
            <a:r>
              <a:rPr sz="1600" spc="0" dirty="0" smtClean="0">
                <a:solidFill>
                  <a:srgbClr val="212121"/>
                </a:solidFill>
                <a:latin typeface="Arial" charset="0"/>
                <a:ea typeface="Arial" charset="0"/>
                <a:cs typeface="Arial" charset="0"/>
              </a:rPr>
              <a:t>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extremel</a:t>
            </a:r>
            <a:r>
              <a:rPr sz="1600" spc="0" dirty="0" smtClean="0">
                <a:solidFill>
                  <a:srgbClr val="212121"/>
                </a:solidFill>
                <a:latin typeface="Arial" charset="0"/>
                <a:ea typeface="Arial" charset="0"/>
                <a:cs typeface="Arial" charset="0"/>
              </a:rPr>
              <a:t>y</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cos</a:t>
            </a:r>
            <a:r>
              <a:rPr sz="1600" spc="0" dirty="0" smtClean="0">
                <a:solidFill>
                  <a:srgbClr val="212121"/>
                </a:solidFill>
                <a:latin typeface="Arial" charset="0"/>
                <a:ea typeface="Arial" charset="0"/>
                <a:cs typeface="Arial" charset="0"/>
              </a:rPr>
              <a:t>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efficien</a:t>
            </a:r>
            <a:r>
              <a:rPr sz="1600" spc="0" dirty="0" smtClean="0">
                <a:solidFill>
                  <a:srgbClr val="212121"/>
                </a:solidFill>
                <a:latin typeface="Arial" charset="0"/>
                <a:ea typeface="Arial" charset="0"/>
                <a:cs typeface="Arial" charset="0"/>
              </a:rPr>
              <a:t>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price</a:t>
            </a:r>
            <a:r>
              <a:rPr sz="1600" spc="0" dirty="0" smtClean="0">
                <a:solidFill>
                  <a:srgbClr val="212121"/>
                </a:solidFill>
                <a:latin typeface="Arial" charset="0"/>
                <a:ea typeface="Arial" charset="0"/>
                <a:cs typeface="Arial" charset="0"/>
              </a:rPr>
              <a:t>.</a:t>
            </a:r>
            <a:endParaRPr lang="en-US" sz="1600" spc="0" dirty="0" smtClean="0">
              <a:solidFill>
                <a:srgbClr val="212121"/>
              </a:solidFill>
              <a:latin typeface="Arial" charset="0"/>
              <a:ea typeface="Arial" charset="0"/>
              <a:cs typeface="Arial" charset="0"/>
            </a:endParaRPr>
          </a:p>
          <a:p>
            <a:pPr marL="298450" marR="30660" indent="-285750">
              <a:lnSpc>
                <a:spcPts val="1745"/>
              </a:lnSpc>
              <a:spcBef>
                <a:spcPts val="87"/>
              </a:spcBef>
              <a:buFont typeface="Arial" charset="0"/>
              <a:buChar char="•"/>
            </a:pPr>
            <a:endParaRPr lang="en-US" sz="1600" spc="0" dirty="0" smtClean="0">
              <a:solidFill>
                <a:srgbClr val="212121"/>
              </a:solidFill>
              <a:latin typeface="Arial" charset="0"/>
              <a:ea typeface="Arial" charset="0"/>
              <a:cs typeface="Arial" charset="0"/>
            </a:endParaRPr>
          </a:p>
          <a:p>
            <a:pPr marL="298450" marR="30660" indent="-285750">
              <a:lnSpc>
                <a:spcPts val="1745"/>
              </a:lnSpc>
              <a:spcBef>
                <a:spcPts val="87"/>
              </a:spcBef>
              <a:buFont typeface="Arial" charset="0"/>
              <a:buChar char="•"/>
            </a:pP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t</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provide</a:t>
            </a:r>
            <a:r>
              <a:rPr lang="en-US" sz="1600" spc="0" dirty="0" smtClean="0">
                <a:solidFill>
                  <a:srgbClr val="212121"/>
                </a:solidFill>
                <a:latin typeface="Arial" charset="0"/>
                <a:ea typeface="Arial" charset="0"/>
                <a:cs typeface="Arial" charset="0"/>
              </a:rPr>
              <a:t>s</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flexibilit</a:t>
            </a:r>
            <a:r>
              <a:rPr lang="en-US" sz="1600" spc="0" dirty="0" smtClean="0">
                <a:solidFill>
                  <a:srgbClr val="212121"/>
                </a:solidFill>
                <a:latin typeface="Arial" charset="0"/>
                <a:ea typeface="Arial" charset="0"/>
                <a:cs typeface="Arial" charset="0"/>
              </a:rPr>
              <a:t>y</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fo</a:t>
            </a:r>
            <a:r>
              <a:rPr lang="en-US" sz="1600" spc="0" dirty="0" smtClean="0">
                <a:solidFill>
                  <a:srgbClr val="212121"/>
                </a:solidFill>
                <a:latin typeface="Arial" charset="0"/>
                <a:ea typeface="Arial" charset="0"/>
                <a:cs typeface="Arial" charset="0"/>
              </a:rPr>
              <a:t>r</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th</a:t>
            </a:r>
            <a:r>
              <a:rPr lang="en-US" sz="1600" spc="0" dirty="0" smtClean="0">
                <a:solidFill>
                  <a:srgbClr val="212121"/>
                </a:solidFill>
                <a:latin typeface="Arial" charset="0"/>
                <a:ea typeface="Arial" charset="0"/>
                <a:cs typeface="Arial" charset="0"/>
              </a:rPr>
              <a:t>e</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modificatio</a:t>
            </a:r>
            <a:r>
              <a:rPr lang="en-US" sz="1600" spc="0" dirty="0" smtClean="0">
                <a:solidFill>
                  <a:srgbClr val="212121"/>
                </a:solidFill>
                <a:latin typeface="Arial" charset="0"/>
                <a:ea typeface="Arial" charset="0"/>
                <a:cs typeface="Arial" charset="0"/>
              </a:rPr>
              <a:t>n</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a:t>
            </a:r>
            <a:r>
              <a:rPr lang="en-US" sz="1600" spc="0" dirty="0" smtClean="0">
                <a:solidFill>
                  <a:srgbClr val="212121"/>
                </a:solidFill>
                <a:latin typeface="Arial" charset="0"/>
                <a:ea typeface="Arial" charset="0"/>
                <a:cs typeface="Arial" charset="0"/>
              </a:rPr>
              <a:t>s</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pe</a:t>
            </a:r>
            <a:r>
              <a:rPr lang="en-US" sz="1600" spc="0" dirty="0" smtClean="0">
                <a:solidFill>
                  <a:srgbClr val="212121"/>
                </a:solidFill>
                <a:latin typeface="Arial" charset="0"/>
                <a:ea typeface="Arial" charset="0"/>
                <a:cs typeface="Arial" charset="0"/>
              </a:rPr>
              <a:t>r</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requirements</a:t>
            </a:r>
            <a:r>
              <a:rPr lang="en-US" sz="1600" spc="0" dirty="0" smtClean="0">
                <a:solidFill>
                  <a:srgbClr val="212121"/>
                </a:solidFill>
                <a:latin typeface="Arial" charset="0"/>
                <a:ea typeface="Arial" charset="0"/>
                <a:cs typeface="Arial" charset="0"/>
              </a:rPr>
              <a:t>.</a:t>
            </a:r>
          </a:p>
          <a:p>
            <a:pPr marL="298450" marR="30660" indent="-285750">
              <a:lnSpc>
                <a:spcPts val="1745"/>
              </a:lnSpc>
              <a:spcBef>
                <a:spcPts val="87"/>
              </a:spcBef>
              <a:buFont typeface="Arial" charset="0"/>
              <a:buChar char="•"/>
            </a:pPr>
            <a:endParaRPr lang="en-US" sz="1600" dirty="0" smtClean="0">
              <a:latin typeface="Arial" charset="0"/>
              <a:ea typeface="Arial" charset="0"/>
              <a:cs typeface="Arial" charset="0"/>
            </a:endParaRPr>
          </a:p>
          <a:p>
            <a:pPr marL="298450" indent="-285750">
              <a:lnSpc>
                <a:spcPts val="1745"/>
              </a:lnSpc>
              <a:spcBef>
                <a:spcPts val="87"/>
              </a:spcBef>
              <a:buFont typeface="Arial" charset="0"/>
              <a:buChar char="•"/>
            </a:pPr>
            <a:r>
              <a:rPr lang="en-US" sz="1600" spc="79" dirty="0" smtClean="0">
                <a:solidFill>
                  <a:srgbClr val="212121"/>
                </a:solidFill>
                <a:latin typeface="Arial" charset="0"/>
                <a:ea typeface="Arial" charset="0"/>
                <a:cs typeface="Arial" charset="0"/>
              </a:rPr>
              <a:t>Involvemen</a:t>
            </a:r>
            <a:r>
              <a:rPr lang="en-US" sz="1600" spc="0" dirty="0" smtClean="0">
                <a:solidFill>
                  <a:srgbClr val="212121"/>
                </a:solidFill>
                <a:latin typeface="Arial" charset="0"/>
                <a:ea typeface="Arial" charset="0"/>
                <a:cs typeface="Arial" charset="0"/>
              </a:rPr>
              <a:t>t</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investor'</a:t>
            </a:r>
            <a:r>
              <a:rPr lang="en-US" sz="1600" spc="0" dirty="0" smtClean="0">
                <a:solidFill>
                  <a:srgbClr val="212121"/>
                </a:solidFill>
                <a:latin typeface="Arial" charset="0"/>
                <a:ea typeface="Arial" charset="0"/>
                <a:cs typeface="Arial" charset="0"/>
              </a:rPr>
              <a:t>s</a:t>
            </a:r>
            <a:r>
              <a:rPr lang="en-US" sz="1600" spc="16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Researc</a:t>
            </a:r>
            <a:r>
              <a:rPr lang="en-US" sz="1600" spc="0" dirty="0" smtClean="0">
                <a:solidFill>
                  <a:srgbClr val="212121"/>
                </a:solidFill>
                <a:latin typeface="Arial" charset="0"/>
                <a:ea typeface="Arial" charset="0"/>
                <a:cs typeface="Arial" charset="0"/>
              </a:rPr>
              <a:t>h</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Developmen</a:t>
            </a:r>
            <a:r>
              <a:rPr lang="en-US" sz="1600" spc="0" dirty="0" smtClean="0">
                <a:solidFill>
                  <a:srgbClr val="212121"/>
                </a:solidFill>
                <a:latin typeface="Arial" charset="0"/>
                <a:ea typeface="Arial" charset="0"/>
                <a:cs typeface="Arial" charset="0"/>
              </a:rPr>
              <a:t>t</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expertise</a:t>
            </a:r>
            <a:r>
              <a:rPr lang="en-US" sz="1600" spc="0" dirty="0" smtClean="0">
                <a:solidFill>
                  <a:srgbClr val="212121"/>
                </a:solidFill>
                <a:latin typeface="Arial" charset="0"/>
                <a:ea typeface="Arial" charset="0"/>
                <a:cs typeface="Arial" charset="0"/>
              </a:rPr>
              <a:t>,</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woul</a:t>
            </a:r>
            <a:r>
              <a:rPr lang="en-US" sz="1600" spc="0" dirty="0" smtClean="0">
                <a:solidFill>
                  <a:srgbClr val="212121"/>
                </a:solidFill>
                <a:latin typeface="Arial" charset="0"/>
                <a:ea typeface="Arial" charset="0"/>
                <a:cs typeface="Arial" charset="0"/>
              </a:rPr>
              <a:t>d</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furthe</a:t>
            </a:r>
            <a:r>
              <a:rPr lang="en-US" sz="1600" spc="0" dirty="0" smtClean="0">
                <a:solidFill>
                  <a:srgbClr val="212121"/>
                </a:solidFill>
                <a:latin typeface="Arial" charset="0"/>
                <a:ea typeface="Arial" charset="0"/>
                <a:cs typeface="Arial" charset="0"/>
              </a:rPr>
              <a:t>r</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enhanc</a:t>
            </a:r>
            <a:r>
              <a:rPr lang="en-US" sz="1600" spc="0" dirty="0" smtClean="0">
                <a:solidFill>
                  <a:srgbClr val="212121"/>
                </a:solidFill>
                <a:latin typeface="Arial" charset="0"/>
                <a:ea typeface="Arial" charset="0"/>
                <a:cs typeface="Arial" charset="0"/>
              </a:rPr>
              <a:t>e</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th</a:t>
            </a:r>
            <a:r>
              <a:rPr lang="en-US" sz="1600" spc="0" dirty="0" smtClean="0">
                <a:solidFill>
                  <a:srgbClr val="212121"/>
                </a:solidFill>
                <a:latin typeface="Arial" charset="0"/>
                <a:ea typeface="Arial" charset="0"/>
                <a:cs typeface="Arial" charset="0"/>
              </a:rPr>
              <a:t>e</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qualit</a:t>
            </a:r>
            <a:r>
              <a:rPr lang="en-US" sz="1600" spc="0" dirty="0" smtClean="0">
                <a:solidFill>
                  <a:srgbClr val="212121"/>
                </a:solidFill>
                <a:latin typeface="Arial" charset="0"/>
                <a:ea typeface="Arial" charset="0"/>
                <a:cs typeface="Arial" charset="0"/>
              </a:rPr>
              <a:t>y</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product</a:t>
            </a:r>
            <a:r>
              <a:rPr lang="en-US" sz="1600"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p:txBody>
      </p:sp>
      <p:sp>
        <p:nvSpPr>
          <p:cNvPr id="20"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200095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2172448"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0"/>
            <a:ext cx="1776506" cy="336177"/>
          </a:xfrm>
          <a:prstGeom prst="rect">
            <a:avLst/>
          </a:prstGeom>
        </p:spPr>
        <p:txBody>
          <a:bodyPr wrap="square" lIns="0" tIns="0" rIns="0" bIns="0" rtlCol="0">
            <a:noAutofit/>
          </a:bodyPr>
          <a:lstStyle/>
          <a:p>
            <a:pPr marL="12700">
              <a:lnSpc>
                <a:spcPts val="1950"/>
              </a:lnSpc>
              <a:spcBef>
                <a:spcPts val="97"/>
              </a:spcBef>
            </a:pPr>
            <a:r>
              <a:rPr lang="en-US" sz="1800" b="1" spc="89" smtClean="0">
                <a:solidFill>
                  <a:srgbClr val="212121"/>
                </a:solidFill>
                <a:latin typeface="Arial" charset="0"/>
                <a:ea typeface="Arial" charset="0"/>
                <a:cs typeface="Arial" charset="0"/>
              </a:rPr>
              <a:t>The Problem</a:t>
            </a:r>
            <a:r>
              <a:rPr sz="1800" b="1" spc="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7" name="object 15"/>
          <p:cNvSpPr txBox="1"/>
          <p:nvPr/>
        </p:nvSpPr>
        <p:spPr>
          <a:xfrm>
            <a:off x="253999" y="1278991"/>
            <a:ext cx="4495801" cy="491538"/>
          </a:xfrm>
          <a:prstGeom prst="rect">
            <a:avLst/>
          </a:prstGeom>
        </p:spPr>
        <p:txBody>
          <a:bodyPr wrap="square" lIns="0" tIns="0" rIns="0" bIns="0" rtlCol="0">
            <a:noAutofit/>
          </a:bodyPr>
          <a:lstStyle/>
          <a:p>
            <a:pPr marL="285750" indent="-285750" algn="just">
              <a:buFont typeface="Arial" charset="0"/>
              <a:buChar char="•"/>
            </a:pPr>
            <a:r>
              <a:rPr lang="en-US" dirty="0">
                <a:latin typeface="Arial" charset="0"/>
                <a:ea typeface="Arial" charset="0"/>
                <a:cs typeface="Arial" charset="0"/>
              </a:rPr>
              <a:t>Present Automatic Transmissions like  AT(Automatic Transmission) and CVT (Continuous variable Transmission) used in cars are expensive. As  expensive precision sensors and microprocessor with software are used</a:t>
            </a:r>
            <a:r>
              <a:rPr lang="en-US" dirty="0" smtClean="0">
                <a:latin typeface="Arial" charset="0"/>
                <a:ea typeface="Arial" charset="0"/>
                <a:cs typeface="Arial" charset="0"/>
              </a:rPr>
              <a:t>.</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There is therefore a need to provide a new low cost Transmission.</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This invention  take care of all the advantages  and  over come disadvantages of AT and CVT.</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509" y="1126591"/>
            <a:ext cx="6794500" cy="5083167"/>
          </a:xfrm>
          <a:prstGeom prst="rect">
            <a:avLst/>
          </a:prstGeom>
        </p:spPr>
      </p:pic>
    </p:spTree>
    <p:extLst>
      <p:ext uri="{BB962C8B-B14F-4D97-AF65-F5344CB8AC3E}">
        <p14:creationId xmlns:p14="http://schemas.microsoft.com/office/powerpoint/2010/main" val="1196110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7"/>
            <a:ext cx="2794748" cy="823103"/>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8" y="462611"/>
            <a:ext cx="2819401" cy="310596"/>
          </a:xfrm>
          <a:prstGeom prst="rect">
            <a:avLst/>
          </a:prstGeom>
        </p:spPr>
        <p:txBody>
          <a:bodyPr wrap="square" lIns="0" tIns="0" rIns="0" bIns="0" rtlCol="0">
            <a:noAutofit/>
          </a:bodyPr>
          <a:lstStyle/>
          <a:p>
            <a:pPr marL="12700">
              <a:lnSpc>
                <a:spcPts val="1950"/>
              </a:lnSpc>
              <a:spcBef>
                <a:spcPts val="97"/>
              </a:spcBef>
            </a:pPr>
            <a:r>
              <a:rPr lang="en-US" sz="1800" b="1" spc="89" smtClean="0">
                <a:solidFill>
                  <a:srgbClr val="212121"/>
                </a:solidFill>
                <a:latin typeface="Arial" charset="0"/>
                <a:ea typeface="Arial" charset="0"/>
                <a:cs typeface="Arial" charset="0"/>
              </a:rPr>
              <a:t>Introducing Servo Transmission:</a:t>
            </a:r>
            <a:endParaRPr sz="1800" dirty="0">
              <a:latin typeface="Arial" charset="0"/>
              <a:ea typeface="Arial" charset="0"/>
              <a:cs typeface="Arial" charset="0"/>
            </a:endParaRPr>
          </a:p>
        </p:txBody>
      </p:sp>
      <p:sp>
        <p:nvSpPr>
          <p:cNvPr id="7" name="object 15"/>
          <p:cNvSpPr txBox="1"/>
          <p:nvPr/>
        </p:nvSpPr>
        <p:spPr>
          <a:xfrm>
            <a:off x="253998" y="1621890"/>
            <a:ext cx="5452321" cy="816509"/>
          </a:xfrm>
          <a:prstGeom prst="rect">
            <a:avLst/>
          </a:prstGeom>
        </p:spPr>
        <p:txBody>
          <a:bodyPr wrap="square" lIns="0" tIns="0" rIns="0" bIns="0" rtlCol="0">
            <a:noAutofit/>
          </a:bodyPr>
          <a:lstStyle/>
          <a:p>
            <a:pPr marL="285750" indent="-285750" algn="just">
              <a:buFont typeface="Arial" charset="0"/>
              <a:buChar char="•"/>
            </a:pPr>
            <a:r>
              <a:rPr lang="en-US" dirty="0">
                <a:latin typeface="Arial" charset="0"/>
                <a:ea typeface="Arial" charset="0"/>
                <a:cs typeface="Arial" charset="0"/>
              </a:rPr>
              <a:t>In accordance with the invention there is provided Servo Transmission in particular for Automobile vehicles comprising PIV drive unit or cone pulleys with belt. The PIV drive or cone pulleys with belt  infinitely varies input RPM to output RPM ratio between minimum and maximum limits at all speeds and torque demands at wheels by Servo mechanism comprising of Differential Unit, Taper wedge, Rack, Pinion Gears, Hydraulic Cylinder with Accumulator and pressure Relief Valve.</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Manufacturing cost is low as  only few mechanical parts are used and Manufactured in mass production in many Industries.</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159" y="1288676"/>
            <a:ext cx="6096000" cy="4572000"/>
          </a:xfrm>
          <a:prstGeom prst="rect">
            <a:avLst/>
          </a:prstGeom>
        </p:spPr>
      </p:pic>
    </p:spTree>
    <p:extLst>
      <p:ext uri="{BB962C8B-B14F-4D97-AF65-F5344CB8AC3E}">
        <p14:creationId xmlns:p14="http://schemas.microsoft.com/office/powerpoint/2010/main" val="76114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1613648"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0"/>
            <a:ext cx="1776506" cy="336177"/>
          </a:xfrm>
          <a:prstGeom prst="rect">
            <a:avLst/>
          </a:prstGeom>
        </p:spPr>
        <p:txBody>
          <a:bodyPr wrap="square" lIns="0" tIns="0" rIns="0" bIns="0" rtlCol="0">
            <a:noAutofit/>
          </a:bodyPr>
          <a:lstStyle/>
          <a:p>
            <a:pPr marL="12700">
              <a:lnSpc>
                <a:spcPts val="1950"/>
              </a:lnSpc>
              <a:spcBef>
                <a:spcPts val="97"/>
              </a:spcBef>
            </a:pPr>
            <a:r>
              <a:rPr lang="en-US" sz="1800" b="1" spc="89" dirty="0" smtClean="0">
                <a:solidFill>
                  <a:srgbClr val="212121"/>
                </a:solidFill>
                <a:latin typeface="Arial" charset="0"/>
                <a:ea typeface="Arial" charset="0"/>
                <a:cs typeface="Arial" charset="0"/>
              </a:rPr>
              <a:t>Working:</a:t>
            </a:r>
            <a:endParaRPr sz="1800" dirty="0">
              <a:latin typeface="Arial" charset="0"/>
              <a:ea typeface="Arial" charset="0"/>
              <a:cs typeface="Arial" charset="0"/>
            </a:endParaRPr>
          </a:p>
        </p:txBody>
      </p:sp>
      <p:sp>
        <p:nvSpPr>
          <p:cNvPr id="7" name="object 15"/>
          <p:cNvSpPr txBox="1"/>
          <p:nvPr/>
        </p:nvSpPr>
        <p:spPr>
          <a:xfrm>
            <a:off x="254000" y="1278991"/>
            <a:ext cx="5900444" cy="491538"/>
          </a:xfrm>
          <a:prstGeom prst="rect">
            <a:avLst/>
          </a:prstGeom>
        </p:spPr>
        <p:txBody>
          <a:bodyPr wrap="square" lIns="0" tIns="0" rIns="0" bIns="0" rtlCol="0">
            <a:noAutofit/>
          </a:bodyPr>
          <a:lstStyle/>
          <a:p>
            <a:pPr marL="285750" indent="-285750" algn="just">
              <a:buFont typeface="Arial" charset="0"/>
              <a:buChar char="•"/>
            </a:pPr>
            <a:r>
              <a:rPr lang="en-US" dirty="0">
                <a:latin typeface="Arial" charset="0"/>
                <a:ea typeface="Arial" charset="0"/>
                <a:cs typeface="Arial" charset="0"/>
              </a:rPr>
              <a:t>In accordance with the invention there is provided Servo Transmission in particular for Automobile vehicles comprising PIV drive unit. The PIV drive or cone pulleys with belt  infinitely  varies input RPM to output RPM ratio between minimum and maximum limits at all speeds and torque demands at wheels by Servo mechanism comprising of Differential Unit, Taper wedge, Rack, Pinion Gears, Hydraulic Cylinder with Accumulator and pressure Relief Valve</a:t>
            </a:r>
            <a:r>
              <a:rPr lang="en-US" dirty="0" smtClean="0">
                <a:latin typeface="Arial" charset="0"/>
                <a:ea typeface="Arial" charset="0"/>
                <a:cs typeface="Arial" charset="0"/>
              </a:rPr>
              <a:t>.</a:t>
            </a:r>
          </a:p>
          <a:p>
            <a:pPr marL="285750" indent="-285750" algn="just">
              <a:buFont typeface="Arial" charset="0"/>
              <a:buChar char="•"/>
            </a:pPr>
            <a:endParaRPr lang="en-US" dirty="0">
              <a:latin typeface="Arial" charset="0"/>
              <a:ea typeface="Arial" charset="0"/>
              <a:cs typeface="Arial" charset="0"/>
            </a:endParaRPr>
          </a:p>
          <a:p>
            <a:pPr marL="285750" indent="-285750" algn="just">
              <a:buFont typeface="Arial" charset="0"/>
              <a:buChar char="•"/>
            </a:pPr>
            <a:r>
              <a:rPr lang="en-US" dirty="0">
                <a:latin typeface="Arial" charset="0"/>
                <a:ea typeface="Arial" charset="0"/>
                <a:cs typeface="Arial" charset="0"/>
              </a:rPr>
              <a:t>Servo mechanism  continuously senses torque demands at wheels by Differential unit  and corrects the gear ratio of cone pulley unit  infinitely between minimum and maximum limits at all speeds and torque requirement at wheels. </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25" r="6770"/>
          <a:stretch/>
        </p:blipFill>
        <p:spPr>
          <a:xfrm>
            <a:off x="6522009" y="1278991"/>
            <a:ext cx="5461000" cy="3739896"/>
          </a:xfrm>
          <a:prstGeom prst="rect">
            <a:avLst/>
          </a:prstGeom>
        </p:spPr>
      </p:pic>
    </p:spTree>
    <p:extLst>
      <p:ext uri="{BB962C8B-B14F-4D97-AF65-F5344CB8AC3E}">
        <p14:creationId xmlns:p14="http://schemas.microsoft.com/office/powerpoint/2010/main" val="78501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9" y="249332"/>
            <a:ext cx="3509003" cy="81554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1"/>
            <a:ext cx="3079510" cy="223672"/>
          </a:xfrm>
          <a:prstGeom prst="rect">
            <a:avLst/>
          </a:prstGeom>
        </p:spPr>
        <p:txBody>
          <a:bodyPr wrap="square" lIns="0" tIns="0" rIns="0" bIns="0" rtlCol="0">
            <a:noAutofit/>
          </a:bodyPr>
          <a:lstStyle/>
          <a:p>
            <a:pPr marL="12700">
              <a:lnSpc>
                <a:spcPts val="1950"/>
              </a:lnSpc>
              <a:spcBef>
                <a:spcPts val="97"/>
              </a:spcBef>
            </a:pPr>
            <a:r>
              <a:rPr lang="en-US" b="1" dirty="0">
                <a:latin typeface="Arial" charset="0"/>
                <a:ea typeface="Arial" charset="0"/>
                <a:cs typeface="Arial" charset="0"/>
              </a:rPr>
              <a:t>WORKING OF SERVO TRANSMISSION IN </a:t>
            </a:r>
            <a:r>
              <a:rPr lang="en-US" b="1" dirty="0" smtClean="0">
                <a:latin typeface="Arial" charset="0"/>
                <a:ea typeface="Arial" charset="0"/>
                <a:cs typeface="Arial" charset="0"/>
              </a:rPr>
              <a:t>DETAIL:</a:t>
            </a:r>
            <a:endParaRPr sz="1800" dirty="0">
              <a:latin typeface="Arial" charset="0"/>
              <a:ea typeface="Arial" charset="0"/>
              <a:cs typeface="Arial" charset="0"/>
            </a:endParaRPr>
          </a:p>
        </p:txBody>
      </p:sp>
      <p:sp>
        <p:nvSpPr>
          <p:cNvPr id="7" name="object 15"/>
          <p:cNvSpPr txBox="1"/>
          <p:nvPr/>
        </p:nvSpPr>
        <p:spPr>
          <a:xfrm>
            <a:off x="253999" y="1240051"/>
            <a:ext cx="7431590" cy="491538"/>
          </a:xfrm>
          <a:prstGeom prst="rect">
            <a:avLst/>
          </a:prstGeom>
        </p:spPr>
        <p:txBody>
          <a:bodyPr wrap="square" lIns="0" tIns="0" rIns="0" bIns="0" rtlCol="0">
            <a:noAutofit/>
          </a:bodyPr>
          <a:lstStyle/>
          <a:p>
            <a:pPr algn="just"/>
            <a:r>
              <a:rPr lang="en-US" sz="1600" dirty="0">
                <a:latin typeface="Arial" charset="0"/>
                <a:ea typeface="Arial" charset="0"/>
                <a:cs typeface="Arial" charset="0"/>
              </a:rPr>
              <a:t>Gear at neutral position at forward, reverse, and neutral mechanism Gearbox124.Differential Unit 104 bevel pinion gear 122 rotates freely at low torque as drive is </a:t>
            </a:r>
            <a:r>
              <a:rPr lang="en-US" sz="1600" dirty="0" smtClean="0">
                <a:latin typeface="Arial" charset="0"/>
                <a:ea typeface="Arial" charset="0"/>
                <a:cs typeface="Arial" charset="0"/>
              </a:rPr>
              <a:t>not connected </a:t>
            </a:r>
            <a:r>
              <a:rPr lang="en-US" sz="1600" dirty="0">
                <a:latin typeface="Arial" charset="0"/>
                <a:ea typeface="Arial" charset="0"/>
                <a:cs typeface="Arial" charset="0"/>
              </a:rPr>
              <a:t>to wheels and Pinion 130 is held in position by Hydraulic Cylinder 136 </a:t>
            </a:r>
            <a:r>
              <a:rPr lang="en-US" sz="1600" dirty="0" smtClean="0">
                <a:latin typeface="Arial" charset="0"/>
                <a:ea typeface="Arial" charset="0"/>
                <a:cs typeface="Arial" charset="0"/>
              </a:rPr>
              <a:t>at minimum </a:t>
            </a:r>
            <a:r>
              <a:rPr lang="en-US" sz="1600" dirty="0">
                <a:latin typeface="Arial" charset="0"/>
                <a:ea typeface="Arial" charset="0"/>
                <a:cs typeface="Arial" charset="0"/>
              </a:rPr>
              <a:t>gear ratio of input to output RPM of PIV Unit 1. Holding torque by </a:t>
            </a:r>
            <a:r>
              <a:rPr lang="en-US" sz="1600" dirty="0" smtClean="0">
                <a:latin typeface="Arial" charset="0"/>
                <a:ea typeface="Arial" charset="0"/>
                <a:cs typeface="Arial" charset="0"/>
              </a:rPr>
              <a:t>Hydraulic Cylinder </a:t>
            </a:r>
            <a:r>
              <a:rPr lang="en-US" sz="1600" dirty="0">
                <a:latin typeface="Arial" charset="0"/>
                <a:ea typeface="Arial" charset="0"/>
                <a:cs typeface="Arial" charset="0"/>
              </a:rPr>
              <a:t>136 on pinion 130 equals to ratio of pinion gear 128 RPM to bevel gear pinion 122RPM multiplied by Engine peak torque minus back pressure controlled by Relief Valve 138.When the clutch pedal is pressed clutch 110 disengages, forward gear is engaged and </a:t>
            </a:r>
            <a:r>
              <a:rPr lang="en-US" sz="1600" dirty="0" smtClean="0">
                <a:latin typeface="Arial" charset="0"/>
                <a:ea typeface="Arial" charset="0"/>
                <a:cs typeface="Arial" charset="0"/>
              </a:rPr>
              <a:t>high pressure </a:t>
            </a:r>
            <a:r>
              <a:rPr lang="en-US" sz="1600" dirty="0">
                <a:latin typeface="Arial" charset="0"/>
                <a:ea typeface="Arial" charset="0"/>
                <a:cs typeface="Arial" charset="0"/>
              </a:rPr>
              <a:t>oil flows into Hydraulic Cylinder 136 through pipe 142 activating Cylinder 136 </a:t>
            </a:r>
            <a:r>
              <a:rPr lang="en-US" sz="1600" dirty="0" smtClean="0">
                <a:latin typeface="Arial" charset="0"/>
                <a:ea typeface="Arial" charset="0"/>
                <a:cs typeface="Arial" charset="0"/>
              </a:rPr>
              <a:t>and actuating </a:t>
            </a:r>
            <a:r>
              <a:rPr lang="en-US" sz="1600" dirty="0">
                <a:latin typeface="Arial" charset="0"/>
                <a:ea typeface="Arial" charset="0"/>
                <a:cs typeface="Arial" charset="0"/>
              </a:rPr>
              <a:t>Valve 148 to block flow of oil to Relief Valve 138.Hydraulic Cylinder 136 </a:t>
            </a:r>
            <a:r>
              <a:rPr lang="en-US" sz="1600" dirty="0" smtClean="0">
                <a:latin typeface="Arial" charset="0"/>
                <a:ea typeface="Arial" charset="0"/>
                <a:cs typeface="Arial" charset="0"/>
              </a:rPr>
              <a:t>displaces rack </a:t>
            </a:r>
            <a:r>
              <a:rPr lang="en-US" sz="1600" dirty="0">
                <a:latin typeface="Arial" charset="0"/>
                <a:ea typeface="Arial" charset="0"/>
                <a:cs typeface="Arial" charset="0"/>
              </a:rPr>
              <a:t>132. So that PIV unit 108 input to output RPM gear ratio will be at maximum limit</a:t>
            </a:r>
            <a:r>
              <a:rPr lang="en-US" sz="1600" dirty="0" smtClean="0">
                <a:latin typeface="Arial" charset="0"/>
                <a:ea typeface="Arial" charset="0"/>
                <a:cs typeface="Arial" charset="0"/>
              </a:rPr>
              <a:t>. When </a:t>
            </a:r>
            <a:r>
              <a:rPr lang="en-US" sz="1600" dirty="0">
                <a:latin typeface="Arial" charset="0"/>
                <a:ea typeface="Arial" charset="0"/>
                <a:cs typeface="Arial" charset="0"/>
              </a:rPr>
              <a:t>the clutch is pedal released slowly the clutch engages and wheels start rotating. </a:t>
            </a:r>
            <a:r>
              <a:rPr lang="en-US" sz="1600" dirty="0" smtClean="0">
                <a:latin typeface="Arial" charset="0"/>
                <a:ea typeface="Arial" charset="0"/>
                <a:cs typeface="Arial" charset="0"/>
              </a:rPr>
              <a:t>The servo </a:t>
            </a:r>
            <a:r>
              <a:rPr lang="en-US" sz="1600" dirty="0">
                <a:latin typeface="Arial" charset="0"/>
                <a:ea typeface="Arial" charset="0"/>
                <a:cs typeface="Arial" charset="0"/>
              </a:rPr>
              <a:t>mechanism continuously senses torque at pinion 122. If torque on pinion gear 122 </a:t>
            </a:r>
            <a:r>
              <a:rPr lang="en-US" sz="1600" dirty="0" smtClean="0">
                <a:latin typeface="Arial" charset="0"/>
                <a:ea typeface="Arial" charset="0"/>
                <a:cs typeface="Arial" charset="0"/>
              </a:rPr>
              <a:t>is greater </a:t>
            </a:r>
            <a:r>
              <a:rPr lang="en-US" sz="1600" dirty="0">
                <a:latin typeface="Arial" charset="0"/>
                <a:ea typeface="Arial" charset="0"/>
                <a:cs typeface="Arial" charset="0"/>
              </a:rPr>
              <a:t>than torque applied by Hydraulic Cylinder 136 on Pinion gear 130 through Rack 132due to load on wheels or due to Engine acceleration, Pinion gear 130 starts rotating </a:t>
            </a:r>
            <a:r>
              <a:rPr lang="en-US" sz="1600" dirty="0" smtClean="0">
                <a:latin typeface="Arial" charset="0"/>
                <a:ea typeface="Arial" charset="0"/>
                <a:cs typeface="Arial" charset="0"/>
              </a:rPr>
              <a:t>against Hydraulic </a:t>
            </a:r>
            <a:r>
              <a:rPr lang="en-US" sz="1600" dirty="0">
                <a:latin typeface="Arial" charset="0"/>
                <a:ea typeface="Arial" charset="0"/>
                <a:cs typeface="Arial" charset="0"/>
              </a:rPr>
              <a:t>Cylinder 136 force displacing rack 132. Displacement of rack 132 causes </a:t>
            </a:r>
            <a:r>
              <a:rPr lang="en-US" sz="1600" dirty="0" smtClean="0">
                <a:latin typeface="Arial" charset="0"/>
                <a:ea typeface="Arial" charset="0"/>
                <a:cs typeface="Arial" charset="0"/>
              </a:rPr>
              <a:t>rotation of </a:t>
            </a:r>
            <a:r>
              <a:rPr lang="en-US" sz="1600" dirty="0">
                <a:latin typeface="Arial" charset="0"/>
                <a:ea typeface="Arial" charset="0"/>
                <a:cs typeface="Arial" charset="0"/>
              </a:rPr>
              <a:t>pinion 13. Pinion 134 rotates screw 126 of PIV drive unit 108, increasing gear ratio </a:t>
            </a:r>
            <a:r>
              <a:rPr lang="en-US" sz="1600" dirty="0" smtClean="0">
                <a:latin typeface="Arial" charset="0"/>
                <a:ea typeface="Arial" charset="0"/>
                <a:cs typeface="Arial" charset="0"/>
              </a:rPr>
              <a:t>of input </a:t>
            </a:r>
            <a:r>
              <a:rPr lang="en-US" sz="1600" dirty="0">
                <a:latin typeface="Arial" charset="0"/>
                <a:ea typeface="Arial" charset="0"/>
                <a:cs typeface="Arial" charset="0"/>
              </a:rPr>
              <a:t>rpm to output rpm until torque on Pinion 122 is slightly less than torque on Pinion130, which holds Hydraulic Cylinder 136 in </a:t>
            </a:r>
            <a:r>
              <a:rPr lang="en-US" sz="1600" dirty="0" smtClean="0">
                <a:latin typeface="Arial" charset="0"/>
                <a:ea typeface="Arial" charset="0"/>
                <a:cs typeface="Arial" charset="0"/>
              </a:rPr>
              <a:t>position.</a:t>
            </a:r>
            <a:endParaRPr lang="en-US" sz="1600" dirty="0">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36064" y="915835"/>
            <a:ext cx="4181673" cy="5447363"/>
          </a:xfrm>
        </p:spPr>
      </p:pic>
    </p:spTree>
    <p:extLst>
      <p:ext uri="{BB962C8B-B14F-4D97-AF65-F5344CB8AC3E}">
        <p14:creationId xmlns:p14="http://schemas.microsoft.com/office/powerpoint/2010/main" val="1687475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9" y="249332"/>
            <a:ext cx="3509003" cy="81554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1"/>
            <a:ext cx="3079510" cy="223672"/>
          </a:xfrm>
          <a:prstGeom prst="rect">
            <a:avLst/>
          </a:prstGeom>
        </p:spPr>
        <p:txBody>
          <a:bodyPr wrap="square" lIns="0" tIns="0" rIns="0" bIns="0" rtlCol="0">
            <a:noAutofit/>
          </a:bodyPr>
          <a:lstStyle/>
          <a:p>
            <a:pPr marL="12700">
              <a:lnSpc>
                <a:spcPts val="1950"/>
              </a:lnSpc>
              <a:spcBef>
                <a:spcPts val="97"/>
              </a:spcBef>
            </a:pPr>
            <a:r>
              <a:rPr lang="en-US" b="1" dirty="0">
                <a:latin typeface="Arial" charset="0"/>
                <a:ea typeface="Arial" charset="0"/>
                <a:cs typeface="Arial" charset="0"/>
              </a:rPr>
              <a:t>WORKING OF SERVO TRANSMISSION IN </a:t>
            </a:r>
            <a:r>
              <a:rPr lang="en-US" b="1" dirty="0" smtClean="0">
                <a:latin typeface="Arial" charset="0"/>
                <a:ea typeface="Arial" charset="0"/>
                <a:cs typeface="Arial" charset="0"/>
              </a:rPr>
              <a:t>DETAIL:</a:t>
            </a:r>
            <a:endParaRPr sz="1800" dirty="0">
              <a:latin typeface="Arial" charset="0"/>
              <a:ea typeface="Arial" charset="0"/>
              <a:cs typeface="Arial" charset="0"/>
            </a:endParaRPr>
          </a:p>
        </p:txBody>
      </p:sp>
      <p:sp>
        <p:nvSpPr>
          <p:cNvPr id="7" name="object 15"/>
          <p:cNvSpPr txBox="1"/>
          <p:nvPr/>
        </p:nvSpPr>
        <p:spPr>
          <a:xfrm>
            <a:off x="253999" y="1240051"/>
            <a:ext cx="7582065" cy="491538"/>
          </a:xfrm>
          <a:prstGeom prst="rect">
            <a:avLst/>
          </a:prstGeom>
        </p:spPr>
        <p:txBody>
          <a:bodyPr wrap="square" lIns="0" tIns="0" rIns="0" bIns="0" rtlCol="0">
            <a:noAutofit/>
          </a:bodyPr>
          <a:lstStyle/>
          <a:p>
            <a:pPr algn="just"/>
            <a:r>
              <a:rPr lang="en-US" sz="1600" dirty="0">
                <a:latin typeface="Arial" charset="0"/>
                <a:ea typeface="Arial" charset="0"/>
                <a:cs typeface="Arial" charset="0"/>
              </a:rPr>
              <a:t>If torque on Pinion gear 130 is less </a:t>
            </a:r>
            <a:r>
              <a:rPr lang="en-US" sz="1600" dirty="0" smtClean="0">
                <a:latin typeface="Arial" charset="0"/>
                <a:ea typeface="Arial" charset="0"/>
                <a:cs typeface="Arial" charset="0"/>
              </a:rPr>
              <a:t>than Hydraulic </a:t>
            </a:r>
            <a:r>
              <a:rPr lang="en-US" sz="1600" dirty="0">
                <a:latin typeface="Arial" charset="0"/>
                <a:ea typeface="Arial" charset="0"/>
                <a:cs typeface="Arial" charset="0"/>
              </a:rPr>
              <a:t>Cylinder 136 pulling torque. The hydraulic cylinder 136 pulls rack 132 </a:t>
            </a:r>
            <a:r>
              <a:rPr lang="en-US" sz="1600" dirty="0" smtClean="0">
                <a:latin typeface="Arial" charset="0"/>
                <a:ea typeface="Arial" charset="0"/>
                <a:cs typeface="Arial" charset="0"/>
              </a:rPr>
              <a:t>reducing input </a:t>
            </a:r>
            <a:r>
              <a:rPr lang="en-US" sz="1600" dirty="0">
                <a:latin typeface="Arial" charset="0"/>
                <a:ea typeface="Arial" charset="0"/>
                <a:cs typeface="Arial" charset="0"/>
              </a:rPr>
              <a:t>RPM to output RPM gear ratio of PIV drive unit 108 until torque on pinion 122 </a:t>
            </a:r>
            <a:r>
              <a:rPr lang="en-US" sz="1600" dirty="0" smtClean="0">
                <a:latin typeface="Arial" charset="0"/>
                <a:ea typeface="Arial" charset="0"/>
                <a:cs typeface="Arial" charset="0"/>
              </a:rPr>
              <a:t>slightly less </a:t>
            </a:r>
            <a:r>
              <a:rPr lang="en-US" sz="1600" dirty="0">
                <a:latin typeface="Arial" charset="0"/>
                <a:ea typeface="Arial" charset="0"/>
                <a:cs typeface="Arial" charset="0"/>
              </a:rPr>
              <a:t>than torque on pinion 130, Which holds cylinder 136 in position. Servo </a:t>
            </a:r>
            <a:r>
              <a:rPr lang="en-US" sz="1600" dirty="0" smtClean="0">
                <a:latin typeface="Arial" charset="0"/>
                <a:ea typeface="Arial" charset="0"/>
                <a:cs typeface="Arial" charset="0"/>
              </a:rPr>
              <a:t>mechanism continuously </a:t>
            </a:r>
            <a:r>
              <a:rPr lang="en-US" sz="1600" dirty="0">
                <a:latin typeface="Arial" charset="0"/>
                <a:ea typeface="Arial" charset="0"/>
                <a:cs typeface="Arial" charset="0"/>
              </a:rPr>
              <a:t>senses torque at pinion 130 &amp;amp; 122 and corrects gear ratio of PIV drive unit 108infinitely between minimum and maximum limits at all speeds and torque requirement </a:t>
            </a:r>
            <a:r>
              <a:rPr lang="en-US" sz="1600" dirty="0" smtClean="0">
                <a:latin typeface="Arial" charset="0"/>
                <a:ea typeface="Arial" charset="0"/>
                <a:cs typeface="Arial" charset="0"/>
              </a:rPr>
              <a:t>at wheels</a:t>
            </a:r>
            <a:r>
              <a:rPr lang="en-US" sz="1600" dirty="0">
                <a:latin typeface="Arial" charset="0"/>
                <a:ea typeface="Arial" charset="0"/>
                <a:cs typeface="Arial" charset="0"/>
              </a:rPr>
              <a:t>. Taper wedge 140 and relief valve 138 varies holding torque infinitely </a:t>
            </a:r>
            <a:r>
              <a:rPr lang="en-US" sz="1600" dirty="0" smtClean="0">
                <a:latin typeface="Arial" charset="0"/>
                <a:ea typeface="Arial" charset="0"/>
                <a:cs typeface="Arial" charset="0"/>
              </a:rPr>
              <a:t>proportional to </a:t>
            </a:r>
            <a:r>
              <a:rPr lang="en-US" sz="1600" dirty="0">
                <a:latin typeface="Arial" charset="0"/>
                <a:ea typeface="Arial" charset="0"/>
                <a:cs typeface="Arial" charset="0"/>
              </a:rPr>
              <a:t>gear ratio. ****(In place of taper wedge (140) and Accumulator (102) . 3 or 4 </a:t>
            </a:r>
            <a:r>
              <a:rPr lang="en-US" sz="1600" dirty="0" smtClean="0">
                <a:latin typeface="Arial" charset="0"/>
                <a:ea typeface="Arial" charset="0"/>
                <a:cs typeface="Arial" charset="0"/>
              </a:rPr>
              <a:t>relief valves </a:t>
            </a:r>
            <a:r>
              <a:rPr lang="en-US" sz="1600" dirty="0">
                <a:latin typeface="Arial" charset="0"/>
                <a:ea typeface="Arial" charset="0"/>
                <a:cs typeface="Arial" charset="0"/>
              </a:rPr>
              <a:t>(138) can be connected in parallel which varies pressure in Hydraulic Cylinder 136,which varies holding torque(Example:- 40, 60, 80,90 N-m). This relief valves are actuated </a:t>
            </a:r>
            <a:r>
              <a:rPr lang="en-US" sz="1600" dirty="0" smtClean="0">
                <a:latin typeface="Arial" charset="0"/>
                <a:ea typeface="Arial" charset="0"/>
                <a:cs typeface="Arial" charset="0"/>
              </a:rPr>
              <a:t>by speedometer </a:t>
            </a:r>
            <a:r>
              <a:rPr lang="en-US" sz="1600" dirty="0">
                <a:latin typeface="Arial" charset="0"/>
                <a:ea typeface="Arial" charset="0"/>
                <a:cs typeface="Arial" charset="0"/>
              </a:rPr>
              <a:t>at different gear ratios for high acceleration.)</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9"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36064" y="915835"/>
            <a:ext cx="4181673" cy="5447363"/>
          </a:xfrm>
        </p:spPr>
      </p:pic>
    </p:spTree>
    <p:extLst>
      <p:ext uri="{BB962C8B-B14F-4D97-AF65-F5344CB8AC3E}">
        <p14:creationId xmlns:p14="http://schemas.microsoft.com/office/powerpoint/2010/main" val="1101633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9" y="249332"/>
            <a:ext cx="2085317" cy="64192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1"/>
            <a:ext cx="3079510" cy="223672"/>
          </a:xfrm>
          <a:prstGeom prst="rect">
            <a:avLst/>
          </a:prstGeom>
        </p:spPr>
        <p:txBody>
          <a:bodyPr wrap="square" lIns="0" tIns="0" rIns="0" bIns="0" rtlCol="0">
            <a:noAutofit/>
          </a:bodyPr>
          <a:lstStyle/>
          <a:p>
            <a:pPr marL="12700">
              <a:lnSpc>
                <a:spcPts val="1950"/>
              </a:lnSpc>
              <a:spcBef>
                <a:spcPts val="97"/>
              </a:spcBef>
            </a:pPr>
            <a:r>
              <a:rPr lang="en-US" b="1" dirty="0" smtClean="0">
                <a:latin typeface="Arial" charset="0"/>
                <a:ea typeface="Arial" charset="0"/>
                <a:cs typeface="Arial" charset="0"/>
              </a:rPr>
              <a:t>Comparison:</a:t>
            </a:r>
            <a:endParaRPr sz="1800" dirty="0">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9" name="Content Placeholder 3" descr="Advantages  over   CVT and AT.jpg"/>
          <p:cNvPicPr>
            <a:picLocks noChangeAspect="1"/>
          </p:cNvPicPr>
          <p:nvPr/>
        </p:nvPicPr>
        <p:blipFill>
          <a:blip r:embed="rId3"/>
          <a:stretch>
            <a:fillRect/>
          </a:stretch>
        </p:blipFill>
        <p:spPr>
          <a:xfrm>
            <a:off x="1064866" y="950681"/>
            <a:ext cx="9988953" cy="5254061"/>
          </a:xfrm>
          <a:prstGeom prst="rect">
            <a:avLst/>
          </a:prstGeom>
        </p:spPr>
      </p:pic>
    </p:spTree>
    <p:extLst>
      <p:ext uri="{BB962C8B-B14F-4D97-AF65-F5344CB8AC3E}">
        <p14:creationId xmlns:p14="http://schemas.microsoft.com/office/powerpoint/2010/main" val="1602183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1334248"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0"/>
            <a:ext cx="1776506" cy="336177"/>
          </a:xfrm>
          <a:prstGeom prst="rect">
            <a:avLst/>
          </a:prstGeom>
        </p:spPr>
        <p:txBody>
          <a:bodyPr wrap="square" lIns="0" tIns="0" rIns="0" bIns="0" rtlCol="0">
            <a:noAutofit/>
          </a:bodyPr>
          <a:lstStyle/>
          <a:p>
            <a:pPr marL="12700">
              <a:lnSpc>
                <a:spcPts val="1950"/>
              </a:lnSpc>
              <a:spcBef>
                <a:spcPts val="97"/>
              </a:spcBef>
            </a:pPr>
            <a:r>
              <a:rPr lang="en-US" sz="1800" b="1" spc="89" dirty="0" smtClean="0">
                <a:solidFill>
                  <a:srgbClr val="212121"/>
                </a:solidFill>
                <a:latin typeface="Arial" charset="0"/>
                <a:ea typeface="Arial" charset="0"/>
                <a:cs typeface="Arial" charset="0"/>
              </a:rPr>
              <a:t>FAQs:</a:t>
            </a:r>
            <a:endParaRPr sz="1800" dirty="0">
              <a:latin typeface="Arial" charset="0"/>
              <a:ea typeface="Arial" charset="0"/>
              <a:cs typeface="Arial" charset="0"/>
            </a:endParaRPr>
          </a:p>
        </p:txBody>
      </p:sp>
      <p:sp>
        <p:nvSpPr>
          <p:cNvPr id="7" name="object 15"/>
          <p:cNvSpPr txBox="1"/>
          <p:nvPr/>
        </p:nvSpPr>
        <p:spPr>
          <a:xfrm>
            <a:off x="253999" y="1294914"/>
            <a:ext cx="5054601" cy="491538"/>
          </a:xfrm>
          <a:prstGeom prst="rect">
            <a:avLst/>
          </a:prstGeom>
        </p:spPr>
        <p:txBody>
          <a:bodyPr wrap="square" lIns="0" tIns="0" rIns="0" bIns="0" rtlCol="0">
            <a:noAutofit/>
          </a:bodyPr>
          <a:lstStyle/>
          <a:p>
            <a:r>
              <a:rPr lang="en-US" b="1" dirty="0">
                <a:latin typeface="Arial" charset="0"/>
                <a:ea typeface="Arial" charset="0"/>
                <a:cs typeface="Arial" charset="0"/>
              </a:rPr>
              <a:t>1</a:t>
            </a:r>
            <a:r>
              <a:rPr lang="en-US" b="1" dirty="0" smtClean="0">
                <a:latin typeface="Arial" charset="0"/>
                <a:ea typeface="Arial" charset="0"/>
                <a:cs typeface="Arial" charset="0"/>
              </a:rPr>
              <a:t>. Why </a:t>
            </a:r>
            <a:r>
              <a:rPr lang="en-US" b="1" dirty="0">
                <a:latin typeface="Arial" charset="0"/>
                <a:ea typeface="Arial" charset="0"/>
                <a:cs typeface="Arial" charset="0"/>
              </a:rPr>
              <a:t>an Engine stalls?</a:t>
            </a:r>
            <a:r>
              <a:rPr lang="en-US" dirty="0">
                <a:latin typeface="Arial" charset="0"/>
                <a:ea typeface="Arial" charset="0"/>
                <a:cs typeface="Arial" charset="0"/>
              </a:rPr>
              <a:t/>
            </a:r>
            <a:br>
              <a:rPr lang="en-US" dirty="0">
                <a:latin typeface="Arial" charset="0"/>
                <a:ea typeface="Arial" charset="0"/>
                <a:cs typeface="Arial" charset="0"/>
              </a:rPr>
            </a:br>
            <a:r>
              <a:rPr lang="en-US" dirty="0">
                <a:latin typeface="Arial" charset="0"/>
                <a:ea typeface="Arial" charset="0"/>
                <a:cs typeface="Arial" charset="0"/>
              </a:rPr>
              <a:t>A. Engine stalls if load acting on Engine is greater than rated torque. Due to torque demands at wheels, Due to wrong selection of gear by driver.</a:t>
            </a:r>
            <a:br>
              <a:rPr lang="en-US" dirty="0">
                <a:latin typeface="Arial" charset="0"/>
                <a:ea typeface="Arial" charset="0"/>
                <a:cs typeface="Arial" charset="0"/>
              </a:rPr>
            </a:br>
            <a:r>
              <a:rPr lang="en-US" dirty="0">
                <a:latin typeface="Arial" charset="0"/>
                <a:ea typeface="Arial" charset="0"/>
                <a:cs typeface="Arial" charset="0"/>
              </a:rPr>
              <a:t/>
            </a:r>
            <a:br>
              <a:rPr lang="en-US" dirty="0">
                <a:latin typeface="Arial" charset="0"/>
                <a:ea typeface="Arial" charset="0"/>
                <a:cs typeface="Arial" charset="0"/>
              </a:rPr>
            </a:br>
            <a:r>
              <a:rPr lang="en-US" b="1" dirty="0" smtClean="0">
                <a:latin typeface="Arial" charset="0"/>
                <a:ea typeface="Arial" charset="0"/>
                <a:cs typeface="Arial" charset="0"/>
              </a:rPr>
              <a:t>2. What </a:t>
            </a:r>
            <a:r>
              <a:rPr lang="en-US" b="1" dirty="0">
                <a:latin typeface="Arial" charset="0"/>
                <a:ea typeface="Arial" charset="0"/>
                <a:cs typeface="Arial" charset="0"/>
              </a:rPr>
              <a:t>are present mechanisms in use to avoid Engine stalling and how it over come </a:t>
            </a:r>
            <a:r>
              <a:rPr lang="en-US" b="1" dirty="0" smtClean="0">
                <a:latin typeface="Arial" charset="0"/>
                <a:ea typeface="Arial" charset="0"/>
                <a:cs typeface="Arial" charset="0"/>
              </a:rPr>
              <a:t>Engine stalling</a:t>
            </a:r>
            <a:r>
              <a:rPr lang="en-US" b="1" dirty="0">
                <a:latin typeface="Arial" charset="0"/>
                <a:ea typeface="Arial" charset="0"/>
                <a:cs typeface="Arial" charset="0"/>
              </a:rPr>
              <a:t>?</a:t>
            </a:r>
            <a:r>
              <a:rPr lang="en-US" dirty="0">
                <a:latin typeface="Arial" charset="0"/>
                <a:ea typeface="Arial" charset="0"/>
                <a:cs typeface="Arial" charset="0"/>
              </a:rPr>
              <a:t/>
            </a:r>
            <a:br>
              <a:rPr lang="en-US" dirty="0">
                <a:latin typeface="Arial" charset="0"/>
                <a:ea typeface="Arial" charset="0"/>
                <a:cs typeface="Arial" charset="0"/>
              </a:rPr>
            </a:br>
            <a:r>
              <a:rPr lang="en-US" dirty="0">
                <a:latin typeface="Arial" charset="0"/>
                <a:ea typeface="Arial" charset="0"/>
                <a:cs typeface="Arial" charset="0"/>
              </a:rPr>
              <a:t>A</a:t>
            </a:r>
            <a:r>
              <a:rPr lang="en-US" dirty="0" smtClean="0">
                <a:latin typeface="Arial" charset="0"/>
                <a:ea typeface="Arial" charset="0"/>
                <a:cs typeface="Arial" charset="0"/>
              </a:rPr>
              <a:t>.  (</a:t>
            </a:r>
            <a:r>
              <a:rPr lang="en-US" dirty="0">
                <a:latin typeface="Arial" charset="0"/>
                <a:ea typeface="Arial" charset="0"/>
                <a:cs typeface="Arial" charset="0"/>
              </a:rPr>
              <a:t>1) Automatic Transmission (AT)   </a:t>
            </a:r>
            <a:endParaRPr lang="en-US" dirty="0" smtClean="0">
              <a:latin typeface="Arial" charset="0"/>
              <a:ea typeface="Arial" charset="0"/>
              <a:cs typeface="Arial" charset="0"/>
            </a:endParaRPr>
          </a:p>
          <a:p>
            <a:r>
              <a:rPr lang="en-US" dirty="0">
                <a:latin typeface="Arial" charset="0"/>
                <a:ea typeface="Arial" charset="0"/>
                <a:cs typeface="Arial" charset="0"/>
              </a:rPr>
              <a:t> </a:t>
            </a:r>
            <a:r>
              <a:rPr lang="en-US" dirty="0" smtClean="0">
                <a:latin typeface="Arial" charset="0"/>
                <a:ea typeface="Arial" charset="0"/>
                <a:cs typeface="Arial" charset="0"/>
              </a:rPr>
              <a:t>    (</a:t>
            </a:r>
            <a:r>
              <a:rPr lang="en-US" dirty="0">
                <a:latin typeface="Arial" charset="0"/>
                <a:ea typeface="Arial" charset="0"/>
                <a:cs typeface="Arial" charset="0"/>
              </a:rPr>
              <a:t>2) Continuous Variable Transmission     </a:t>
            </a:r>
            <a:endParaRPr lang="en-US" dirty="0" smtClean="0">
              <a:latin typeface="Arial" charset="0"/>
              <a:ea typeface="Arial" charset="0"/>
              <a:cs typeface="Arial" charset="0"/>
            </a:endParaRPr>
          </a:p>
          <a:p>
            <a:r>
              <a:rPr lang="en-US" dirty="0">
                <a:latin typeface="Arial" charset="0"/>
                <a:ea typeface="Arial" charset="0"/>
                <a:cs typeface="Arial" charset="0"/>
              </a:rPr>
              <a:t> </a:t>
            </a:r>
            <a:r>
              <a:rPr lang="en-US" dirty="0" smtClean="0">
                <a:latin typeface="Arial" charset="0"/>
                <a:ea typeface="Arial" charset="0"/>
                <a:cs typeface="Arial" charset="0"/>
              </a:rPr>
              <a:t>    (</a:t>
            </a:r>
            <a:r>
              <a:rPr lang="en-US" dirty="0">
                <a:latin typeface="Arial" charset="0"/>
                <a:ea typeface="Arial" charset="0"/>
                <a:cs typeface="Arial" charset="0"/>
              </a:rPr>
              <a:t>3) Manual Transmission (MT) </a:t>
            </a:r>
          </a:p>
          <a:p>
            <a:r>
              <a:rPr lang="en-US" dirty="0" smtClean="0">
                <a:latin typeface="Arial" charset="0"/>
                <a:ea typeface="Arial" charset="0"/>
                <a:cs typeface="Arial" charset="0"/>
              </a:rPr>
              <a:t>     (</a:t>
            </a:r>
            <a:r>
              <a:rPr lang="en-US" dirty="0">
                <a:latin typeface="Arial" charset="0"/>
                <a:ea typeface="Arial" charset="0"/>
                <a:cs typeface="Arial" charset="0"/>
              </a:rPr>
              <a:t>4) Automatic Manual Transmission (AMT). </a:t>
            </a:r>
            <a:endParaRPr lang="en-US" dirty="0" smtClean="0">
              <a:latin typeface="Arial" charset="0"/>
              <a:ea typeface="Arial" charset="0"/>
              <a:cs typeface="Arial" charset="0"/>
            </a:endParaRPr>
          </a:p>
          <a:p>
            <a:endParaRPr lang="en-US" dirty="0">
              <a:latin typeface="Arial" charset="0"/>
              <a:ea typeface="Arial" charset="0"/>
              <a:cs typeface="Arial" charset="0"/>
            </a:endParaRPr>
          </a:p>
          <a:p>
            <a:r>
              <a:rPr lang="en-US" dirty="0" smtClean="0">
                <a:latin typeface="Arial" charset="0"/>
                <a:ea typeface="Arial" charset="0"/>
                <a:cs typeface="Arial" charset="0"/>
              </a:rPr>
              <a:t>All </a:t>
            </a:r>
            <a:r>
              <a:rPr lang="en-US" dirty="0">
                <a:latin typeface="Arial" charset="0"/>
                <a:ea typeface="Arial" charset="0"/>
                <a:cs typeface="Arial" charset="0"/>
              </a:rPr>
              <a:t>these Transmission Systems corrects the gear ratio to overcome Engine stalling, thus reducing load on Engine.</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521"/>
          <a:stretch/>
        </p:blipFill>
        <p:spPr>
          <a:xfrm>
            <a:off x="5633008" y="1444091"/>
            <a:ext cx="6250505" cy="4055009"/>
          </a:xfrm>
          <a:prstGeom prst="rect">
            <a:avLst/>
          </a:prstGeom>
        </p:spPr>
      </p:pic>
    </p:spTree>
    <p:extLst>
      <p:ext uri="{BB962C8B-B14F-4D97-AF65-F5344CB8AC3E}">
        <p14:creationId xmlns:p14="http://schemas.microsoft.com/office/powerpoint/2010/main" val="62096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949</Words>
  <Application>Microsoft Macintosh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Arimo</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Ankit Kumar</cp:lastModifiedBy>
  <cp:revision>58</cp:revision>
  <dcterms:created xsi:type="dcterms:W3CDTF">2018-01-16T10:55:57Z</dcterms:created>
  <dcterms:modified xsi:type="dcterms:W3CDTF">2018-02-15T07:23:19Z</dcterms:modified>
</cp:coreProperties>
</file>