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326" r:id="rId3"/>
    <p:sldId id="324" r:id="rId4"/>
    <p:sldId id="310" r:id="rId5"/>
    <p:sldId id="311" r:id="rId6"/>
    <p:sldId id="313" r:id="rId7"/>
    <p:sldId id="325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7" r:id="rId16"/>
    <p:sldId id="289" r:id="rId17"/>
    <p:sldId id="290" r:id="rId18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0EF"/>
    <a:srgbClr val="C8E6F0"/>
    <a:srgbClr val="7E9799"/>
    <a:srgbClr val="17375F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2" autoAdjust="0"/>
  </p:normalViewPr>
  <p:slideViewPr>
    <p:cSldViewPr snapToGrid="0" snapToObjects="1">
      <p:cViewPr>
        <p:scale>
          <a:sx n="93" d="100"/>
          <a:sy n="93" d="100"/>
        </p:scale>
        <p:origin x="-68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CEDAF-677A-4794-B7AB-D812BE5BA8E8}" type="datetimeFigureOut">
              <a:rPr lang="en-IN" smtClean="0"/>
              <a:pPr/>
              <a:t>05-01-2017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6C5F-7541-4E78-ADD2-A449308E14D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75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8F4F-A04F-42C1-B9AA-1248CA792871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57E-E04C-4F65-BF55-CB9672912F03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CBC3-FF3E-422F-A07D-243A6328EF48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C74D-D314-4296-BB7A-B22707158A10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1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41ED-D8CB-4918-AC88-447C6C5F36B9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D29B-B96F-48F3-9356-D3AD656DDEF5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5FC-8079-495E-B5A7-862BFF003CA2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4D30-6DF1-4070-9536-494BF5D376DA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4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CDC-5D51-4BE7-9571-833B00B792A5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F1BB-1BD0-47AD-952E-9B8D131683D0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1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094A-1DFA-4390-8B88-A5385F529F6A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tx2">
                <a:lumMod val="20000"/>
                <a:lumOff val="80000"/>
                <a:alpha val="34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C0BF4-5836-4356-B363-35AAFFF5C57F}" type="datetime1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BE74-D939-9D47-879A-EDE656A6A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khuranaandkhurana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iprd.com/" TargetMode="External"/><Relationship Id="rId5" Type="http://schemas.openxmlformats.org/officeDocument/2006/relationships/hyperlink" Target="mailto:info@khuranaandkhurana.com" TargetMode="External"/><Relationship Id="rId4" Type="http://schemas.openxmlformats.org/officeDocument/2006/relationships/hyperlink" Target="mailto:iiprd@iiprd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35" y="1024455"/>
            <a:ext cx="7931892" cy="342708"/>
          </a:xfrm>
        </p:spPr>
        <p:txBody>
          <a:bodyPr wrap="square" lIns="0" tIns="0" rIns="0" bIns="0" rtlCol="0">
            <a:noAutofit/>
          </a:bodyPr>
          <a:lstStyle/>
          <a:p>
            <a:pPr marL="12700" algn="l">
              <a:lnSpc>
                <a:spcPts val="2545"/>
              </a:lnSpc>
              <a:spcBef>
                <a:spcPts val="127"/>
              </a:spcBef>
            </a:pPr>
            <a:r>
              <a:rPr lang="en-IN" sz="3200" baseline="3413" dirty="0" smtClean="0">
                <a:latin typeface="Calibri"/>
                <a:ea typeface="+mn-ea"/>
                <a:cs typeface="Calibri"/>
              </a:rPr>
              <a:t> DELHI</a:t>
            </a:r>
            <a:r>
              <a:rPr lang="en-IN" sz="3200" baseline="3413" dirty="0">
                <a:latin typeface="Calibri"/>
                <a:ea typeface="+mn-ea"/>
                <a:cs typeface="Calibri"/>
              </a:rPr>
              <a:t>. MUMBAI. BANGLORE. PUNE. INDORE</a:t>
            </a:r>
            <a:r>
              <a:rPr lang="en-IN" sz="3200" baseline="3413" dirty="0" smtClean="0">
                <a:latin typeface="Calibri"/>
                <a:ea typeface="+mn-ea"/>
                <a:cs typeface="Calibri"/>
              </a:rPr>
              <a:t>. HYDERABAD. </a:t>
            </a:r>
            <a:r>
              <a:rPr lang="en-IN" sz="3200" baseline="3413" dirty="0">
                <a:latin typeface="Calibri"/>
                <a:ea typeface="+mn-ea"/>
                <a:cs typeface="Calibri"/>
              </a:rPr>
              <a:t>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952" y="3959722"/>
            <a:ext cx="6400800" cy="1314450"/>
          </a:xfrm>
        </p:spPr>
        <p:txBody>
          <a:bodyPr>
            <a:noAutofit/>
          </a:bodyPr>
          <a:lstStyle/>
          <a:p>
            <a:r>
              <a:rPr lang="en-IN" sz="2200" b="1" dirty="0">
                <a:solidFill>
                  <a:schemeClr val="tx1"/>
                </a:solidFill>
              </a:rPr>
              <a:t>Identifying Licensee/Buyout Prospects </a:t>
            </a:r>
          </a:p>
          <a:p>
            <a:r>
              <a:rPr lang="en-IN" sz="2200" b="1" dirty="0">
                <a:solidFill>
                  <a:schemeClr val="tx1"/>
                </a:solidFill>
              </a:rPr>
              <a:t>Indian Patent Application </a:t>
            </a:r>
            <a:r>
              <a:rPr lang="en-IN" sz="2200" dirty="0" smtClean="0"/>
              <a:t> </a:t>
            </a:r>
            <a:r>
              <a:rPr lang="en-IN" sz="2200" b="1" dirty="0" smtClean="0">
                <a:solidFill>
                  <a:schemeClr val="tx1"/>
                </a:solidFill>
              </a:rPr>
              <a:t>3875/DEL/2011</a:t>
            </a:r>
            <a:r>
              <a:rPr lang="en-IN" sz="2200" dirty="0" smtClean="0"/>
              <a:t> </a:t>
            </a:r>
            <a:endParaRPr lang="en-IN" sz="2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136" y="2051684"/>
            <a:ext cx="8463515" cy="1091964"/>
          </a:xfrm>
          <a:prstGeom prst="rect">
            <a:avLst/>
          </a:prstGeom>
          <a:noFill/>
        </p:spPr>
        <p:txBody>
          <a:bodyPr vert="horz" wrap="square" lIns="91438" tIns="45719" rIns="91438" bIns="45719" rtlCol="0" anchor="ctr">
            <a:spAutoFit/>
          </a:bodyPr>
          <a:lstStyle>
            <a:lvl1pPr algn="ctr">
              <a:lnSpc>
                <a:spcPct val="120000"/>
              </a:lnSpc>
              <a:spcBef>
                <a:spcPct val="0"/>
              </a:spcBef>
              <a:buNone/>
            </a:lvl1pPr>
          </a:lstStyle>
          <a:p>
            <a:r>
              <a:rPr lang="en-IN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TERI’s Enhanced Acidification &amp; Methanation (TEAM) Process for Waste Management </a:t>
            </a:r>
          </a:p>
        </p:txBody>
      </p:sp>
      <p:sp>
        <p:nvSpPr>
          <p:cNvPr id="7" name="object 32"/>
          <p:cNvSpPr/>
          <p:nvPr/>
        </p:nvSpPr>
        <p:spPr>
          <a:xfrm>
            <a:off x="3598471" y="342948"/>
            <a:ext cx="1834640" cy="549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4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345" y="300492"/>
            <a:ext cx="6550314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65"/>
              </a:lnSpc>
            </a:pPr>
            <a:r>
              <a:rPr lang="en-IN" sz="4000" b="1" baseline="3413" dirty="0" smtClean="0">
                <a:ea typeface="+mn-ea"/>
                <a:cs typeface="Calibri"/>
              </a:rPr>
              <a:t>Proposed</a:t>
            </a:r>
            <a:r>
              <a:rPr lang="en-IN" sz="4000" b="1" dirty="0" smtClean="0">
                <a:ea typeface="+mn-ea"/>
                <a:cs typeface="Calibri"/>
              </a:rPr>
              <a:t> </a:t>
            </a:r>
            <a:r>
              <a:rPr lang="en-IN" sz="4000" b="1" baseline="3413" dirty="0" smtClean="0">
                <a:ea typeface="+mn-ea"/>
                <a:cs typeface="Calibri"/>
              </a:rPr>
              <a:t>Technology - Acidification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816" y="1502934"/>
            <a:ext cx="148820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" marR="4070" algn="ctr"/>
            <a:r>
              <a:rPr sz="2000" b="1" spc="-4">
                <a:latin typeface="+mj-lt"/>
                <a:cs typeface="Times New Roman"/>
              </a:rPr>
              <a:t>Startup </a:t>
            </a:r>
            <a:r>
              <a:rPr sz="2000" b="1" smtClean="0">
                <a:latin typeface="+mj-lt"/>
                <a:cs typeface="Times New Roman"/>
              </a:rPr>
              <a:t>of</a:t>
            </a:r>
            <a:r>
              <a:rPr lang="en-IN" sz="2000" b="1" dirty="0" smtClean="0">
                <a:latin typeface="+mj-lt"/>
                <a:cs typeface="Times New Roman"/>
              </a:rPr>
              <a:t>  A</a:t>
            </a:r>
            <a:r>
              <a:rPr sz="2000" b="1" smtClean="0">
                <a:latin typeface="+mj-lt"/>
                <a:cs typeface="Times New Roman"/>
              </a:rPr>
              <a:t>ci</a:t>
            </a:r>
            <a:r>
              <a:rPr sz="2000" b="1" spc="-8" smtClean="0">
                <a:latin typeface="+mj-lt"/>
                <a:cs typeface="Times New Roman"/>
              </a:rPr>
              <a:t>d</a:t>
            </a:r>
            <a:r>
              <a:rPr sz="2000" b="1" smtClean="0">
                <a:latin typeface="+mj-lt"/>
                <a:cs typeface="Times New Roman"/>
              </a:rPr>
              <a:t>ifica</a:t>
            </a:r>
            <a:r>
              <a:rPr sz="2000" b="1" spc="-8" smtClean="0">
                <a:latin typeface="+mj-lt"/>
                <a:cs typeface="Times New Roman"/>
              </a:rPr>
              <a:t>t</a:t>
            </a:r>
            <a:r>
              <a:rPr sz="2000" b="1" smtClean="0">
                <a:latin typeface="+mj-lt"/>
                <a:cs typeface="Times New Roman"/>
              </a:rPr>
              <a:t>i</a:t>
            </a:r>
            <a:r>
              <a:rPr sz="2000" b="1" spc="-4" smtClean="0">
                <a:latin typeface="+mj-lt"/>
                <a:cs typeface="Times New Roman"/>
              </a:rPr>
              <a:t>on  </a:t>
            </a:r>
            <a:r>
              <a:rPr sz="2000" b="1" spc="-8" dirty="0">
                <a:latin typeface="+mj-lt"/>
                <a:cs typeface="Times New Roman"/>
              </a:rPr>
              <a:t>process</a:t>
            </a:r>
            <a:endParaRPr sz="2000">
              <a:latin typeface="+mj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5999" y="3030631"/>
            <a:ext cx="2098560" cy="1711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3577" y="3030631"/>
            <a:ext cx="2169485" cy="1711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09144" y="3341951"/>
            <a:ext cx="19351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" marR="4070" algn="ctr"/>
            <a:r>
              <a:rPr sz="2000" b="1" spc="-4" dirty="0">
                <a:latin typeface="Times New Roman"/>
                <a:cs typeface="Times New Roman"/>
              </a:rPr>
              <a:t>Drying </a:t>
            </a:r>
            <a:r>
              <a:rPr sz="2000" b="1" dirty="0">
                <a:latin typeface="Times New Roman"/>
                <a:cs typeface="Times New Roman"/>
              </a:rPr>
              <a:t>of  </a:t>
            </a:r>
            <a:r>
              <a:rPr sz="2000" b="1" spc="-4" dirty="0">
                <a:latin typeface="Times New Roman"/>
                <a:cs typeface="Times New Roman"/>
              </a:rPr>
              <a:t>digested  sludge </a:t>
            </a:r>
            <a:r>
              <a:rPr sz="2000" b="1" dirty="0">
                <a:latin typeface="Times New Roman"/>
                <a:cs typeface="Times New Roman"/>
              </a:rPr>
              <a:t>for  </a:t>
            </a:r>
            <a:r>
              <a:rPr sz="2000" b="1" spc="-8" dirty="0">
                <a:latin typeface="Times New Roman"/>
                <a:cs typeface="Times New Roman"/>
              </a:rPr>
              <a:t>manure  p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spc="-4" dirty="0">
                <a:latin typeface="Times New Roman"/>
                <a:cs typeface="Times New Roman"/>
              </a:rPr>
              <a:t>o</a:t>
            </a:r>
            <a:r>
              <a:rPr sz="2000" b="1" spc="-8" dirty="0">
                <a:latin typeface="Times New Roman"/>
                <a:cs typeface="Times New Roman"/>
              </a:rPr>
              <a:t>du</a:t>
            </a:r>
            <a:r>
              <a:rPr sz="2000" b="1" dirty="0">
                <a:latin typeface="Times New Roman"/>
                <a:cs typeface="Times New Roman"/>
              </a:rPr>
              <a:t>cti</a:t>
            </a:r>
            <a:r>
              <a:rPr sz="2000" b="1" spc="-4" dirty="0">
                <a:latin typeface="Times New Roman"/>
                <a:cs typeface="Times New Roman"/>
              </a:rPr>
              <a:t>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6988" y="1157791"/>
            <a:ext cx="2038004" cy="1711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1307" y="1157791"/>
            <a:ext cx="2144944" cy="1695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98" y="1157791"/>
            <a:ext cx="2098560" cy="1697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781" y="300492"/>
            <a:ext cx="6633440" cy="46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65"/>
              </a:lnSpc>
            </a:pPr>
            <a:r>
              <a:rPr lang="en-IN" sz="4000" b="1" baseline="3413" dirty="0" smtClean="0">
                <a:cs typeface="Calibri"/>
              </a:rPr>
              <a:t>Proposed</a:t>
            </a:r>
            <a:r>
              <a:rPr lang="en-IN" sz="4000" b="1" dirty="0" smtClean="0">
                <a:cs typeface="Calibri"/>
              </a:rPr>
              <a:t> </a:t>
            </a:r>
            <a:r>
              <a:rPr lang="en-IN" sz="4000" b="1" baseline="3413" dirty="0" smtClean="0">
                <a:cs typeface="Calibri"/>
              </a:rPr>
              <a:t>Technology - </a:t>
            </a:r>
            <a:r>
              <a:rPr lang="en-IN" sz="4000" b="1" baseline="3413" dirty="0" err="1" smtClean="0">
                <a:ea typeface="+mn-ea"/>
                <a:cs typeface="Calibri"/>
              </a:rPr>
              <a:t>Methanation</a:t>
            </a:r>
            <a:endParaRPr lang="en-IN" sz="4000" b="1" baseline="3413" dirty="0" smtClean="0"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9223" y="1314114"/>
            <a:ext cx="2642061" cy="327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935" y="1256629"/>
            <a:ext cx="2328949" cy="3273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3513" y="2965076"/>
            <a:ext cx="2309552" cy="1565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3513" y="1256628"/>
            <a:ext cx="2177934" cy="1653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021" y="332758"/>
            <a:ext cx="6617855" cy="417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65"/>
              </a:lnSpc>
            </a:pPr>
            <a:r>
              <a:rPr lang="en-IN" sz="4000" b="1" baseline="3413" dirty="0" smtClean="0">
                <a:ea typeface="+mn-ea"/>
                <a:cs typeface="Calibri"/>
              </a:rPr>
              <a:t>Feedstock To The Team Digester</a:t>
            </a:r>
          </a:p>
        </p:txBody>
      </p:sp>
      <p:sp>
        <p:nvSpPr>
          <p:cNvPr id="3" name="object 3"/>
          <p:cNvSpPr/>
          <p:nvPr/>
        </p:nvSpPr>
        <p:spPr>
          <a:xfrm>
            <a:off x="2182607" y="954068"/>
            <a:ext cx="2369126" cy="1719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4597" y="954069"/>
            <a:ext cx="2245822" cy="1706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7844" y="2807746"/>
            <a:ext cx="2370513" cy="1733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7219" y="3201743"/>
            <a:ext cx="119934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" marR="399378" algn="ctr"/>
            <a:r>
              <a:rPr lang="en-IN" sz="2000" b="1" spc="-32" dirty="0" smtClean="0">
                <a:cs typeface="Times New Roman"/>
              </a:rPr>
              <a:t>Aquatic  plants</a:t>
            </a:r>
          </a:p>
        </p:txBody>
      </p:sp>
      <p:sp>
        <p:nvSpPr>
          <p:cNvPr id="8" name="object 8"/>
          <p:cNvSpPr/>
          <p:nvPr/>
        </p:nvSpPr>
        <p:spPr>
          <a:xfrm>
            <a:off x="2141913" y="2807745"/>
            <a:ext cx="2370513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2924" y="3201818"/>
            <a:ext cx="150264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" algn="ctr"/>
            <a:r>
              <a:rPr lang="en-IN" sz="2000" b="1" spc="-32" dirty="0" smtClean="0">
                <a:cs typeface="Times New Roman"/>
              </a:rPr>
              <a:t>Agricultural residues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553930" y="1333948"/>
            <a:ext cx="1502641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" algn="ctr"/>
            <a:r>
              <a:rPr lang="en-IN" sz="2000" b="1" spc="-32" dirty="0" smtClean="0">
                <a:cs typeface="Times New Roman"/>
              </a:rPr>
              <a:t>Vegetable  </a:t>
            </a:r>
            <a:r>
              <a:rPr lang="en-IN" sz="2000" b="1" spc="-4" dirty="0" smtClean="0">
                <a:cs typeface="Times New Roman"/>
              </a:rPr>
              <a:t>Market</a:t>
            </a:r>
            <a:r>
              <a:rPr lang="en-IN" sz="2000" b="1" spc="-80" dirty="0" smtClean="0">
                <a:cs typeface="Times New Roman"/>
              </a:rPr>
              <a:t> </a:t>
            </a:r>
            <a:r>
              <a:rPr lang="en-IN" sz="2000" b="1" spc="-4" dirty="0" smtClean="0">
                <a:cs typeface="Times New Roman"/>
              </a:rPr>
              <a:t>waste</a:t>
            </a:r>
            <a:endParaRPr lang="en-IN" sz="2000" b="1" dirty="0" smtClean="0">
              <a:cs typeface="Times New Roman"/>
            </a:endParaRPr>
          </a:p>
          <a:p>
            <a:pPr marL="10175" algn="ctr"/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7196454" y="1291341"/>
            <a:ext cx="119934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" marR="399378" algn="ctr"/>
            <a:r>
              <a:rPr lang="en-IN" sz="2000" b="1" spc="-8" dirty="0" smtClean="0">
                <a:cs typeface="Times New Roman"/>
              </a:rPr>
              <a:t> K</a:t>
            </a:r>
            <a:r>
              <a:rPr lang="en-IN" sz="2000" b="1" spc="-4" dirty="0" smtClean="0">
                <a:cs typeface="Times New Roman"/>
              </a:rPr>
              <a:t>it</a:t>
            </a:r>
            <a:r>
              <a:rPr lang="en-IN" sz="2000" b="1" spc="-12" dirty="0" smtClean="0">
                <a:cs typeface="Times New Roman"/>
              </a:rPr>
              <a:t>c</a:t>
            </a:r>
            <a:r>
              <a:rPr lang="en-IN" sz="2000" b="1" dirty="0" smtClean="0">
                <a:cs typeface="Times New Roman"/>
              </a:rPr>
              <a:t>h</a:t>
            </a:r>
            <a:r>
              <a:rPr lang="en-IN" sz="2000" b="1" spc="-12" dirty="0" smtClean="0">
                <a:cs typeface="Times New Roman"/>
              </a:rPr>
              <a:t>e</a:t>
            </a:r>
            <a:r>
              <a:rPr lang="en-IN" sz="2000" b="1" spc="-4" dirty="0" smtClean="0">
                <a:cs typeface="Times New Roman"/>
              </a:rPr>
              <a:t>n                 </a:t>
            </a:r>
            <a:r>
              <a:rPr lang="en-IN" sz="2000" b="1" spc="-8" dirty="0" smtClean="0">
                <a:cs typeface="Times New Roman"/>
              </a:rPr>
              <a:t>     waste</a:t>
            </a:r>
            <a:endParaRPr sz="2000" b="1" spc="-32" dirty="0"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37878"/>
            <a:ext cx="8229600" cy="4172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3365"/>
              </a:lnSpc>
            </a:pPr>
            <a:r>
              <a:rPr lang="en-IN" sz="4000" b="1" baseline="3413" dirty="0" smtClean="0">
                <a:ea typeface="+mn-ea"/>
                <a:cs typeface="Calibri"/>
              </a:rPr>
              <a:t>Technology Potential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4714" y="1050741"/>
          <a:ext cx="7938652" cy="35553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5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916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241">
                <a:tc>
                  <a:txBody>
                    <a:bodyPr/>
                    <a:lstStyle/>
                    <a:p>
                      <a:pPr marL="185420" algn="ctr">
                        <a:lnSpc>
                          <a:spcPts val="2155"/>
                        </a:lnSpc>
                        <a:tabLst>
                          <a:tab pos="1012825" algn="l"/>
                        </a:tabLst>
                      </a:pPr>
                      <a:r>
                        <a:rPr lang="en-IN" sz="1400" b="1" spc="15" dirty="0" smtClean="0"/>
                        <a:t>Type of waste</a:t>
                      </a:r>
                      <a:endParaRPr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6550" algn="ctr">
                        <a:lnSpc>
                          <a:spcPts val="2155"/>
                        </a:lnSpc>
                      </a:pPr>
                      <a:r>
                        <a:rPr lang="en-IN" sz="1400" spc="15" dirty="0" smtClean="0"/>
                        <a:t>Biogas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2155"/>
                        </a:lnSpc>
                      </a:pPr>
                      <a:r>
                        <a:rPr sz="1400" spc="5" dirty="0"/>
                        <a:t>(</a:t>
                      </a:r>
                      <a:r>
                        <a:rPr sz="1400" spc="-235" dirty="0"/>
                        <a:t> </a:t>
                      </a:r>
                      <a:r>
                        <a:rPr sz="1400" spc="15" dirty="0"/>
                        <a:t>m</a:t>
                      </a:r>
                      <a:r>
                        <a:rPr sz="1400" spc="140" dirty="0"/>
                        <a:t> </a:t>
                      </a:r>
                      <a:r>
                        <a:rPr sz="1400" spc="30" baseline="41666" dirty="0"/>
                        <a:t>3</a:t>
                      </a:r>
                      <a:r>
                        <a:rPr sz="1400" spc="-89" baseline="41666" dirty="0"/>
                        <a:t> </a:t>
                      </a:r>
                      <a:r>
                        <a:rPr sz="1400" spc="5" dirty="0"/>
                        <a:t>/</a:t>
                      </a:r>
                      <a:r>
                        <a:rPr sz="1400" spc="-270" dirty="0"/>
                        <a:t> </a:t>
                      </a:r>
                      <a:r>
                        <a:rPr sz="1400" spc="5" dirty="0"/>
                        <a:t>t</a:t>
                      </a:r>
                      <a:r>
                        <a:rPr sz="1400" spc="-235" dirty="0"/>
                        <a:t> </a:t>
                      </a:r>
                      <a:r>
                        <a:rPr sz="1400" spc="5" dirty="0"/>
                        <a:t>)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8985" algn="ctr">
                        <a:lnSpc>
                          <a:spcPts val="2155"/>
                        </a:lnSpc>
                        <a:tabLst>
                          <a:tab pos="2037080" algn="l"/>
                        </a:tabLst>
                      </a:pPr>
                      <a:r>
                        <a:rPr lang="en-IN" sz="1400" spc="20" dirty="0" smtClean="0"/>
                        <a:t>Manure Value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6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/>
                    </a:p>
                    <a:p>
                      <a:pPr marL="185420" algn="l">
                        <a:lnSpc>
                          <a:spcPct val="100000"/>
                        </a:lnSpc>
                        <a:tabLst>
                          <a:tab pos="1109345" algn="l"/>
                        </a:tabLst>
                      </a:pPr>
                      <a:r>
                        <a:rPr sz="1400" spc="15" smtClean="0"/>
                        <a:t>A</a:t>
                      </a:r>
                      <a:r>
                        <a:rPr sz="1400" spc="10" smtClean="0"/>
                        <a:t>pp</a:t>
                      </a:r>
                      <a:r>
                        <a:rPr sz="1400" spc="5" smtClean="0"/>
                        <a:t>l</a:t>
                      </a:r>
                      <a:r>
                        <a:rPr sz="1400" spc="10" smtClean="0"/>
                        <a:t>e</a:t>
                      </a:r>
                      <a:r>
                        <a:rPr lang="en-IN" sz="1400" spc="10" baseline="0" dirty="0" smtClean="0"/>
                        <a:t> waste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36550" algn="l">
                        <a:lnSpc>
                          <a:spcPct val="100000"/>
                        </a:lnSpc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1400" spc="-1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400" spc="-1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0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622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ts val="1950"/>
                        </a:lnSpc>
                        <a:tabLst>
                          <a:tab pos="1873885" algn="l"/>
                          <a:tab pos="2684780" algn="l"/>
                        </a:tabLst>
                      </a:pPr>
                      <a:r>
                        <a:rPr sz="1400" b="1" spc="15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sz="1400" b="1" spc="15" dirty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b="1" spc="10" dirty="0">
                          <a:latin typeface="Arial" pitchFamily="34" charset="0"/>
                          <a:cs typeface="Arial" pitchFamily="34" charset="0"/>
                        </a:rPr>
                        <a:t>P	</a:t>
                      </a:r>
                      <a:r>
                        <a:rPr sz="1400" b="1" spc="15" dirty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68985" algn="l">
                        <a:lnSpc>
                          <a:spcPts val="2225"/>
                        </a:lnSpc>
                        <a:tabLst>
                          <a:tab pos="1798955" algn="l"/>
                          <a:tab pos="2742565" algn="l"/>
                        </a:tabLst>
                      </a:pPr>
                      <a:r>
                        <a:rPr sz="1400" spc="1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28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9	</a:t>
                      </a:r>
                      <a:r>
                        <a:rPr sz="1400" spc="1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8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29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IN" sz="1400" spc="-135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sz="1400" spc="1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310">
                <a:tc>
                  <a:txBody>
                    <a:bodyPr/>
                    <a:lstStyle/>
                    <a:p>
                      <a:pPr marL="185420" algn="l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IN" sz="1400" spc="10" dirty="0" smtClean="0"/>
                        <a:t>Pineapple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marL="336550" algn="l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-114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1400" spc="-1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sz="1400" spc="-114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1798955" algn="l"/>
                          <a:tab pos="2742565" algn="l"/>
                        </a:tabLst>
                      </a:pP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8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8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295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874">
                <a:tc>
                  <a:txBody>
                    <a:bodyPr/>
                    <a:lstStyle/>
                    <a:p>
                      <a:pPr marL="185420" algn="l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n-IN" sz="1400" spc="10" dirty="0" smtClean="0"/>
                        <a:t>Press mud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7905" marB="0"/>
                </a:tc>
                <a:tc>
                  <a:txBody>
                    <a:bodyPr/>
                    <a:lstStyle/>
                    <a:p>
                      <a:pPr marL="336550" algn="l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sz="1400" spc="-1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7905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pos="1798955" algn="l"/>
                          <a:tab pos="2827655" algn="l"/>
                        </a:tabLst>
                      </a:pP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IN" sz="1400" spc="1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8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IN" sz="1400" spc="-85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8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lang="en-IN" sz="1400" spc="10" baseline="0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05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790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378">
                <a:tc>
                  <a:txBody>
                    <a:bodyPr/>
                    <a:lstStyle/>
                    <a:p>
                      <a:pPr marL="185420" algn="l">
                        <a:lnSpc>
                          <a:spcPct val="100000"/>
                        </a:lnSpc>
                        <a:spcBef>
                          <a:spcPts val="665"/>
                        </a:spcBef>
                        <a:tabLst>
                          <a:tab pos="1663700" algn="l"/>
                        </a:tabLst>
                      </a:pPr>
                      <a:r>
                        <a:rPr lang="en-IN" sz="1400" spc="15" dirty="0" smtClean="0"/>
                        <a:t>Vegetable waste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5889" marB="0"/>
                </a:tc>
                <a:tc>
                  <a:txBody>
                    <a:bodyPr/>
                    <a:lstStyle/>
                    <a:p>
                      <a:pPr marL="336550" algn="l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400" spc="-18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5889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ct val="100000"/>
                        </a:lnSpc>
                        <a:spcBef>
                          <a:spcPts val="665"/>
                        </a:spcBef>
                        <a:tabLst>
                          <a:tab pos="1798955" algn="l"/>
                          <a:tab pos="2827655" algn="l"/>
                        </a:tabLst>
                      </a:pP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IN" sz="1400" spc="1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275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IN" sz="1400" spc="10" baseline="0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2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5889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814">
                <a:tc>
                  <a:txBody>
                    <a:bodyPr/>
                    <a:lstStyle/>
                    <a:p>
                      <a:pPr marL="185420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1168400" algn="l"/>
                        </a:tabLst>
                      </a:pPr>
                      <a:r>
                        <a:rPr lang="en-IN" sz="1400" spc="20" dirty="0" smtClean="0"/>
                        <a:t>Mixed waste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marL="336550" algn="l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400" spc="-114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-1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400" spc="-114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1798955" algn="l"/>
                          <a:tab pos="2827655" algn="l"/>
                        </a:tabLst>
                      </a:pPr>
                      <a:r>
                        <a:rPr lang="en-IN" sz="1400" spc="1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8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r>
                        <a:rPr lang="en-IN" sz="1400" spc="10" baseline="0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05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814">
                <a:tc>
                  <a:txBody>
                    <a:bodyPr/>
                    <a:lstStyle/>
                    <a:p>
                      <a:pPr marL="185420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1202055" algn="l"/>
                        </a:tabLst>
                      </a:pPr>
                      <a:r>
                        <a:rPr lang="en-IN" sz="1400" spc="15" dirty="0" smtClean="0"/>
                        <a:t>Coffee Pulp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marL="336550" algn="l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-18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1884680" algn="l"/>
                          <a:tab pos="2999740" algn="l"/>
                        </a:tabLst>
                      </a:pP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IN" sz="1400" spc="1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IN" sz="1400" spc="10" baseline="0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814">
                <a:tc>
                  <a:txBody>
                    <a:bodyPr/>
                    <a:lstStyle/>
                    <a:p>
                      <a:pPr marL="185420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974725" algn="l"/>
                        </a:tabLst>
                      </a:pPr>
                      <a:r>
                        <a:rPr lang="en-IN" sz="1400" spc="10" dirty="0" smtClean="0"/>
                        <a:t>Food waste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marL="336550" algn="l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sz="1400" spc="-18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1798955" algn="l"/>
                          <a:tab pos="2742565" algn="l"/>
                        </a:tabLst>
                      </a:pP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IN" sz="1400" spc="1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285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	0</a:t>
                      </a:r>
                      <a:r>
                        <a:rPr sz="1400" spc="-16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8722">
                <a:tc>
                  <a:txBody>
                    <a:bodyPr/>
                    <a:lstStyle/>
                    <a:p>
                      <a:pPr marL="185420" algn="l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n-IN" sz="1400" spc="10" dirty="0" smtClean="0"/>
                        <a:t>Tapioca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marL="336550" algn="l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sz="1400" spc="-1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5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985" algn="l">
                        <a:lnSpc>
                          <a:spcPct val="100000"/>
                        </a:lnSpc>
                        <a:spcBef>
                          <a:spcPts val="575"/>
                        </a:spcBef>
                        <a:tabLst>
                          <a:tab pos="1713864" algn="l"/>
                          <a:tab pos="2742565" algn="l"/>
                        </a:tabLst>
                      </a:pP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lang="en-IN" sz="1400" spc="1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39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r>
                        <a:rPr sz="1400" spc="10"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1400" spc="5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sz="1400" spc="-295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400" spc="1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3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634" y="35970"/>
            <a:ext cx="4857173" cy="4172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3365"/>
              </a:lnSpc>
            </a:pPr>
            <a:r>
              <a:rPr lang="en-IN" sz="4000" b="1" baseline="3413" dirty="0" smtClean="0">
                <a:ea typeface="+mn-ea"/>
                <a:cs typeface="Calibri"/>
              </a:rPr>
              <a:t>Present Implementations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1387" y="636998"/>
          <a:ext cx="8825026" cy="43288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0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0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1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8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41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97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 dirty="0"/>
                        <a:t>S. No.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 dirty="0"/>
                        <a:t>Site Address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 dirty="0"/>
                        <a:t>Capacity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/>
                        <a:t>Feed stock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u="none" strike="noStrike"/>
                        <a:t>Status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463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NTPC, Sipat, Chhattishgarh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1000 kg/day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Township waste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Advances stage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223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NTPC, Kahalgaon, Bihar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100kg/day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Under erection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090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u="none" strike="noStrike" dirty="0"/>
                        <a:t>Navi Mumbai Municipal corporation (NMMC) ,Bela Pur, Navi Mumbai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250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Under commissioning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54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IBIS Hotel, </a:t>
                      </a:r>
                      <a:r>
                        <a:rPr lang="en-IN" sz="1200" u="none" strike="noStrike" dirty="0" err="1"/>
                        <a:t>Banglore</a:t>
                      </a:r>
                      <a:r>
                        <a:rPr lang="en-IN" sz="1200" u="none" strike="noStrike" dirty="0"/>
                        <a:t>, </a:t>
                      </a:r>
                      <a:r>
                        <a:rPr lang="en-IN" sz="1200" u="none" strike="noStrike" dirty="0" err="1"/>
                        <a:t>Karantaka</a:t>
                      </a:r>
                      <a:r>
                        <a:rPr lang="en-IN" sz="1200" u="none" strike="noStrike" dirty="0"/>
                        <a:t>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100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Food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Under commissioning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754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IOCL, Refinery, Panipat, Haryana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250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754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IOCL, Nephtha Cracker, Panipat, Haryana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250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4533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u="none" strike="noStrike" dirty="0"/>
                        <a:t>Saptashrungi Devi Temple Place: Vani, Dindori, Nashik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500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Flower and food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8051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THDC Limited, Rishikesh, Uttarakhand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500 kg/d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Township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386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NTPC, Dadari Unit, UP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500 kg/d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Township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754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Vedanta Aluminium Limited, Lanjigarh, Orissa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1500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Food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754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200" u="none" strike="noStrike" dirty="0"/>
                        <a:t>NTPC, Singrauli, Distt Sonebhadra, UP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250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Township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754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NTPC, Kawas gas project, Surat, Gujarat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100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Food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8051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IOCL, R&amp;D center, Faridabad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754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ONGC colony, Sector 39, Noida UP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100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Township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8051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u="none" strike="noStrike"/>
                        <a:t>CIDCO, Bela Pur, Navi Mumbai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250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9867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Sona Koyo Steering systems ltd.Gurgaon, Haryana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100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3525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NTPC, Faridabad Gas Power Project, RashmiPuram, Faridabad,Haryana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Township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u="none" strike="noStrike"/>
                        <a:t>TERI, Gual pahari campus, Gurgaon, Haryana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Canteen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1777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Numaligarh Refineries limited, Golaghat, Assam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500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Food waste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45915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20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Gujarat State </a:t>
                      </a:r>
                      <a:r>
                        <a:rPr lang="en-IN" sz="1200" u="none" strike="noStrike" dirty="0" err="1"/>
                        <a:t>Fertlizers</a:t>
                      </a:r>
                      <a:r>
                        <a:rPr lang="en-IN" sz="1200" u="none" strike="noStrike" dirty="0"/>
                        <a:t> and Chemical </a:t>
                      </a:r>
                      <a:r>
                        <a:rPr lang="en-IN" sz="1200" u="none" strike="noStrike" dirty="0" err="1"/>
                        <a:t>ltd,Vadodara</a:t>
                      </a:r>
                      <a:r>
                        <a:rPr lang="en-IN" sz="1200" u="none" strike="noStrike" dirty="0"/>
                        <a:t>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/>
                        <a:t>250 kg/day 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Canteen waste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u="none" strike="noStrike" dirty="0"/>
                        <a:t>Operational 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baseline="3413" dirty="0" smtClean="0">
                <a:ea typeface="+mn-ea"/>
                <a:cs typeface="Calibri"/>
              </a:rPr>
              <a:t>EXPECTATIONS</a:t>
            </a:r>
            <a:endParaRPr lang="en-US" sz="4000" b="1" baseline="3413" dirty="0">
              <a:ea typeface="+mn-ea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685"/>
            <a:ext cx="8229600" cy="3394472"/>
          </a:xfrm>
        </p:spPr>
        <p:txBody>
          <a:bodyPr/>
          <a:lstStyle/>
          <a:p>
            <a:endParaRPr lang="en-IN" sz="2000" dirty="0" smtClean="0">
              <a:latin typeface="Constantia"/>
              <a:cs typeface="Constantia"/>
            </a:endParaRPr>
          </a:p>
          <a:p>
            <a:endParaRPr lang="en-IN" sz="2000" dirty="0">
              <a:latin typeface="Constantia"/>
              <a:cs typeface="Constantia"/>
            </a:endParaRPr>
          </a:p>
          <a:p>
            <a:r>
              <a:rPr lang="en-IN" sz="2000" dirty="0" smtClean="0">
                <a:latin typeface="Constantia"/>
                <a:cs typeface="Constantia"/>
              </a:rPr>
              <a:t>Applicant </a:t>
            </a:r>
            <a:r>
              <a:rPr lang="en-IN" sz="2000" dirty="0">
                <a:latin typeface="Constantia"/>
                <a:cs typeface="Constantia"/>
              </a:rPr>
              <a:t>of the instant technology is interested in Out-Licensing or </a:t>
            </a:r>
            <a:r>
              <a:rPr lang="en-IN" sz="2000" dirty="0" smtClean="0">
                <a:latin typeface="Constantia"/>
                <a:cs typeface="Constantia"/>
              </a:rPr>
              <a:t>Commercialisation/Implementation of </a:t>
            </a:r>
            <a:r>
              <a:rPr lang="en-IN" sz="2000" dirty="0">
                <a:latin typeface="Constantia"/>
                <a:cs typeface="Constantia"/>
              </a:rPr>
              <a:t>the </a:t>
            </a:r>
            <a:r>
              <a:rPr lang="en-IN" sz="2000" dirty="0" smtClean="0">
                <a:latin typeface="Constantia"/>
                <a:cs typeface="Constantia"/>
              </a:rPr>
              <a:t>Technology.</a:t>
            </a:r>
          </a:p>
          <a:p>
            <a:pPr marL="0" indent="0">
              <a:buNone/>
            </a:pPr>
            <a:endParaRPr lang="en-IN" sz="2000" dirty="0" smtClean="0">
              <a:latin typeface="Constantia"/>
              <a:cs typeface="Constantia"/>
            </a:endParaRPr>
          </a:p>
          <a:p>
            <a:r>
              <a:rPr lang="en-IN" sz="2000" dirty="0">
                <a:latin typeface="Constantia"/>
              </a:rPr>
              <a:t>To tie up with Corporates and Government / Municipal Bodies for professional, scientific </a:t>
            </a:r>
            <a:r>
              <a:rPr lang="en-IN" sz="2000" dirty="0" smtClean="0">
                <a:latin typeface="Constantia"/>
              </a:rPr>
              <a:t>on-site </a:t>
            </a:r>
            <a:r>
              <a:rPr lang="en-IN" sz="2000" dirty="0">
                <a:latin typeface="Constantia"/>
              </a:rPr>
              <a:t>processing of organic </a:t>
            </a:r>
            <a:r>
              <a:rPr lang="en-IN" sz="2000" dirty="0" smtClean="0">
                <a:latin typeface="Constantia"/>
              </a:rPr>
              <a:t>waste, implemented by TERI </a:t>
            </a:r>
            <a:endParaRPr lang="en-US" sz="2000" dirty="0"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724" y="1546029"/>
            <a:ext cx="7315245" cy="231360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28594" indent="-228594" algn="just" defTabSz="914378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defRPr sz="1600">
                <a:solidFill>
                  <a:sysClr val="windowText" lastClr="000000"/>
                </a:solidFill>
                <a:ea typeface="Arial" charset="0"/>
                <a:cs typeface="Arial" charset="0"/>
              </a:defRPr>
            </a:lvl1pPr>
            <a:lvl2pPr marL="742931" indent="-285743">
              <a:spcBef>
                <a:spcPct val="20000"/>
              </a:spcBef>
              <a:buFont typeface="Arial"/>
              <a:buChar char="–"/>
              <a:defRPr sz="2800"/>
            </a:lvl2pPr>
            <a:lvl3pPr marL="1142972" indent="-228594">
              <a:spcBef>
                <a:spcPct val="20000"/>
              </a:spcBef>
              <a:buFont typeface="Arial"/>
              <a:buChar char="•"/>
              <a:defRPr sz="2400"/>
            </a:lvl3pPr>
            <a:lvl4pPr marL="1600160" indent="-228594">
              <a:spcBef>
                <a:spcPct val="20000"/>
              </a:spcBef>
              <a:buFont typeface="Arial"/>
              <a:buChar char="–"/>
              <a:defRPr sz="2000"/>
            </a:lvl4pPr>
            <a:lvl5pPr marL="2057348" indent="-228594">
              <a:spcBef>
                <a:spcPct val="20000"/>
              </a:spcBef>
              <a:buFont typeface="Arial"/>
              <a:buChar char="»"/>
              <a:defRPr sz="2000"/>
            </a:lvl5pPr>
            <a:lvl6pPr marL="2514537" indent="-228594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IN" sz="2000" dirty="0"/>
              <a:t>Indian Application Number: </a:t>
            </a:r>
            <a:r>
              <a:rPr lang="en-IN" sz="2000" dirty="0" smtClean="0"/>
              <a:t> 3875/DEL/2011  </a:t>
            </a:r>
            <a:endParaRPr lang="en-IN" sz="2000" dirty="0"/>
          </a:p>
          <a:p>
            <a:r>
              <a:rPr lang="en-IN" sz="2000" dirty="0"/>
              <a:t>Application Status: Patent Pending</a:t>
            </a:r>
          </a:p>
          <a:p>
            <a:r>
              <a:rPr lang="en-IN" sz="2000" dirty="0"/>
              <a:t>Publication date: </a:t>
            </a:r>
            <a:r>
              <a:rPr lang="en-IN" sz="2000" dirty="0" smtClean="0"/>
              <a:t>05/07/2013</a:t>
            </a:r>
            <a:endParaRPr lang="en-IN" sz="2000" dirty="0"/>
          </a:p>
          <a:p>
            <a:r>
              <a:rPr lang="en-IN" sz="2000" dirty="0"/>
              <a:t>Priority Date: </a:t>
            </a:r>
            <a:r>
              <a:rPr lang="en-IN" sz="2000" dirty="0" smtClean="0"/>
              <a:t>30/12/2011</a:t>
            </a:r>
            <a:endParaRPr lang="en-IN" alt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350" y="230090"/>
            <a:ext cx="7285503" cy="73462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en-IN" sz="4000" b="1" baseline="3413" dirty="0">
                <a:ea typeface="+mn-ea"/>
                <a:cs typeface="Calibri"/>
              </a:rPr>
              <a:t>PATENT/IP STATUS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500922" y="1421457"/>
            <a:ext cx="8077200" cy="3314700"/>
          </a:xfrm>
          <a:custGeom>
            <a:avLst/>
            <a:gdLst/>
            <a:ahLst/>
            <a:cxnLst/>
            <a:rect l="l" t="t" r="r" b="b"/>
            <a:pathLst>
              <a:path w="8077200" h="4419600">
                <a:moveTo>
                  <a:pt x="0" y="736600"/>
                </a:moveTo>
                <a:lnTo>
                  <a:pt x="2441" y="676191"/>
                </a:lnTo>
                <a:lnTo>
                  <a:pt x="9641" y="617127"/>
                </a:lnTo>
                <a:lnTo>
                  <a:pt x="21407" y="559596"/>
                </a:lnTo>
                <a:lnTo>
                  <a:pt x="37553" y="503789"/>
                </a:lnTo>
                <a:lnTo>
                  <a:pt x="57886" y="449895"/>
                </a:lnTo>
                <a:lnTo>
                  <a:pt x="82219" y="398103"/>
                </a:lnTo>
                <a:lnTo>
                  <a:pt x="110361" y="348604"/>
                </a:lnTo>
                <a:lnTo>
                  <a:pt x="142123" y="301587"/>
                </a:lnTo>
                <a:lnTo>
                  <a:pt x="177316" y="257241"/>
                </a:lnTo>
                <a:lnTo>
                  <a:pt x="215749" y="215757"/>
                </a:lnTo>
                <a:lnTo>
                  <a:pt x="257233" y="177323"/>
                </a:lnTo>
                <a:lnTo>
                  <a:pt x="301579" y="142130"/>
                </a:lnTo>
                <a:lnTo>
                  <a:pt x="348596" y="110367"/>
                </a:lnTo>
                <a:lnTo>
                  <a:pt x="398097" y="82223"/>
                </a:lnTo>
                <a:lnTo>
                  <a:pt x="449890" y="57890"/>
                </a:lnTo>
                <a:lnTo>
                  <a:pt x="503786" y="37555"/>
                </a:lnTo>
                <a:lnTo>
                  <a:pt x="559596" y="21409"/>
                </a:lnTo>
                <a:lnTo>
                  <a:pt x="617130" y="9641"/>
                </a:lnTo>
                <a:lnTo>
                  <a:pt x="676199" y="2442"/>
                </a:lnTo>
                <a:lnTo>
                  <a:pt x="736612" y="0"/>
                </a:lnTo>
                <a:lnTo>
                  <a:pt x="7340600" y="0"/>
                </a:lnTo>
                <a:lnTo>
                  <a:pt x="7401008" y="2442"/>
                </a:lnTo>
                <a:lnTo>
                  <a:pt x="7460072" y="9641"/>
                </a:lnTo>
                <a:lnTo>
                  <a:pt x="7517603" y="21409"/>
                </a:lnTo>
                <a:lnTo>
                  <a:pt x="7573410" y="37555"/>
                </a:lnTo>
                <a:lnTo>
                  <a:pt x="7627304" y="57890"/>
                </a:lnTo>
                <a:lnTo>
                  <a:pt x="7679096" y="82223"/>
                </a:lnTo>
                <a:lnTo>
                  <a:pt x="7728595" y="110367"/>
                </a:lnTo>
                <a:lnTo>
                  <a:pt x="7775612" y="142130"/>
                </a:lnTo>
                <a:lnTo>
                  <a:pt x="7819958" y="177323"/>
                </a:lnTo>
                <a:lnTo>
                  <a:pt x="7861442" y="215757"/>
                </a:lnTo>
                <a:lnTo>
                  <a:pt x="7899876" y="257241"/>
                </a:lnTo>
                <a:lnTo>
                  <a:pt x="7935069" y="301587"/>
                </a:lnTo>
                <a:lnTo>
                  <a:pt x="7966832" y="348604"/>
                </a:lnTo>
                <a:lnTo>
                  <a:pt x="7994976" y="398103"/>
                </a:lnTo>
                <a:lnTo>
                  <a:pt x="8019309" y="449895"/>
                </a:lnTo>
                <a:lnTo>
                  <a:pt x="8039644" y="503789"/>
                </a:lnTo>
                <a:lnTo>
                  <a:pt x="8055790" y="559596"/>
                </a:lnTo>
                <a:lnTo>
                  <a:pt x="8067558" y="617127"/>
                </a:lnTo>
                <a:lnTo>
                  <a:pt x="8074757" y="676191"/>
                </a:lnTo>
                <a:lnTo>
                  <a:pt x="8077200" y="736600"/>
                </a:lnTo>
                <a:lnTo>
                  <a:pt x="8077200" y="3682987"/>
                </a:lnTo>
                <a:lnTo>
                  <a:pt x="8074757" y="3743400"/>
                </a:lnTo>
                <a:lnTo>
                  <a:pt x="8067558" y="3802469"/>
                </a:lnTo>
                <a:lnTo>
                  <a:pt x="8055790" y="3860003"/>
                </a:lnTo>
                <a:lnTo>
                  <a:pt x="8039644" y="3915813"/>
                </a:lnTo>
                <a:lnTo>
                  <a:pt x="8019309" y="3969709"/>
                </a:lnTo>
                <a:lnTo>
                  <a:pt x="7994976" y="4021502"/>
                </a:lnTo>
                <a:lnTo>
                  <a:pt x="7966832" y="4071003"/>
                </a:lnTo>
                <a:lnTo>
                  <a:pt x="7935069" y="4118020"/>
                </a:lnTo>
                <a:lnTo>
                  <a:pt x="7899876" y="4162366"/>
                </a:lnTo>
                <a:lnTo>
                  <a:pt x="7861442" y="4203850"/>
                </a:lnTo>
                <a:lnTo>
                  <a:pt x="7819958" y="4242283"/>
                </a:lnTo>
                <a:lnTo>
                  <a:pt x="7775612" y="4277476"/>
                </a:lnTo>
                <a:lnTo>
                  <a:pt x="7728595" y="4309238"/>
                </a:lnTo>
                <a:lnTo>
                  <a:pt x="7679096" y="4337380"/>
                </a:lnTo>
                <a:lnTo>
                  <a:pt x="7627304" y="4361713"/>
                </a:lnTo>
                <a:lnTo>
                  <a:pt x="7573410" y="4382046"/>
                </a:lnTo>
                <a:lnTo>
                  <a:pt x="7517603" y="4398192"/>
                </a:lnTo>
                <a:lnTo>
                  <a:pt x="7460072" y="4409958"/>
                </a:lnTo>
                <a:lnTo>
                  <a:pt x="7401008" y="4417158"/>
                </a:lnTo>
                <a:lnTo>
                  <a:pt x="7340600" y="4419600"/>
                </a:lnTo>
                <a:lnTo>
                  <a:pt x="736612" y="4419600"/>
                </a:lnTo>
                <a:lnTo>
                  <a:pt x="676199" y="4417158"/>
                </a:lnTo>
                <a:lnTo>
                  <a:pt x="617130" y="4409958"/>
                </a:lnTo>
                <a:lnTo>
                  <a:pt x="559596" y="4398192"/>
                </a:lnTo>
                <a:lnTo>
                  <a:pt x="503786" y="4382046"/>
                </a:lnTo>
                <a:lnTo>
                  <a:pt x="449890" y="4361713"/>
                </a:lnTo>
                <a:lnTo>
                  <a:pt x="398097" y="4337380"/>
                </a:lnTo>
                <a:lnTo>
                  <a:pt x="348596" y="4309238"/>
                </a:lnTo>
                <a:lnTo>
                  <a:pt x="301579" y="4277476"/>
                </a:lnTo>
                <a:lnTo>
                  <a:pt x="257233" y="4242283"/>
                </a:lnTo>
                <a:lnTo>
                  <a:pt x="215749" y="4203850"/>
                </a:lnTo>
                <a:lnTo>
                  <a:pt x="177316" y="4162366"/>
                </a:lnTo>
                <a:lnTo>
                  <a:pt x="142123" y="4118020"/>
                </a:lnTo>
                <a:lnTo>
                  <a:pt x="110361" y="4071003"/>
                </a:lnTo>
                <a:lnTo>
                  <a:pt x="82219" y="4021502"/>
                </a:lnTo>
                <a:lnTo>
                  <a:pt x="57886" y="3969709"/>
                </a:lnTo>
                <a:lnTo>
                  <a:pt x="37553" y="3915813"/>
                </a:lnTo>
                <a:lnTo>
                  <a:pt x="21407" y="3860003"/>
                </a:lnTo>
                <a:lnTo>
                  <a:pt x="9641" y="3802469"/>
                </a:lnTo>
                <a:lnTo>
                  <a:pt x="2441" y="3743400"/>
                </a:lnTo>
                <a:lnTo>
                  <a:pt x="0" y="3682987"/>
                </a:lnTo>
                <a:lnTo>
                  <a:pt x="0" y="73660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5184" y="965834"/>
            <a:ext cx="477012" cy="37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87140" y="965834"/>
            <a:ext cx="477012" cy="37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68468" y="965834"/>
            <a:ext cx="475488" cy="374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9196" y="311048"/>
            <a:ext cx="1690127" cy="528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50521" y="2027143"/>
            <a:ext cx="178002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800" b="1" baseline="3034" dirty="0">
                <a:latin typeface="Calibri"/>
                <a:cs typeface="Calibri"/>
              </a:rPr>
              <a:t>Co</a:t>
            </a:r>
            <a:r>
              <a:rPr sz="2800" b="1" spc="-4" baseline="3034" dirty="0">
                <a:latin typeface="Calibri"/>
                <a:cs typeface="Calibri"/>
              </a:rPr>
              <a:t>n</a:t>
            </a:r>
            <a:r>
              <a:rPr sz="2800" b="1" spc="-9" baseline="3034" dirty="0">
                <a:latin typeface="Calibri"/>
                <a:cs typeface="Calibri"/>
              </a:rPr>
              <a:t>t</a:t>
            </a:r>
            <a:r>
              <a:rPr sz="2800" b="1" baseline="3034" dirty="0">
                <a:latin typeface="Calibri"/>
                <a:cs typeface="Calibri"/>
              </a:rPr>
              <a:t>act</a:t>
            </a:r>
            <a:r>
              <a:rPr sz="2800" b="1" spc="-29" baseline="3034" dirty="0">
                <a:latin typeface="Calibri"/>
                <a:cs typeface="Calibri"/>
              </a:rPr>
              <a:t> </a:t>
            </a:r>
            <a:r>
              <a:rPr sz="2800" b="1" spc="4" baseline="3034" dirty="0">
                <a:latin typeface="Calibri"/>
                <a:cs typeface="Calibri"/>
              </a:rPr>
              <a:t>D</a:t>
            </a:r>
            <a:r>
              <a:rPr sz="2800" b="1" spc="-4" baseline="3034" dirty="0">
                <a:latin typeface="Calibri"/>
                <a:cs typeface="Calibri"/>
              </a:rPr>
              <a:t>e</a:t>
            </a:r>
            <a:r>
              <a:rPr sz="2800" b="1" spc="-9" baseline="3034" dirty="0">
                <a:latin typeface="Calibri"/>
                <a:cs typeface="Calibri"/>
              </a:rPr>
              <a:t>t</a:t>
            </a:r>
            <a:r>
              <a:rPr sz="2800" b="1" baseline="3034" dirty="0">
                <a:latin typeface="Calibri"/>
                <a:cs typeface="Calibri"/>
              </a:rPr>
              <a:t>ails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519" y="2343119"/>
            <a:ext cx="3289200" cy="396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baseline="3034" dirty="0">
                <a:latin typeface="Calibri"/>
                <a:cs typeface="Calibri"/>
              </a:rPr>
              <a:t>No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baseline="3034" dirty="0">
                <a:latin typeface="Calibri"/>
                <a:cs typeface="Calibri"/>
              </a:rPr>
              <a:t>da (NC</a:t>
            </a:r>
            <a:r>
              <a:rPr sz="2700" spc="-9" baseline="3034" dirty="0">
                <a:latin typeface="Calibri"/>
                <a:cs typeface="Calibri"/>
              </a:rPr>
              <a:t>R</a:t>
            </a:r>
            <a:r>
              <a:rPr sz="2700" baseline="3034" dirty="0">
                <a:latin typeface="Calibri"/>
                <a:cs typeface="Calibri"/>
              </a:rPr>
              <a:t>)</a:t>
            </a:r>
            <a:r>
              <a:rPr sz="2700" spc="19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O</a:t>
            </a:r>
            <a:r>
              <a:rPr sz="2700" spc="-14" baseline="3034" dirty="0">
                <a:latin typeface="Calibri"/>
                <a:cs typeface="Calibri"/>
              </a:rPr>
              <a:t>f</a:t>
            </a:r>
            <a:r>
              <a:rPr sz="2700" baseline="3034" dirty="0">
                <a:latin typeface="Calibri"/>
                <a:cs typeface="Calibri"/>
              </a:rPr>
              <a:t>fi</a:t>
            </a:r>
            <a:r>
              <a:rPr sz="2700" spc="-9" baseline="3034" dirty="0">
                <a:latin typeface="Calibri"/>
                <a:cs typeface="Calibri"/>
              </a:rPr>
              <a:t>c</a:t>
            </a:r>
            <a:r>
              <a:rPr sz="2700" baseline="3034" dirty="0"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-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-13,</a:t>
            </a:r>
            <a:r>
              <a:rPr sz="2700" spc="-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U</a:t>
            </a:r>
            <a:r>
              <a:rPr sz="2700" spc="-9" baseline="1517" dirty="0">
                <a:latin typeface="Calibri"/>
                <a:cs typeface="Calibri"/>
              </a:rPr>
              <a:t>P</a:t>
            </a:r>
            <a:r>
              <a:rPr sz="2700" baseline="1517" dirty="0">
                <a:latin typeface="Calibri"/>
                <a:cs typeface="Calibri"/>
              </a:rPr>
              <a:t>SIDC Si</a:t>
            </a:r>
            <a:r>
              <a:rPr sz="2700" spc="-29" baseline="1517" dirty="0">
                <a:latin typeface="Calibri"/>
                <a:cs typeface="Calibri"/>
              </a:rPr>
              <a:t>t</a:t>
            </a:r>
            <a:r>
              <a:rPr sz="2700" spc="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-I</a:t>
            </a:r>
            <a:r>
              <a:rPr sz="2700" spc="-139" baseline="1517" dirty="0">
                <a:latin typeface="Calibri"/>
                <a:cs typeface="Calibri"/>
              </a:rPr>
              <a:t>V</a:t>
            </a:r>
            <a:r>
              <a:rPr sz="2700" baseline="1517" dirty="0">
                <a:latin typeface="Calibri"/>
                <a:cs typeface="Calibri"/>
              </a:rPr>
              <a:t>,</a:t>
            </a:r>
            <a:r>
              <a:rPr sz="2700" spc="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B</a:t>
            </a:r>
            <a:r>
              <a:rPr sz="2700" spc="9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hind</a:t>
            </a:r>
            <a:r>
              <a:rPr sz="2700" spc="1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G</a:t>
            </a:r>
            <a:r>
              <a:rPr sz="2700" spc="-34" baseline="1517" dirty="0">
                <a:latin typeface="Calibri"/>
                <a:cs typeface="Calibri"/>
              </a:rPr>
              <a:t>r</a:t>
            </a:r>
            <a:r>
              <a:rPr sz="2700" baseline="1517" dirty="0">
                <a:latin typeface="Calibri"/>
                <a:cs typeface="Calibri"/>
              </a:rPr>
              <a:t>and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2201" y="2602239"/>
            <a:ext cx="149671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84" baseline="3034" dirty="0">
                <a:latin typeface="Calibri"/>
                <a:cs typeface="Calibri"/>
              </a:rPr>
              <a:t>V</a:t>
            </a:r>
            <a:r>
              <a:rPr sz="2700" baseline="3034" dirty="0">
                <a:latin typeface="Calibri"/>
                <a:cs typeface="Calibri"/>
              </a:rPr>
              <a:t>e</a:t>
            </a:r>
            <a:r>
              <a:rPr sz="2700" spc="4" baseline="3034" dirty="0">
                <a:latin typeface="Calibri"/>
                <a:cs typeface="Calibri"/>
              </a:rPr>
              <a:t>n</a:t>
            </a:r>
            <a:r>
              <a:rPr sz="2700" spc="-4" baseline="3034" dirty="0">
                <a:latin typeface="Calibri"/>
                <a:cs typeface="Calibri"/>
              </a:rPr>
              <a:t>ic</a:t>
            </a:r>
            <a:r>
              <a:rPr sz="2700" baseline="3034" dirty="0">
                <a:latin typeface="Calibri"/>
                <a:cs typeface="Calibri"/>
              </a:rPr>
              <a:t>e,</a:t>
            </a:r>
            <a:r>
              <a:rPr sz="2700" spc="2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G</a:t>
            </a:r>
            <a:r>
              <a:rPr sz="2700" spc="-19" baseline="3034" dirty="0">
                <a:latin typeface="Calibri"/>
                <a:cs typeface="Calibri"/>
              </a:rPr>
              <a:t>r</a:t>
            </a:r>
            <a:r>
              <a:rPr sz="2700" baseline="3034" dirty="0">
                <a:latin typeface="Calibri"/>
                <a:cs typeface="Calibri"/>
              </a:rPr>
              <a:t>e</a:t>
            </a:r>
            <a:r>
              <a:rPr sz="2700" spc="-4" baseline="3034" dirty="0">
                <a:latin typeface="Calibri"/>
                <a:cs typeface="Calibri"/>
              </a:rPr>
              <a:t>a</a:t>
            </a:r>
            <a:r>
              <a:rPr sz="2700" spc="-25" baseline="3034" dirty="0">
                <a:latin typeface="Calibri"/>
                <a:cs typeface="Calibri"/>
              </a:rPr>
              <a:t>t</a:t>
            </a:r>
            <a:r>
              <a:rPr sz="2700" baseline="3034" dirty="0">
                <a:latin typeface="Calibri"/>
                <a:cs typeface="Calibri"/>
              </a:rPr>
              <a:t>er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1072" y="2615476"/>
            <a:ext cx="141620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3034" dirty="0">
                <a:latin typeface="Calibri"/>
                <a:cs typeface="Calibri"/>
              </a:rPr>
              <a:t>Noida,</a:t>
            </a:r>
            <a:r>
              <a:rPr sz="2700" spc="19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201308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520" y="3045402"/>
            <a:ext cx="5692810" cy="396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4">
              <a:lnSpc>
                <a:spcPts val="1935"/>
              </a:lnSpc>
              <a:spcBef>
                <a:spcPts val="96"/>
              </a:spcBef>
            </a:pPr>
            <a:r>
              <a:rPr sz="2700" baseline="3034" dirty="0">
                <a:latin typeface="Calibri"/>
                <a:cs typeface="Calibri"/>
              </a:rPr>
              <a:t>Co</a:t>
            </a:r>
            <a:r>
              <a:rPr sz="2700" spc="-9" baseline="3034" dirty="0">
                <a:latin typeface="Calibri"/>
                <a:cs typeface="Calibri"/>
              </a:rPr>
              <a:t>n</a:t>
            </a:r>
            <a:r>
              <a:rPr sz="2700" spc="-25" baseline="3034" dirty="0">
                <a:latin typeface="Calibri"/>
                <a:cs typeface="Calibri"/>
              </a:rPr>
              <a:t>t</a:t>
            </a:r>
            <a:r>
              <a:rPr sz="2700" baseline="3034" dirty="0">
                <a:latin typeface="Calibri"/>
                <a:cs typeface="Calibri"/>
              </a:rPr>
              <a:t>act</a:t>
            </a:r>
            <a:r>
              <a:rPr sz="2700" spc="-4" baseline="3034" dirty="0">
                <a:latin typeface="Calibri"/>
                <a:cs typeface="Calibri"/>
              </a:rPr>
              <a:t> </a:t>
            </a:r>
            <a:r>
              <a:rPr sz="2700" spc="-39" baseline="3034" dirty="0">
                <a:latin typeface="Calibri"/>
                <a:cs typeface="Calibri"/>
              </a:rPr>
              <a:t>P</a:t>
            </a:r>
            <a:r>
              <a:rPr sz="2700" baseline="3034" dirty="0">
                <a:latin typeface="Calibri"/>
                <a:cs typeface="Calibri"/>
              </a:rPr>
              <a:t>e</a:t>
            </a:r>
            <a:r>
              <a:rPr sz="2700" spc="-34" baseline="3034" dirty="0">
                <a:latin typeface="Calibri"/>
                <a:cs typeface="Calibri"/>
              </a:rPr>
              <a:t>r</a:t>
            </a:r>
            <a:r>
              <a:rPr sz="2700" baseline="3034" dirty="0">
                <a:latin typeface="Calibri"/>
                <a:cs typeface="Calibri"/>
              </a:rPr>
              <a:t>so</a:t>
            </a:r>
            <a:r>
              <a:rPr sz="2700" spc="4" baseline="3034" dirty="0">
                <a:latin typeface="Calibri"/>
                <a:cs typeface="Calibri"/>
              </a:rPr>
              <a:t>n</a:t>
            </a:r>
            <a:r>
              <a:rPr sz="2700" baseline="3034" dirty="0">
                <a:latin typeface="Calibri"/>
                <a:cs typeface="Calibri"/>
              </a:rPr>
              <a:t>:</a:t>
            </a:r>
            <a:r>
              <a:rPr sz="2700" spc="9" baseline="3034" dirty="0">
                <a:latin typeface="Calibri"/>
                <a:cs typeface="Calibri"/>
              </a:rPr>
              <a:t> </a:t>
            </a:r>
            <a:r>
              <a:rPr sz="2700" spc="-144" baseline="3034" dirty="0">
                <a:latin typeface="Calibri"/>
                <a:cs typeface="Calibri"/>
              </a:rPr>
              <a:t>T</a:t>
            </a:r>
            <a:r>
              <a:rPr sz="2700" baseline="3034" dirty="0">
                <a:latin typeface="Calibri"/>
                <a:cs typeface="Calibri"/>
              </a:rPr>
              <a:t>arun</a:t>
            </a:r>
            <a:r>
              <a:rPr sz="2700" spc="1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Kh</a:t>
            </a:r>
            <a:r>
              <a:rPr sz="2700" spc="4" baseline="3034" dirty="0">
                <a:latin typeface="Calibri"/>
                <a:cs typeface="Calibri"/>
              </a:rPr>
              <a:t>u</a:t>
            </a:r>
            <a:r>
              <a:rPr sz="2700" spc="-39" baseline="3034" dirty="0">
                <a:latin typeface="Calibri"/>
                <a:cs typeface="Calibri"/>
              </a:rPr>
              <a:t>r</a:t>
            </a:r>
            <a:r>
              <a:rPr sz="2700" baseline="3034" dirty="0">
                <a:latin typeface="Calibri"/>
                <a:cs typeface="Calibri"/>
              </a:rPr>
              <a:t>ana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  <a:spcBef>
                <a:spcPts val="11"/>
              </a:spcBef>
            </a:pPr>
            <a:r>
              <a:rPr sz="2700" baseline="1517" dirty="0">
                <a:latin typeface="Calibri"/>
                <a:cs typeface="Calibri"/>
              </a:rPr>
              <a:t>Co</a:t>
            </a:r>
            <a:r>
              <a:rPr sz="2700" spc="-14" baseline="1517" dirty="0">
                <a:latin typeface="Calibri"/>
                <a:cs typeface="Calibri"/>
              </a:rPr>
              <a:t>n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a</a:t>
            </a:r>
            <a:r>
              <a:rPr sz="2700" spc="-4" baseline="1517" dirty="0">
                <a:latin typeface="Calibri"/>
                <a:cs typeface="Calibri"/>
              </a:rPr>
              <a:t>c</a:t>
            </a:r>
            <a:r>
              <a:rPr sz="2700" baseline="1517" dirty="0">
                <a:latin typeface="Calibri"/>
                <a:cs typeface="Calibri"/>
              </a:rPr>
              <a:t>t No.:</a:t>
            </a:r>
            <a:r>
              <a:rPr sz="2700" spc="4" baseline="1517" dirty="0">
                <a:latin typeface="Calibri"/>
                <a:cs typeface="Calibri"/>
              </a:rPr>
              <a:t> </a:t>
            </a:r>
            <a:r>
              <a:rPr lang="en-IN" sz="2700" spc="4" baseline="1517" dirty="0" err="1">
                <a:cs typeface="Calibri"/>
              </a:rPr>
              <a:t>Ph</a:t>
            </a:r>
            <a:r>
              <a:rPr lang="en-IN" sz="2700" spc="4" baseline="1517" dirty="0">
                <a:cs typeface="Calibri"/>
              </a:rPr>
              <a:t> (IN):+91 120 4296878, 4909201, 2399113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0519" y="3769237"/>
            <a:ext cx="5411026" cy="396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>
                <a:latin typeface="Calibri"/>
                <a:cs typeface="Calibri"/>
              </a:rPr>
              <a:t>E</a:t>
            </a:r>
            <a:r>
              <a:rPr sz="2700" baseline="3034" dirty="0">
                <a:latin typeface="Calibri"/>
                <a:cs typeface="Calibri"/>
              </a:rPr>
              <a:t>-Ma</a:t>
            </a:r>
            <a:r>
              <a:rPr sz="2700" spc="-4" baseline="3034" dirty="0">
                <a:latin typeface="Calibri"/>
                <a:cs typeface="Calibri"/>
              </a:rPr>
              <a:t>il</a:t>
            </a:r>
            <a:r>
              <a:rPr sz="2700" baseline="3034" dirty="0">
                <a:latin typeface="Calibri"/>
                <a:cs typeface="Calibri"/>
              </a:rPr>
              <a:t>: </a:t>
            </a:r>
            <a:r>
              <a:rPr sz="2700" u="heavy" spc="-4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ii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700" u="heavy" spc="-25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d@i</a:t>
            </a:r>
            <a:r>
              <a:rPr sz="2700" u="heavy" spc="-9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700" u="heavy" spc="-25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d.</a:t>
            </a:r>
            <a:r>
              <a:rPr sz="2700" u="heavy" spc="-19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700" u="heavy" spc="4" baseline="3034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700" baseline="3034" dirty="0">
                <a:latin typeface="Calibri"/>
                <a:cs typeface="Calibri"/>
                <a:hlinkClick r:id="rId4"/>
              </a:rPr>
              <a:t>,</a:t>
            </a:r>
            <a:r>
              <a:rPr sz="2700" baseline="3034" dirty="0">
                <a:latin typeface="Calibri"/>
                <a:cs typeface="Calibri"/>
              </a:rPr>
              <a:t> </a:t>
            </a:r>
            <a:r>
              <a:rPr sz="2700" spc="-361" baseline="303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u="heavy" spc="-4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700" u="heavy" spc="-9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2700" u="heavy" spc="-34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o@khu</a:t>
            </a:r>
            <a:r>
              <a:rPr sz="2700" u="heavy" spc="-39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an</a:t>
            </a:r>
            <a:r>
              <a:rPr sz="2700" u="heavy" spc="4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an</a:t>
            </a:r>
            <a:r>
              <a:rPr sz="2700" u="heavy" spc="4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khu</a:t>
            </a:r>
            <a:r>
              <a:rPr sz="2700" u="heavy" spc="-39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an</a:t>
            </a:r>
            <a:r>
              <a:rPr sz="2700" u="heavy" spc="4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700" u="heavy" spc="-14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700" u="heavy" baseline="303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om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-64" baseline="1517" dirty="0">
                <a:latin typeface="Calibri"/>
                <a:cs typeface="Calibri"/>
              </a:rPr>
              <a:t>W</a:t>
            </a:r>
            <a:r>
              <a:rPr sz="2700" baseline="1517" dirty="0">
                <a:latin typeface="Calibri"/>
                <a:cs typeface="Calibri"/>
              </a:rPr>
              <a:t>e</a:t>
            </a:r>
            <a:r>
              <a:rPr sz="2700" spc="-4" baseline="1517" dirty="0">
                <a:latin typeface="Calibri"/>
                <a:cs typeface="Calibri"/>
              </a:rPr>
              <a:t>b</a:t>
            </a:r>
            <a:r>
              <a:rPr sz="2700" baseline="1517" dirty="0">
                <a:latin typeface="Calibri"/>
                <a:cs typeface="Calibri"/>
              </a:rPr>
              <a:t>si</a:t>
            </a:r>
            <a:r>
              <a:rPr sz="2700" spc="-29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e: </a:t>
            </a:r>
            <a:r>
              <a:rPr sz="2700" spc="-401" baseline="151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u="heavy" spc="4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ww</a:t>
            </a:r>
            <a:r>
              <a:rPr sz="2700" u="heavy" spc="-119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.i</a:t>
            </a:r>
            <a:r>
              <a:rPr sz="2700" u="heavy" spc="-9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2700" u="heavy" spc="-25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d.</a:t>
            </a:r>
            <a:r>
              <a:rPr sz="2700" u="heavy" spc="-19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om</a:t>
            </a:r>
            <a:r>
              <a:rPr sz="2700" spc="34" baseline="1517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700" baseline="1517" dirty="0">
                <a:latin typeface="Calibri"/>
                <a:cs typeface="Calibri"/>
                <a:hlinkClick r:id="rId6"/>
              </a:rPr>
              <a:t>|</a:t>
            </a:r>
            <a:r>
              <a:rPr sz="2700" baseline="1517" dirty="0">
                <a:latin typeface="Calibri"/>
                <a:cs typeface="Calibri"/>
              </a:rPr>
              <a:t> </a:t>
            </a:r>
            <a:r>
              <a:rPr sz="2700" u="heavy" spc="4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ww</a:t>
            </a:r>
            <a:r>
              <a:rPr sz="2700" u="heavy" spc="-119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.khu</a:t>
            </a:r>
            <a:r>
              <a:rPr sz="2700" u="heavy" spc="-39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an</a:t>
            </a:r>
            <a:r>
              <a:rPr sz="2700" u="heavy" spc="4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an</a:t>
            </a:r>
            <a:r>
              <a:rPr sz="2700" u="heavy" spc="4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khu</a:t>
            </a:r>
            <a:r>
              <a:rPr sz="2700" u="heavy" spc="-39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an</a:t>
            </a:r>
            <a:r>
              <a:rPr sz="2700" u="heavy" spc="4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2700" u="heavy" spc="-14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2700" u="heavy" baseline="1517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om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2136" y="950024"/>
            <a:ext cx="8463515" cy="342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ts val="2545"/>
              </a:lnSpc>
              <a:spcBef>
                <a:spcPts val="127"/>
              </a:spcBef>
            </a:pPr>
            <a:r>
              <a:rPr lang="en-IN" sz="3400" baseline="3413" dirty="0" smtClean="0">
                <a:latin typeface="Calibri"/>
                <a:ea typeface="+mn-ea"/>
                <a:cs typeface="Calibri"/>
              </a:rPr>
              <a:t> DELHI. MUMBAI. BANGLORE. PUNE. INDORE. HYDERABAD. CALIFORNIA</a:t>
            </a:r>
            <a:endParaRPr lang="en-IN" sz="3400" baseline="3413" dirty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6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>
                <a:solidFill>
                  <a:srgbClr val="0070C0"/>
                </a:solidFill>
              </a:rPr>
              <a:t>Current practice for waste disposal 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Thrown into sewer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/>
              <a:t> Dumped in low-lying areas </a:t>
            </a:r>
          </a:p>
          <a:p>
            <a:pPr>
              <a:buNone/>
            </a:pPr>
            <a:endParaRPr lang="en-IN" sz="2000" dirty="0" smtClean="0"/>
          </a:p>
          <a:p>
            <a:pPr algn="just">
              <a:buNone/>
            </a:pPr>
            <a:r>
              <a:rPr lang="en-IN" sz="2000" dirty="0" smtClean="0">
                <a:solidFill>
                  <a:srgbClr val="0070C0"/>
                </a:solidFill>
              </a:rPr>
              <a:t>Organic waste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/>
              <a:t>A resource 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/>
              <a:t>Great potential to replace LPG (liquefied petroleum gas) or coal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/>
              <a:t>Potential to replace chemical fertilizers with good quality organic manure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BE74-D939-9D47-879A-EDE656A6A3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38" tIns="45719" rIns="91438" bIns="45719" rtlCol="0" anchor="ctr">
            <a:noAutofit/>
          </a:bodyPr>
          <a:lstStyle/>
          <a:p>
            <a:r>
              <a:rPr lang="en-IN" sz="4000" b="1" baseline="3413" dirty="0" smtClean="0">
                <a:ea typeface="+mn-ea"/>
                <a:cs typeface="Calibri"/>
              </a:rPr>
              <a:t>Background</a:t>
            </a:r>
            <a:endParaRPr lang="en-IN" sz="4000" b="1" baseline="3413" dirty="0"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978710" y="2720003"/>
            <a:ext cx="6420427" cy="2021261"/>
          </a:xfrm>
          <a:custGeom>
            <a:avLst/>
            <a:gdLst/>
            <a:ahLst/>
            <a:cxnLst/>
            <a:rect l="l" t="t" r="r" b="b"/>
            <a:pathLst>
              <a:path w="7062470" h="3054350">
                <a:moveTo>
                  <a:pt x="0" y="0"/>
                </a:moveTo>
                <a:lnTo>
                  <a:pt x="0" y="3054095"/>
                </a:lnTo>
                <a:lnTo>
                  <a:pt x="7062215" y="3054095"/>
                </a:lnTo>
                <a:lnTo>
                  <a:pt x="7062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7047" y="2890131"/>
            <a:ext cx="7517888" cy="2021261"/>
          </a:xfrm>
          <a:custGeom>
            <a:avLst/>
            <a:gdLst/>
            <a:ahLst/>
            <a:cxnLst/>
            <a:rect l="l" t="t" r="r" b="b"/>
            <a:pathLst>
              <a:path w="7062470" h="3054350">
                <a:moveTo>
                  <a:pt x="0" y="0"/>
                </a:moveTo>
                <a:lnTo>
                  <a:pt x="0" y="3054095"/>
                </a:lnTo>
                <a:lnTo>
                  <a:pt x="7062215" y="3054095"/>
                </a:lnTo>
                <a:lnTo>
                  <a:pt x="7062215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68978" y="3273686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5D9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68978" y="3282763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5E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68978" y="3292848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5F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68978" y="3301925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8978" y="3311002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61A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68978" y="3321087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3A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8978" y="3330164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64A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68978" y="3340249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5A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68978" y="3349326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66A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68978" y="3359411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7A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68978" y="3368488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68A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8978" y="3378573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9A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68978" y="3387650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6AA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68978" y="3397735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BA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8978" y="3406812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CA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68978" y="3415889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6DA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68978" y="3425974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6FA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68978" y="3435051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70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68978" y="3445136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1B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68978" y="3454213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72B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68978" y="3464298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3B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68978" y="3473375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74B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978" y="3483460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5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68978" y="3492537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76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68978" y="3502622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7B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68978" y="3511699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8B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68978" y="3520776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7A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68978" y="3530861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BB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68978" y="3539938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7CB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68978" y="3550023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DB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68978" y="3559100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7EB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68978" y="3569185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7F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68978" y="3578262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81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68978" y="3588347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82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68978" y="3597424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8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68978" y="3607509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85C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68978" y="3616586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85C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68978" y="3625663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89C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68978" y="3635748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8BC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68978" y="3644825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8EC4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68978" y="3654911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90C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68978" y="3663987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92C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68978" y="3674073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95C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68978" y="3683149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97C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68978" y="3693235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9AC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68978" y="3702311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9CC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68978" y="3712397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9E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68978" y="3721473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A1C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8978" y="3730550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A3C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68978" y="3740635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A5C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68978" y="3749713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A8C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68978" y="3759797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AAC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68978" y="3768875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ACC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68978" y="3778959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AFC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68978" y="3788037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B1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68978" y="3798121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B3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68978" y="3807199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B6D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68978" y="3817283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B8D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68978" y="3826360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BB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68978" y="3836445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BD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68978" y="3845522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BFD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68978" y="3854599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C2D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68978" y="3864684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C4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868978" y="3873761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C4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68978" y="3883846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C8D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68978" y="3892923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CB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68978" y="3903008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CD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68978" y="3912085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CF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68978" y="3922170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D1D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68978" y="3931247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D3D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68978" y="3941332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D6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68978" y="3950409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D8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68978" y="3959486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DA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68978" y="3969571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DCD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68978" y="3978648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DED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68978" y="3988733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E1E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68978" y="3997810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E3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68978" y="4007895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E5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68978" y="4016972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E7E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68978" y="4027058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EAE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68978" y="4036134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EC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868978" y="4046220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EEE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68978" y="4055296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F0E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68978" y="4064373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F2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68978" y="4074458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F5E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68978" y="4083535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F7E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868978" y="4093620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F9E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868978" y="4102698"/>
            <a:ext cx="5232977" cy="10085"/>
          </a:xfrm>
          <a:custGeom>
            <a:avLst/>
            <a:gdLst/>
            <a:ahLst/>
            <a:cxnLst/>
            <a:rect l="l" t="t" r="r" b="b"/>
            <a:pathLst>
              <a:path w="5756275" h="15239">
                <a:moveTo>
                  <a:pt x="0" y="15234"/>
                </a:moveTo>
                <a:lnTo>
                  <a:pt x="5756147" y="15234"/>
                </a:lnTo>
                <a:lnTo>
                  <a:pt x="5756147" y="0"/>
                </a:lnTo>
                <a:lnTo>
                  <a:pt x="0" y="0"/>
                </a:lnTo>
                <a:lnTo>
                  <a:pt x="0" y="15234"/>
                </a:lnTo>
                <a:close/>
              </a:path>
            </a:pathLst>
          </a:custGeom>
          <a:solidFill>
            <a:srgbClr val="FB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68978" y="4112782"/>
            <a:ext cx="5232977" cy="9245"/>
          </a:xfrm>
          <a:custGeom>
            <a:avLst/>
            <a:gdLst/>
            <a:ahLst/>
            <a:cxnLst/>
            <a:rect l="l" t="t" r="r" b="b"/>
            <a:pathLst>
              <a:path w="5756275" h="13970">
                <a:moveTo>
                  <a:pt x="0" y="13710"/>
                </a:moveTo>
                <a:lnTo>
                  <a:pt x="5756147" y="13710"/>
                </a:lnTo>
                <a:lnTo>
                  <a:pt x="5756147" y="0"/>
                </a:lnTo>
                <a:lnTo>
                  <a:pt x="0" y="0"/>
                </a:lnTo>
                <a:lnTo>
                  <a:pt x="0" y="13710"/>
                </a:lnTo>
                <a:close/>
              </a:path>
            </a:pathLst>
          </a:custGeom>
          <a:solidFill>
            <a:srgbClr val="FF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68974" y="3267907"/>
            <a:ext cx="5232977" cy="9664"/>
          </a:xfrm>
          <a:custGeom>
            <a:avLst/>
            <a:gdLst/>
            <a:ahLst/>
            <a:cxnLst/>
            <a:rect l="l" t="t" r="r" b="b"/>
            <a:pathLst>
              <a:path w="5756275" h="14604">
                <a:moveTo>
                  <a:pt x="0" y="0"/>
                </a:moveTo>
                <a:lnTo>
                  <a:pt x="5756137" y="0"/>
                </a:lnTo>
                <a:lnTo>
                  <a:pt x="5756137" y="14406"/>
                </a:lnTo>
                <a:lnTo>
                  <a:pt x="0" y="14406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01826" y="3272674"/>
            <a:ext cx="0" cy="849266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0"/>
                </a:moveTo>
                <a:lnTo>
                  <a:pt x="0" y="1283211"/>
                </a:lnTo>
              </a:path>
            </a:pathLst>
          </a:custGeom>
          <a:ln w="2213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68974" y="4117091"/>
            <a:ext cx="5232977" cy="9664"/>
          </a:xfrm>
          <a:custGeom>
            <a:avLst/>
            <a:gdLst/>
            <a:ahLst/>
            <a:cxnLst/>
            <a:rect l="l" t="t" r="r" b="b"/>
            <a:pathLst>
              <a:path w="5756275" h="14604">
                <a:moveTo>
                  <a:pt x="0" y="0"/>
                </a:moveTo>
                <a:lnTo>
                  <a:pt x="5756137" y="0"/>
                </a:lnTo>
                <a:lnTo>
                  <a:pt x="5756137" y="14406"/>
                </a:lnTo>
                <a:lnTo>
                  <a:pt x="0" y="14406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68974" y="3272674"/>
            <a:ext cx="0" cy="849266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211"/>
                </a:moveTo>
                <a:lnTo>
                  <a:pt x="0" y="0"/>
                </a:lnTo>
              </a:path>
            </a:pathLst>
          </a:custGeom>
          <a:ln w="2213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68977" y="3272678"/>
            <a:ext cx="0" cy="849266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0"/>
                </a:moveTo>
                <a:lnTo>
                  <a:pt x="0" y="12832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68977" y="4121860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68977" y="3835437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68977" y="3559100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868977" y="3272677"/>
            <a:ext cx="80818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68978" y="4121860"/>
            <a:ext cx="5232977" cy="0"/>
          </a:xfrm>
          <a:custGeom>
            <a:avLst/>
            <a:gdLst/>
            <a:ahLst/>
            <a:cxnLst/>
            <a:rect l="l" t="t" r="r" b="b"/>
            <a:pathLst>
              <a:path w="5756275">
                <a:moveTo>
                  <a:pt x="0" y="0"/>
                </a:moveTo>
                <a:lnTo>
                  <a:pt x="57561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68977" y="4121860"/>
            <a:ext cx="0" cy="38660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14995" y="4121860"/>
            <a:ext cx="0" cy="38660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61014" y="4121860"/>
            <a:ext cx="0" cy="38660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08417" y="4121860"/>
            <a:ext cx="0" cy="38660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54435" y="4121860"/>
            <a:ext cx="0" cy="38660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101839" y="4121860"/>
            <a:ext cx="0" cy="38660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579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1282" y="3968562"/>
            <a:ext cx="1047750" cy="143295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0" y="216408"/>
                </a:moveTo>
                <a:lnTo>
                  <a:pt x="1152143" y="0"/>
                </a:lnTo>
              </a:path>
            </a:pathLst>
          </a:custGeom>
          <a:ln w="14669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438686" y="3826361"/>
            <a:ext cx="1046018" cy="142455"/>
          </a:xfrm>
          <a:custGeom>
            <a:avLst/>
            <a:gdLst/>
            <a:ahLst/>
            <a:cxnLst/>
            <a:rect l="l" t="t" r="r" b="b"/>
            <a:pathLst>
              <a:path w="1150620" h="215264">
                <a:moveTo>
                  <a:pt x="0" y="214881"/>
                </a:moveTo>
                <a:lnTo>
                  <a:pt x="1150629" y="0"/>
                </a:lnTo>
              </a:path>
            </a:pathLst>
          </a:custGeom>
          <a:ln w="1466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484712" y="3739629"/>
            <a:ext cx="1046018" cy="86986"/>
          </a:xfrm>
          <a:custGeom>
            <a:avLst/>
            <a:gdLst/>
            <a:ahLst/>
            <a:cxnLst/>
            <a:rect l="l" t="t" r="r" b="b"/>
            <a:pathLst>
              <a:path w="1150620" h="131445">
                <a:moveTo>
                  <a:pt x="0" y="131061"/>
                </a:moveTo>
                <a:lnTo>
                  <a:pt x="1150610" y="0"/>
                </a:lnTo>
              </a:path>
            </a:pathLst>
          </a:custGeom>
          <a:ln w="14505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30722" y="3339237"/>
            <a:ext cx="1047750" cy="400470"/>
          </a:xfrm>
          <a:custGeom>
            <a:avLst/>
            <a:gdLst/>
            <a:ahLst/>
            <a:cxnLst/>
            <a:rect l="l" t="t" r="r" b="b"/>
            <a:pathLst>
              <a:path w="1152525" h="605154">
                <a:moveTo>
                  <a:pt x="0" y="605036"/>
                </a:moveTo>
                <a:lnTo>
                  <a:pt x="1152143" y="0"/>
                </a:lnTo>
              </a:path>
            </a:pathLst>
          </a:custGeom>
          <a:ln w="1607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1278044" y="2997669"/>
            <a:ext cx="6240871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3143"/>
            <a:r>
              <a:rPr sz="1200" b="1" spc="441" dirty="0">
                <a:cs typeface="Arial"/>
              </a:rPr>
              <a:t>Per</a:t>
            </a:r>
            <a:r>
              <a:rPr sz="1200" b="1" spc="112" dirty="0">
                <a:cs typeface="Arial"/>
              </a:rPr>
              <a:t> </a:t>
            </a:r>
            <a:r>
              <a:rPr sz="1200" b="1" spc="373" dirty="0">
                <a:cs typeface="Arial"/>
              </a:rPr>
              <a:t>capita</a:t>
            </a:r>
            <a:r>
              <a:rPr sz="1200" b="1" spc="163" dirty="0">
                <a:cs typeface="Arial"/>
              </a:rPr>
              <a:t> </a:t>
            </a:r>
            <a:r>
              <a:rPr sz="1200" b="1" spc="449" dirty="0">
                <a:cs typeface="Arial"/>
              </a:rPr>
              <a:t>waste</a:t>
            </a:r>
            <a:r>
              <a:rPr sz="1200" b="1" spc="163" dirty="0">
                <a:cs typeface="Arial"/>
              </a:rPr>
              <a:t> </a:t>
            </a:r>
            <a:r>
              <a:rPr sz="1200" b="1" spc="401" dirty="0">
                <a:cs typeface="Arial"/>
              </a:rPr>
              <a:t>generation</a:t>
            </a:r>
            <a:endParaRPr sz="1200" b="1">
              <a:cs typeface="Arial"/>
            </a:endParaRPr>
          </a:p>
          <a:p>
            <a:pPr>
              <a:spcBef>
                <a:spcPts val="8"/>
              </a:spcBef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337" dirty="0">
                <a:latin typeface="Arial"/>
                <a:cs typeface="Arial"/>
              </a:rPr>
              <a:t>2030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r>
              <a:rPr sz="900" spc="337" dirty="0">
                <a:latin typeface="Arial"/>
                <a:cs typeface="Arial"/>
              </a:rPr>
              <a:t>2010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337" dirty="0">
                <a:latin typeface="Arial"/>
                <a:cs typeface="Arial"/>
              </a:rPr>
              <a:t>1990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r>
              <a:rPr sz="900" spc="337" dirty="0">
                <a:latin typeface="Arial"/>
                <a:cs typeface="Arial"/>
              </a:rPr>
              <a:t>1970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190399" y="4215820"/>
            <a:ext cx="4398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spc="328" dirty="0">
                <a:latin typeface="Arial"/>
                <a:cs typeface="Arial"/>
              </a:rPr>
              <a:t>37</a:t>
            </a:r>
            <a:r>
              <a:rPr sz="1200" spc="36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377255" y="4215820"/>
            <a:ext cx="4398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spc="328" dirty="0">
                <a:latin typeface="Arial"/>
                <a:cs typeface="Arial"/>
              </a:rPr>
              <a:t>70</a:t>
            </a:r>
            <a:r>
              <a:rPr sz="1200" spc="361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247704" y="4226452"/>
            <a:ext cx="287655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96" algn="ctr">
              <a:tabLst>
                <a:tab pos="927473" algn="l"/>
                <a:tab pos="1850367" algn="l"/>
              </a:tabLst>
            </a:pPr>
            <a:r>
              <a:rPr sz="1200" spc="337" dirty="0">
                <a:latin typeface="Arial"/>
                <a:cs typeface="Arial"/>
              </a:rPr>
              <a:t>430	</a:t>
            </a:r>
            <a:r>
              <a:rPr sz="1200" spc="341" dirty="0">
                <a:latin typeface="Arial"/>
                <a:cs typeface="Arial"/>
              </a:rPr>
              <a:t>460	</a:t>
            </a:r>
            <a:r>
              <a:rPr sz="1200" spc="337" dirty="0">
                <a:latin typeface="Arial"/>
                <a:cs typeface="Arial"/>
              </a:rPr>
              <a:t>490</a:t>
            </a:r>
            <a:endParaRPr sz="1200">
              <a:latin typeface="Arial"/>
              <a:cs typeface="Arial"/>
            </a:endParaRPr>
          </a:p>
          <a:p>
            <a:pPr marR="4070" algn="ctr">
              <a:spcBef>
                <a:spcPts val="736"/>
              </a:spcBef>
            </a:pPr>
            <a:r>
              <a:rPr sz="1200" b="1" spc="337" dirty="0">
                <a:latin typeface="Arial"/>
                <a:cs typeface="Arial"/>
              </a:rPr>
              <a:t>Quantity </a:t>
            </a:r>
            <a:r>
              <a:rPr sz="1200" b="1" spc="308" dirty="0">
                <a:latin typeface="Arial"/>
                <a:cs typeface="Arial"/>
              </a:rPr>
              <a:t>of </a:t>
            </a:r>
            <a:r>
              <a:rPr sz="1200" b="1" spc="361" dirty="0">
                <a:latin typeface="Arial"/>
                <a:cs typeface="Arial"/>
              </a:rPr>
              <a:t>waste</a:t>
            </a:r>
            <a:r>
              <a:rPr sz="1200" b="1" spc="56" dirty="0">
                <a:latin typeface="Arial"/>
                <a:cs typeface="Arial"/>
              </a:rPr>
              <a:t> </a:t>
            </a:r>
            <a:r>
              <a:rPr sz="1200" b="1" spc="357" dirty="0">
                <a:latin typeface="Arial"/>
                <a:cs typeface="Arial"/>
              </a:rPr>
              <a:t>(gm)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85" name="Content Placeholder 7"/>
          <p:cNvGraphicFramePr>
            <a:graphicFrameLocks noGrp="1"/>
          </p:cNvGraphicFramePr>
          <p:nvPr>
            <p:ph idx="1"/>
          </p:nvPr>
        </p:nvGraphicFramePr>
        <p:xfrm>
          <a:off x="827047" y="765543"/>
          <a:ext cx="7530156" cy="19752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4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2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800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Year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Per</a:t>
                      </a:r>
                      <a:r>
                        <a:rPr lang="en-IN" sz="1400" b="1" baseline="0" dirty="0" smtClean="0"/>
                        <a:t> Capita Waste Generation (g/day)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 smtClean="0"/>
                        <a:t>Total Urban Municipal Waste Generation (MT/y)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61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1971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375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14.9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61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1981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430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25.1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61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460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43.5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614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1997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490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48.5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003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2025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700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~Double</a:t>
                      </a:r>
                      <a:r>
                        <a:rPr lang="en-IN" sz="1400" b="1" baseline="0" dirty="0" smtClean="0"/>
                        <a:t> the amount of 1997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8" name="Title 187"/>
          <p:cNvSpPr>
            <a:spLocks noGrp="1"/>
          </p:cNvSpPr>
          <p:nvPr>
            <p:ph type="title"/>
          </p:nvPr>
        </p:nvSpPr>
        <p:spPr>
          <a:xfrm>
            <a:off x="457200" y="-59846"/>
            <a:ext cx="8229600" cy="857250"/>
          </a:xfrm>
        </p:spPr>
        <p:txBody>
          <a:bodyPr>
            <a:normAutofit/>
          </a:bodyPr>
          <a:lstStyle/>
          <a:p>
            <a:r>
              <a:rPr lang="en-IN" sz="4000" b="1" baseline="3413" dirty="0" smtClean="0">
                <a:ea typeface="+mn-ea"/>
                <a:cs typeface="Calibri"/>
              </a:rPr>
              <a:t>Waste Generation Trends In India</a:t>
            </a:r>
            <a:endParaRPr lang="en-IN" sz="4000" b="1" baseline="3413" dirty="0"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946" y="283468"/>
            <a:ext cx="7116846" cy="307777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IN" sz="4000" b="1" baseline="3413" dirty="0" smtClean="0">
                <a:ea typeface="+mn-ea"/>
                <a:cs typeface="Calibri"/>
              </a:rPr>
              <a:t>Projected Power Generation Potential</a:t>
            </a:r>
          </a:p>
        </p:txBody>
      </p:sp>
      <p:sp>
        <p:nvSpPr>
          <p:cNvPr id="3" name="object 3"/>
          <p:cNvSpPr/>
          <p:nvPr/>
        </p:nvSpPr>
        <p:spPr>
          <a:xfrm>
            <a:off x="584791" y="1073888"/>
            <a:ext cx="7974418" cy="3519452"/>
          </a:xfrm>
          <a:custGeom>
            <a:avLst/>
            <a:gdLst/>
            <a:ahLst/>
            <a:cxnLst/>
            <a:rect l="l" t="t" r="r" b="b"/>
            <a:pathLst>
              <a:path w="8382000" h="5105400">
                <a:moveTo>
                  <a:pt x="0" y="0"/>
                </a:moveTo>
                <a:lnTo>
                  <a:pt x="0" y="5105399"/>
                </a:lnTo>
                <a:lnTo>
                  <a:pt x="8381999" y="5105399"/>
                </a:lnTo>
                <a:lnTo>
                  <a:pt x="838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3885" y="1513802"/>
            <a:ext cx="6319405" cy="2635624"/>
          </a:xfrm>
          <a:custGeom>
            <a:avLst/>
            <a:gdLst/>
            <a:ahLst/>
            <a:cxnLst/>
            <a:rect l="l" t="t" r="r" b="b"/>
            <a:pathLst>
              <a:path w="6951345" h="3982720">
                <a:moveTo>
                  <a:pt x="0" y="0"/>
                </a:moveTo>
                <a:lnTo>
                  <a:pt x="0" y="3982211"/>
                </a:lnTo>
                <a:lnTo>
                  <a:pt x="6950963" y="3982211"/>
                </a:lnTo>
                <a:lnTo>
                  <a:pt x="695096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8588" y="3885862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9170" y="3885862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9752" y="3885862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0334" y="3885863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3885" y="3885863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8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8588" y="3623645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9170" y="3623645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9752" y="3623645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0334" y="3623645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3885" y="3623646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8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8588" y="3361427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9170" y="3361427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9752" y="3361428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3885" y="3361428"/>
            <a:ext cx="2174009" cy="0"/>
          </a:xfrm>
          <a:custGeom>
            <a:avLst/>
            <a:gdLst/>
            <a:ahLst/>
            <a:cxnLst/>
            <a:rect l="l" t="t" r="r" b="b"/>
            <a:pathLst>
              <a:path w="2391410">
                <a:moveTo>
                  <a:pt x="239116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68588" y="3098201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9170" y="3098201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9752" y="3098202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3885" y="3098202"/>
            <a:ext cx="2174009" cy="0"/>
          </a:xfrm>
          <a:custGeom>
            <a:avLst/>
            <a:gdLst/>
            <a:ahLst/>
            <a:cxnLst/>
            <a:rect l="l" t="t" r="r" b="b"/>
            <a:pathLst>
              <a:path w="2391410">
                <a:moveTo>
                  <a:pt x="239116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68588" y="2835984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9170" y="2835984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3885" y="2835984"/>
            <a:ext cx="3753427" cy="0"/>
          </a:xfrm>
          <a:custGeom>
            <a:avLst/>
            <a:gdLst/>
            <a:ahLst/>
            <a:cxnLst/>
            <a:rect l="l" t="t" r="r" b="b"/>
            <a:pathLst>
              <a:path w="4128770">
                <a:moveTo>
                  <a:pt x="41285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8588" y="2563681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9170" y="2563681"/>
            <a:ext cx="1187450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13060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3885" y="2563681"/>
            <a:ext cx="3753427" cy="0"/>
          </a:xfrm>
          <a:custGeom>
            <a:avLst/>
            <a:gdLst/>
            <a:ahLst/>
            <a:cxnLst/>
            <a:rect l="l" t="t" r="r" b="b"/>
            <a:pathLst>
              <a:path w="4128770">
                <a:moveTo>
                  <a:pt x="41285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68588" y="2301463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3885" y="2301463"/>
            <a:ext cx="5332845" cy="0"/>
          </a:xfrm>
          <a:custGeom>
            <a:avLst/>
            <a:gdLst/>
            <a:ahLst/>
            <a:cxnLst/>
            <a:rect l="l" t="t" r="r" b="b"/>
            <a:pathLst>
              <a:path w="5866130">
                <a:moveTo>
                  <a:pt x="58658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5270" y="2039246"/>
            <a:ext cx="1209964" cy="0"/>
          </a:xfrm>
          <a:custGeom>
            <a:avLst/>
            <a:gdLst/>
            <a:ahLst/>
            <a:cxnLst/>
            <a:rect l="l" t="t" r="r" b="b"/>
            <a:pathLst>
              <a:path w="1330960">
                <a:moveTo>
                  <a:pt x="0" y="0"/>
                </a:moveTo>
                <a:lnTo>
                  <a:pt x="13304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68588" y="2039246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69723" y="2039246"/>
            <a:ext cx="2306782" cy="0"/>
          </a:xfrm>
          <a:custGeom>
            <a:avLst/>
            <a:gdLst/>
            <a:ahLst/>
            <a:cxnLst/>
            <a:rect l="l" t="t" r="r" b="b"/>
            <a:pathLst>
              <a:path w="2537459">
                <a:moveTo>
                  <a:pt x="25374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68588" y="1776020"/>
            <a:ext cx="594591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6537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43885" y="1776020"/>
            <a:ext cx="5332845" cy="0"/>
          </a:xfrm>
          <a:custGeom>
            <a:avLst/>
            <a:gdLst/>
            <a:ahLst/>
            <a:cxnLst/>
            <a:rect l="l" t="t" r="r" b="b"/>
            <a:pathLst>
              <a:path w="5866130">
                <a:moveTo>
                  <a:pt x="586588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3885" y="1513802"/>
            <a:ext cx="6319405" cy="0"/>
          </a:xfrm>
          <a:custGeom>
            <a:avLst/>
            <a:gdLst/>
            <a:ahLst/>
            <a:cxnLst/>
            <a:rect l="l" t="t" r="r" b="b"/>
            <a:pathLst>
              <a:path w="6951345">
                <a:moveTo>
                  <a:pt x="0" y="0"/>
                </a:moveTo>
                <a:lnTo>
                  <a:pt x="69509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43888" y="1509278"/>
            <a:ext cx="6319405" cy="9245"/>
          </a:xfrm>
          <a:custGeom>
            <a:avLst/>
            <a:gdLst/>
            <a:ahLst/>
            <a:cxnLst/>
            <a:rect l="l" t="t" r="r" b="b"/>
            <a:pathLst>
              <a:path w="6951345" h="13969">
                <a:moveTo>
                  <a:pt x="0" y="0"/>
                </a:moveTo>
                <a:lnTo>
                  <a:pt x="6950966" y="0"/>
                </a:lnTo>
                <a:lnTo>
                  <a:pt x="6950966" y="13680"/>
                </a:lnTo>
                <a:lnTo>
                  <a:pt x="0" y="1368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62948" y="1513804"/>
            <a:ext cx="0" cy="2635624"/>
          </a:xfrm>
          <a:custGeom>
            <a:avLst/>
            <a:gdLst/>
            <a:ahLst/>
            <a:cxnLst/>
            <a:rect l="l" t="t" r="r" b="b"/>
            <a:pathLst>
              <a:path h="3982720">
                <a:moveTo>
                  <a:pt x="0" y="0"/>
                </a:moveTo>
                <a:lnTo>
                  <a:pt x="0" y="3982210"/>
                </a:lnTo>
              </a:path>
            </a:pathLst>
          </a:custGeom>
          <a:ln w="1232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3888" y="4144564"/>
            <a:ext cx="6319405" cy="9245"/>
          </a:xfrm>
          <a:custGeom>
            <a:avLst/>
            <a:gdLst/>
            <a:ahLst/>
            <a:cxnLst/>
            <a:rect l="l" t="t" r="r" b="b"/>
            <a:pathLst>
              <a:path w="6951345" h="13970">
                <a:moveTo>
                  <a:pt x="0" y="0"/>
                </a:moveTo>
                <a:lnTo>
                  <a:pt x="6950966" y="0"/>
                </a:lnTo>
                <a:lnTo>
                  <a:pt x="6950966" y="13680"/>
                </a:lnTo>
                <a:lnTo>
                  <a:pt x="0" y="1368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3888" y="1513804"/>
            <a:ext cx="0" cy="2635624"/>
          </a:xfrm>
          <a:custGeom>
            <a:avLst/>
            <a:gdLst/>
            <a:ahLst/>
            <a:cxnLst/>
            <a:rect l="l" t="t" r="r" b="b"/>
            <a:pathLst>
              <a:path h="3982720">
                <a:moveTo>
                  <a:pt x="0" y="3982210"/>
                </a:moveTo>
                <a:lnTo>
                  <a:pt x="0" y="0"/>
                </a:lnTo>
              </a:path>
            </a:pathLst>
          </a:custGeom>
          <a:ln w="1232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8250" y="3379581"/>
            <a:ext cx="392545" cy="769844"/>
          </a:xfrm>
          <a:custGeom>
            <a:avLst/>
            <a:gdLst/>
            <a:ahLst/>
            <a:cxnLst/>
            <a:rect l="l" t="t" r="r" b="b"/>
            <a:pathLst>
              <a:path w="431800" h="1163320">
                <a:moveTo>
                  <a:pt x="0" y="0"/>
                </a:moveTo>
                <a:lnTo>
                  <a:pt x="0" y="1162811"/>
                </a:lnTo>
                <a:lnTo>
                  <a:pt x="431291" y="1162811"/>
                </a:lnTo>
                <a:lnTo>
                  <a:pt x="431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8240" y="3379587"/>
            <a:ext cx="392545" cy="769844"/>
          </a:xfrm>
          <a:custGeom>
            <a:avLst/>
            <a:gdLst/>
            <a:ahLst/>
            <a:cxnLst/>
            <a:rect l="l" t="t" r="r" b="b"/>
            <a:pathLst>
              <a:path w="431800" h="1163320">
                <a:moveTo>
                  <a:pt x="0" y="0"/>
                </a:moveTo>
                <a:lnTo>
                  <a:pt x="431303" y="0"/>
                </a:lnTo>
                <a:lnTo>
                  <a:pt x="431303" y="1162806"/>
                </a:lnTo>
                <a:lnTo>
                  <a:pt x="0" y="1162806"/>
                </a:lnTo>
                <a:lnTo>
                  <a:pt x="0" y="0"/>
                </a:lnTo>
                <a:close/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7668" y="2953982"/>
            <a:ext cx="392545" cy="1195107"/>
          </a:xfrm>
          <a:custGeom>
            <a:avLst/>
            <a:gdLst/>
            <a:ahLst/>
            <a:cxnLst/>
            <a:rect l="l" t="t" r="r" b="b"/>
            <a:pathLst>
              <a:path w="431800" h="1805939">
                <a:moveTo>
                  <a:pt x="0" y="0"/>
                </a:moveTo>
                <a:lnTo>
                  <a:pt x="0" y="1805939"/>
                </a:lnTo>
                <a:lnTo>
                  <a:pt x="431291" y="1805939"/>
                </a:lnTo>
                <a:lnTo>
                  <a:pt x="431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17661" y="2953984"/>
            <a:ext cx="392545" cy="1195107"/>
          </a:xfrm>
          <a:custGeom>
            <a:avLst/>
            <a:gdLst/>
            <a:ahLst/>
            <a:cxnLst/>
            <a:rect l="l" t="t" r="r" b="b"/>
            <a:pathLst>
              <a:path w="431800" h="1805939">
                <a:moveTo>
                  <a:pt x="0" y="0"/>
                </a:moveTo>
                <a:lnTo>
                  <a:pt x="431289" y="0"/>
                </a:lnTo>
                <a:lnTo>
                  <a:pt x="431289" y="1805939"/>
                </a:lnTo>
                <a:lnTo>
                  <a:pt x="0" y="1805939"/>
                </a:lnTo>
                <a:lnTo>
                  <a:pt x="0" y="0"/>
                </a:lnTo>
                <a:close/>
              </a:path>
            </a:pathLst>
          </a:custGeom>
          <a:ln w="12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97087" y="2419462"/>
            <a:ext cx="392545" cy="1729628"/>
          </a:xfrm>
          <a:custGeom>
            <a:avLst/>
            <a:gdLst/>
            <a:ahLst/>
            <a:cxnLst/>
            <a:rect l="l" t="t" r="r" b="b"/>
            <a:pathLst>
              <a:path w="431800" h="2613660">
                <a:moveTo>
                  <a:pt x="0" y="0"/>
                </a:moveTo>
                <a:lnTo>
                  <a:pt x="0" y="2613659"/>
                </a:lnTo>
                <a:lnTo>
                  <a:pt x="431291" y="2613659"/>
                </a:lnTo>
                <a:lnTo>
                  <a:pt x="431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97081" y="2419460"/>
            <a:ext cx="392545" cy="1729628"/>
          </a:xfrm>
          <a:custGeom>
            <a:avLst/>
            <a:gdLst/>
            <a:ahLst/>
            <a:cxnLst/>
            <a:rect l="l" t="t" r="r" b="b"/>
            <a:pathLst>
              <a:path w="431800" h="2613660">
                <a:moveTo>
                  <a:pt x="0" y="0"/>
                </a:moveTo>
                <a:lnTo>
                  <a:pt x="431289" y="0"/>
                </a:lnTo>
                <a:lnTo>
                  <a:pt x="431289" y="2613664"/>
                </a:lnTo>
                <a:lnTo>
                  <a:pt x="0" y="2613664"/>
                </a:lnTo>
                <a:lnTo>
                  <a:pt x="0" y="0"/>
                </a:lnTo>
                <a:close/>
              </a:path>
            </a:pathLst>
          </a:custGeom>
          <a:ln w="12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76505" y="1739713"/>
            <a:ext cx="392545" cy="2409545"/>
          </a:xfrm>
          <a:custGeom>
            <a:avLst/>
            <a:gdLst/>
            <a:ahLst/>
            <a:cxnLst/>
            <a:rect l="l" t="t" r="r" b="b"/>
            <a:pathLst>
              <a:path w="431800" h="3641090">
                <a:moveTo>
                  <a:pt x="0" y="0"/>
                </a:moveTo>
                <a:lnTo>
                  <a:pt x="0" y="3640835"/>
                </a:lnTo>
                <a:lnTo>
                  <a:pt x="431291" y="3640835"/>
                </a:lnTo>
                <a:lnTo>
                  <a:pt x="4312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76502" y="1739712"/>
            <a:ext cx="392545" cy="2409545"/>
          </a:xfrm>
          <a:custGeom>
            <a:avLst/>
            <a:gdLst/>
            <a:ahLst/>
            <a:cxnLst/>
            <a:rect l="l" t="t" r="r" b="b"/>
            <a:pathLst>
              <a:path w="431800" h="3641090">
                <a:moveTo>
                  <a:pt x="0" y="0"/>
                </a:moveTo>
                <a:lnTo>
                  <a:pt x="431289" y="0"/>
                </a:lnTo>
                <a:lnTo>
                  <a:pt x="431289" y="3640839"/>
                </a:lnTo>
                <a:lnTo>
                  <a:pt x="0" y="3640839"/>
                </a:lnTo>
                <a:lnTo>
                  <a:pt x="0" y="0"/>
                </a:lnTo>
                <a:close/>
              </a:path>
            </a:pathLst>
          </a:custGeom>
          <a:ln w="12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04752" y="3387649"/>
            <a:ext cx="258041" cy="761440"/>
          </a:xfrm>
          <a:custGeom>
            <a:avLst/>
            <a:gdLst/>
            <a:ahLst/>
            <a:cxnLst/>
            <a:rect l="l" t="t" r="r" b="b"/>
            <a:pathLst>
              <a:path w="283844" h="1150620">
                <a:moveTo>
                  <a:pt x="0" y="0"/>
                </a:moveTo>
                <a:lnTo>
                  <a:pt x="0" y="1150619"/>
                </a:lnTo>
                <a:lnTo>
                  <a:pt x="283463" y="1150619"/>
                </a:lnTo>
                <a:lnTo>
                  <a:pt x="283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04750" y="3387651"/>
            <a:ext cx="258041" cy="761440"/>
          </a:xfrm>
          <a:custGeom>
            <a:avLst/>
            <a:gdLst/>
            <a:ahLst/>
            <a:cxnLst/>
            <a:rect l="l" t="t" r="r" b="b"/>
            <a:pathLst>
              <a:path w="283844" h="1150620">
                <a:moveTo>
                  <a:pt x="0" y="0"/>
                </a:moveTo>
                <a:lnTo>
                  <a:pt x="283467" y="0"/>
                </a:lnTo>
                <a:lnTo>
                  <a:pt x="283467" y="1150619"/>
                </a:lnTo>
                <a:lnTo>
                  <a:pt x="0" y="1150619"/>
                </a:lnTo>
                <a:lnTo>
                  <a:pt x="0" y="0"/>
                </a:lnTo>
                <a:close/>
              </a:path>
            </a:pathLst>
          </a:custGeom>
          <a:ln w="12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4171" y="2998357"/>
            <a:ext cx="258041" cy="1150984"/>
          </a:xfrm>
          <a:custGeom>
            <a:avLst/>
            <a:gdLst/>
            <a:ahLst/>
            <a:cxnLst/>
            <a:rect l="l" t="t" r="r" b="b"/>
            <a:pathLst>
              <a:path w="283845" h="1739264">
                <a:moveTo>
                  <a:pt x="0" y="0"/>
                </a:moveTo>
                <a:lnTo>
                  <a:pt x="0" y="1738883"/>
                </a:lnTo>
                <a:lnTo>
                  <a:pt x="283463" y="1738883"/>
                </a:lnTo>
                <a:lnTo>
                  <a:pt x="283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84170" y="2998363"/>
            <a:ext cx="258041" cy="1150984"/>
          </a:xfrm>
          <a:custGeom>
            <a:avLst/>
            <a:gdLst/>
            <a:ahLst/>
            <a:cxnLst/>
            <a:rect l="l" t="t" r="r" b="b"/>
            <a:pathLst>
              <a:path w="283845" h="1739264">
                <a:moveTo>
                  <a:pt x="0" y="0"/>
                </a:moveTo>
                <a:lnTo>
                  <a:pt x="283452" y="0"/>
                </a:lnTo>
                <a:lnTo>
                  <a:pt x="283452" y="1738877"/>
                </a:lnTo>
                <a:lnTo>
                  <a:pt x="0" y="1738877"/>
                </a:lnTo>
                <a:lnTo>
                  <a:pt x="0" y="0"/>
                </a:lnTo>
                <a:close/>
              </a:path>
            </a:pathLst>
          </a:custGeom>
          <a:ln w="12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64974" y="2483000"/>
            <a:ext cx="258041" cy="1666175"/>
          </a:xfrm>
          <a:custGeom>
            <a:avLst/>
            <a:gdLst/>
            <a:ahLst/>
            <a:cxnLst/>
            <a:rect l="l" t="t" r="r" b="b"/>
            <a:pathLst>
              <a:path w="283845" h="2517775">
                <a:moveTo>
                  <a:pt x="0" y="0"/>
                </a:moveTo>
                <a:lnTo>
                  <a:pt x="0" y="2517647"/>
                </a:lnTo>
                <a:lnTo>
                  <a:pt x="283463" y="2517647"/>
                </a:lnTo>
                <a:lnTo>
                  <a:pt x="283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64970" y="2483005"/>
            <a:ext cx="258041" cy="1666175"/>
          </a:xfrm>
          <a:custGeom>
            <a:avLst/>
            <a:gdLst/>
            <a:ahLst/>
            <a:cxnLst/>
            <a:rect l="l" t="t" r="r" b="b"/>
            <a:pathLst>
              <a:path w="283845" h="2517775">
                <a:moveTo>
                  <a:pt x="0" y="0"/>
                </a:moveTo>
                <a:lnTo>
                  <a:pt x="283467" y="0"/>
                </a:lnTo>
                <a:lnTo>
                  <a:pt x="283467" y="2517641"/>
                </a:lnTo>
                <a:lnTo>
                  <a:pt x="0" y="2517641"/>
                </a:lnTo>
                <a:lnTo>
                  <a:pt x="0" y="0"/>
                </a:lnTo>
                <a:close/>
              </a:path>
            </a:pathLst>
          </a:custGeom>
          <a:ln w="12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44392" y="1812327"/>
            <a:ext cx="258041" cy="2336847"/>
          </a:xfrm>
          <a:custGeom>
            <a:avLst/>
            <a:gdLst/>
            <a:ahLst/>
            <a:cxnLst/>
            <a:rect l="l" t="t" r="r" b="b"/>
            <a:pathLst>
              <a:path w="283845" h="3531235">
                <a:moveTo>
                  <a:pt x="0" y="0"/>
                </a:moveTo>
                <a:lnTo>
                  <a:pt x="0" y="3531107"/>
                </a:lnTo>
                <a:lnTo>
                  <a:pt x="283463" y="3531107"/>
                </a:lnTo>
                <a:lnTo>
                  <a:pt x="28346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44390" y="1812330"/>
            <a:ext cx="258041" cy="2336847"/>
          </a:xfrm>
          <a:custGeom>
            <a:avLst/>
            <a:gdLst/>
            <a:ahLst/>
            <a:cxnLst/>
            <a:rect l="l" t="t" r="r" b="b"/>
            <a:pathLst>
              <a:path w="283845" h="3531235">
                <a:moveTo>
                  <a:pt x="0" y="0"/>
                </a:moveTo>
                <a:lnTo>
                  <a:pt x="283467" y="0"/>
                </a:lnTo>
                <a:lnTo>
                  <a:pt x="283467" y="3531106"/>
                </a:lnTo>
                <a:lnTo>
                  <a:pt x="0" y="3531106"/>
                </a:lnTo>
                <a:lnTo>
                  <a:pt x="0" y="0"/>
                </a:lnTo>
                <a:close/>
              </a:path>
            </a:pathLst>
          </a:custGeom>
          <a:ln w="12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5" y="1513802"/>
            <a:ext cx="0" cy="2662518"/>
          </a:xfrm>
          <a:custGeom>
            <a:avLst/>
            <a:gdLst/>
            <a:ahLst/>
            <a:cxnLst/>
            <a:rect l="l" t="t" r="r" b="b"/>
            <a:pathLst>
              <a:path h="4023360">
                <a:moveTo>
                  <a:pt x="0" y="0"/>
                </a:moveTo>
                <a:lnTo>
                  <a:pt x="0" y="4023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10634" y="4149089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10634" y="3885863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10634" y="3623646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10634" y="3361428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10634" y="3098202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10634" y="2835985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10634" y="2563681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0634" y="2301463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0634" y="2039246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10634" y="1776020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10634" y="1513802"/>
            <a:ext cx="33482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43885" y="4149089"/>
            <a:ext cx="6319405" cy="0"/>
          </a:xfrm>
          <a:custGeom>
            <a:avLst/>
            <a:gdLst/>
            <a:ahLst/>
            <a:cxnLst/>
            <a:rect l="l" t="t" r="r" b="b"/>
            <a:pathLst>
              <a:path w="6951345">
                <a:moveTo>
                  <a:pt x="0" y="0"/>
                </a:moveTo>
                <a:lnTo>
                  <a:pt x="69509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23308" y="4149090"/>
            <a:ext cx="0" cy="27314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04112" y="4149090"/>
            <a:ext cx="0" cy="27314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83530" y="4149090"/>
            <a:ext cx="0" cy="27314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411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62948" y="1513802"/>
            <a:ext cx="0" cy="2662518"/>
          </a:xfrm>
          <a:custGeom>
            <a:avLst/>
            <a:gdLst/>
            <a:ahLst/>
            <a:cxnLst/>
            <a:rect l="l" t="t" r="r" b="b"/>
            <a:pathLst>
              <a:path h="4023360">
                <a:moveTo>
                  <a:pt x="0" y="0"/>
                </a:moveTo>
                <a:lnTo>
                  <a:pt x="0" y="4023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62948" y="4149089"/>
            <a:ext cx="33482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62948" y="3714413"/>
            <a:ext cx="33482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62948" y="3270661"/>
            <a:ext cx="33482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62948" y="2835985"/>
            <a:ext cx="33482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62948" y="2392231"/>
            <a:ext cx="33482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62948" y="1957555"/>
            <a:ext cx="33482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62948" y="1513802"/>
            <a:ext cx="33482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52945" y="3816442"/>
            <a:ext cx="2147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48" dirty="0">
                <a:latin typeface="Arial"/>
                <a:cs typeface="Arial"/>
              </a:rPr>
              <a:t>5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18033"/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86443" y="2765554"/>
            <a:ext cx="28113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56" dirty="0">
                <a:latin typeface="Arial"/>
                <a:cs typeface="Arial"/>
              </a:rPr>
              <a:t>2</a:t>
            </a:r>
            <a:r>
              <a:rPr sz="900" spc="-48" dirty="0">
                <a:latin typeface="Arial"/>
                <a:cs typeface="Arial"/>
              </a:rPr>
              <a:t>5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86443" y="1706599"/>
            <a:ext cx="28113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56" dirty="0">
                <a:latin typeface="Arial"/>
                <a:cs typeface="Arial"/>
              </a:rPr>
              <a:t>4</a:t>
            </a:r>
            <a:r>
              <a:rPr sz="900" spc="-48" dirty="0">
                <a:latin typeface="Arial"/>
                <a:cs typeface="Arial"/>
              </a:rPr>
              <a:t>5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-56" dirty="0">
                <a:latin typeface="Arial"/>
                <a:cs typeface="Arial"/>
              </a:rPr>
              <a:t>4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86443" y="1444381"/>
            <a:ext cx="28113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56" dirty="0">
                <a:latin typeface="Arial"/>
                <a:cs typeface="Arial"/>
              </a:rPr>
              <a:t>5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06136" y="4223888"/>
            <a:ext cx="5021118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70" algn="ctr">
              <a:tabLst>
                <a:tab pos="1391464" algn="l"/>
                <a:tab pos="2783437" algn="l"/>
                <a:tab pos="4175410" algn="l"/>
              </a:tabLst>
            </a:pPr>
            <a:r>
              <a:rPr sz="900" spc="-56" dirty="0">
                <a:latin typeface="Arial"/>
                <a:cs typeface="Arial"/>
              </a:rPr>
              <a:t>2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2</a:t>
            </a:r>
            <a:r>
              <a:rPr sz="900" dirty="0">
                <a:latin typeface="Arial"/>
                <a:cs typeface="Arial"/>
              </a:rPr>
              <a:t>	</a:t>
            </a:r>
            <a:r>
              <a:rPr sz="900" spc="-56" dirty="0">
                <a:latin typeface="Arial"/>
                <a:cs typeface="Arial"/>
              </a:rPr>
              <a:t>2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7</a:t>
            </a:r>
            <a:r>
              <a:rPr sz="900" dirty="0">
                <a:latin typeface="Arial"/>
                <a:cs typeface="Arial"/>
              </a:rPr>
              <a:t>	</a:t>
            </a:r>
            <a:r>
              <a:rPr sz="900" spc="-48" dirty="0">
                <a:latin typeface="Arial"/>
                <a:cs typeface="Arial"/>
              </a:rPr>
              <a:t>2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1</a:t>
            </a:r>
            <a:r>
              <a:rPr sz="900" spc="-40" dirty="0">
                <a:latin typeface="Arial"/>
                <a:cs typeface="Arial"/>
              </a:rPr>
              <a:t>2</a:t>
            </a:r>
            <a:r>
              <a:rPr sz="900" dirty="0">
                <a:latin typeface="Arial"/>
                <a:cs typeface="Arial"/>
              </a:rPr>
              <a:t>	</a:t>
            </a:r>
            <a:r>
              <a:rPr sz="900" spc="-48" dirty="0">
                <a:latin typeface="Arial"/>
                <a:cs typeface="Arial"/>
              </a:rPr>
              <a:t>2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1</a:t>
            </a:r>
            <a:r>
              <a:rPr sz="900" spc="-40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  <a:p>
            <a:pPr marR="12210" algn="ctr">
              <a:spcBef>
                <a:spcPts val="729"/>
              </a:spcBef>
            </a:pPr>
            <a:r>
              <a:rPr lang="en-IN" sz="1050" b="1" spc="-32" dirty="0" smtClean="0">
                <a:latin typeface="Arial" pitchFamily="34" charset="0"/>
                <a:cs typeface="Arial" pitchFamily="34" charset="0"/>
              </a:rPr>
              <a:t>Year</a:t>
            </a:r>
            <a:endParaRPr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2735" y="1157289"/>
            <a:ext cx="128240" cy="277277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175">
              <a:lnSpc>
                <a:spcPts val="997"/>
              </a:lnSpc>
            </a:pPr>
            <a:r>
              <a:rPr sz="1050" b="1" spc="32" dirty="0">
                <a:latin typeface="Arial" pitchFamily="34" charset="0"/>
                <a:cs typeface="Arial" pitchFamily="34" charset="0"/>
              </a:rPr>
              <a:t>P</a:t>
            </a:r>
            <a:r>
              <a:rPr sz="1050" b="1" spc="72" dirty="0">
                <a:latin typeface="Arial" pitchFamily="34" charset="0"/>
                <a:cs typeface="Arial" pitchFamily="34" charset="0"/>
              </a:rPr>
              <a:t>o</a:t>
            </a:r>
            <a:r>
              <a:rPr sz="1050" b="1" dirty="0">
                <a:latin typeface="Arial" pitchFamily="34" charset="0"/>
                <a:cs typeface="Arial" pitchFamily="34" charset="0"/>
              </a:rPr>
              <a:t>w</a:t>
            </a:r>
            <a:r>
              <a:rPr sz="1050" b="1" spc="-14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40" dirty="0">
                <a:latin typeface="Arial" pitchFamily="34" charset="0"/>
                <a:cs typeface="Arial" pitchFamily="34" charset="0"/>
              </a:rPr>
              <a:t>e</a:t>
            </a:r>
            <a:r>
              <a:rPr sz="1050" b="1" dirty="0">
                <a:latin typeface="Arial" pitchFamily="34" charset="0"/>
                <a:cs typeface="Arial" pitchFamily="34" charset="0"/>
              </a:rPr>
              <a:t>r</a:t>
            </a:r>
            <a:r>
              <a:rPr sz="1050" b="1" spc="16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80" dirty="0">
                <a:latin typeface="Arial" pitchFamily="34" charset="0"/>
                <a:cs typeface="Arial" pitchFamily="34" charset="0"/>
              </a:rPr>
              <a:t>g</a:t>
            </a:r>
            <a:r>
              <a:rPr sz="1050" b="1" spc="40" dirty="0">
                <a:latin typeface="Arial" pitchFamily="34" charset="0"/>
                <a:cs typeface="Arial" pitchFamily="34" charset="0"/>
              </a:rPr>
              <a:t>e</a:t>
            </a:r>
            <a:r>
              <a:rPr sz="1050" b="1" spc="72" dirty="0">
                <a:latin typeface="Arial" pitchFamily="34" charset="0"/>
                <a:cs typeface="Arial" pitchFamily="34" charset="0"/>
              </a:rPr>
              <a:t>n</a:t>
            </a:r>
            <a:r>
              <a:rPr sz="1050" b="1" spc="40" dirty="0">
                <a:latin typeface="Arial" pitchFamily="34" charset="0"/>
                <a:cs typeface="Arial" pitchFamily="34" charset="0"/>
              </a:rPr>
              <a:t>e</a:t>
            </a:r>
            <a:r>
              <a:rPr sz="1050" b="1" spc="12" dirty="0">
                <a:latin typeface="Arial" pitchFamily="34" charset="0"/>
                <a:cs typeface="Arial" pitchFamily="34" charset="0"/>
              </a:rPr>
              <a:t>r</a:t>
            </a:r>
            <a:r>
              <a:rPr sz="1050" b="1" spc="40" dirty="0">
                <a:latin typeface="Arial" pitchFamily="34" charset="0"/>
                <a:cs typeface="Arial" pitchFamily="34" charset="0"/>
              </a:rPr>
              <a:t>a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t</a:t>
            </a:r>
            <a:r>
              <a:rPr sz="1050" b="1" spc="20" dirty="0">
                <a:latin typeface="Arial" pitchFamily="34" charset="0"/>
                <a:cs typeface="Arial" pitchFamily="34" charset="0"/>
              </a:rPr>
              <a:t>i</a:t>
            </a:r>
            <a:r>
              <a:rPr sz="1050" b="1" spc="80" dirty="0">
                <a:latin typeface="Arial" pitchFamily="34" charset="0"/>
                <a:cs typeface="Arial" pitchFamily="34" charset="0"/>
              </a:rPr>
              <a:t>o</a:t>
            </a:r>
            <a:r>
              <a:rPr sz="1050" b="1" dirty="0">
                <a:latin typeface="Arial" pitchFamily="34" charset="0"/>
                <a:cs typeface="Arial" pitchFamily="34" charset="0"/>
              </a:rPr>
              <a:t>n</a:t>
            </a:r>
            <a:r>
              <a:rPr sz="1050" b="1" spc="8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72" dirty="0">
                <a:latin typeface="Arial" pitchFamily="34" charset="0"/>
                <a:cs typeface="Arial" pitchFamily="34" charset="0"/>
              </a:rPr>
              <a:t>p</a:t>
            </a:r>
            <a:r>
              <a:rPr sz="1050" b="1" spc="80" dirty="0">
                <a:latin typeface="Arial" pitchFamily="34" charset="0"/>
                <a:cs typeface="Arial" pitchFamily="34" charset="0"/>
              </a:rPr>
              <a:t>o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t</a:t>
            </a:r>
            <a:r>
              <a:rPr sz="1050" b="1" spc="40" dirty="0">
                <a:latin typeface="Arial" pitchFamily="34" charset="0"/>
                <a:cs typeface="Arial" pitchFamily="34" charset="0"/>
              </a:rPr>
              <a:t>e</a:t>
            </a:r>
            <a:r>
              <a:rPr sz="1050" b="1" spc="80" dirty="0">
                <a:latin typeface="Arial" pitchFamily="34" charset="0"/>
                <a:cs typeface="Arial" pitchFamily="34" charset="0"/>
              </a:rPr>
              <a:t>n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t</a:t>
            </a:r>
            <a:r>
              <a:rPr sz="1050" b="1" spc="20" dirty="0">
                <a:latin typeface="Arial" pitchFamily="34" charset="0"/>
                <a:cs typeface="Arial" pitchFamily="34" charset="0"/>
              </a:rPr>
              <a:t>i</a:t>
            </a:r>
            <a:r>
              <a:rPr sz="1050" b="1" spc="40" dirty="0">
                <a:latin typeface="Arial" pitchFamily="34" charset="0"/>
                <a:cs typeface="Arial" pitchFamily="34" charset="0"/>
              </a:rPr>
              <a:t>a</a:t>
            </a:r>
            <a:r>
              <a:rPr sz="1050" b="1" dirty="0">
                <a:latin typeface="Arial" pitchFamily="34" charset="0"/>
                <a:cs typeface="Arial" pitchFamily="34" charset="0"/>
              </a:rPr>
              <a:t>l</a:t>
            </a:r>
            <a:r>
              <a:rPr sz="1050" b="1" spc="2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48" dirty="0">
                <a:latin typeface="Arial" pitchFamily="34" charset="0"/>
                <a:cs typeface="Arial" pitchFamily="34" charset="0"/>
              </a:rPr>
              <a:t>(</a:t>
            </a:r>
            <a:r>
              <a:rPr sz="1050" b="1" spc="64" dirty="0">
                <a:latin typeface="Arial" pitchFamily="34" charset="0"/>
                <a:cs typeface="Arial" pitchFamily="34" charset="0"/>
              </a:rPr>
              <a:t>M</a:t>
            </a:r>
            <a:r>
              <a:rPr sz="1050" b="1" spc="56" dirty="0">
                <a:latin typeface="Arial" pitchFamily="34" charset="0"/>
                <a:cs typeface="Arial" pitchFamily="34" charset="0"/>
              </a:rPr>
              <a:t>W</a:t>
            </a:r>
            <a:r>
              <a:rPr sz="1050" b="1" dirty="0">
                <a:latin typeface="Arial" pitchFamily="34" charset="0"/>
                <a:cs typeface="Arial" pitchFamily="34" charset="0"/>
              </a:rPr>
              <a:t>)</a:t>
            </a:r>
            <a:endParaRPr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753000" y="4078659"/>
            <a:ext cx="8024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86443" y="3028780"/>
            <a:ext cx="7183582" cy="92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48" dirty="0">
                <a:latin typeface="Arial"/>
                <a:cs typeface="Arial"/>
              </a:rPr>
              <a:t>2000</a:t>
            </a:r>
            <a:endParaRPr sz="900">
              <a:latin typeface="Arial"/>
              <a:cs typeface="Arial"/>
            </a:endParaRPr>
          </a:p>
          <a:p>
            <a:pPr marR="4070" algn="r">
              <a:lnSpc>
                <a:spcPts val="985"/>
              </a:lnSpc>
              <a:spcBef>
                <a:spcPts val="529"/>
              </a:spcBef>
            </a:pPr>
            <a:r>
              <a:rPr sz="900" spc="-48" dirty="0">
                <a:latin typeface="Arial"/>
                <a:cs typeface="Arial"/>
              </a:rPr>
              <a:t>1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ts val="985"/>
              </a:lnSpc>
            </a:pPr>
            <a:r>
              <a:rPr sz="900" spc="-48" dirty="0">
                <a:latin typeface="Arial"/>
                <a:cs typeface="Arial"/>
              </a:rPr>
              <a:t>1500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ts val="981"/>
              </a:lnSpc>
            </a:pPr>
            <a:r>
              <a:rPr sz="900" spc="-48" dirty="0">
                <a:latin typeface="Arial"/>
                <a:cs typeface="Arial"/>
              </a:rPr>
              <a:t>1000</a:t>
            </a:r>
            <a:endParaRPr sz="900">
              <a:latin typeface="Arial"/>
              <a:cs typeface="Arial"/>
            </a:endParaRPr>
          </a:p>
          <a:p>
            <a:pPr marR="63595" algn="r">
              <a:lnSpc>
                <a:spcPts val="981"/>
              </a:lnSpc>
            </a:pPr>
            <a:r>
              <a:rPr sz="900" spc="-48" dirty="0">
                <a:latin typeface="Arial"/>
                <a:cs typeface="Arial"/>
              </a:rPr>
              <a:t>5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753000" y="2765554"/>
            <a:ext cx="4167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48" dirty="0">
                <a:latin typeface="Arial"/>
                <a:cs typeface="Arial"/>
              </a:rPr>
              <a:t>1</a:t>
            </a:r>
            <a:r>
              <a:rPr sz="900" spc="-56" dirty="0">
                <a:latin typeface="Arial"/>
                <a:cs typeface="Arial"/>
              </a:rPr>
              <a:t>5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86443" y="2232043"/>
            <a:ext cx="7183582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5"/>
              </a:lnSpc>
            </a:pPr>
            <a:r>
              <a:rPr sz="900" spc="-48" dirty="0">
                <a:latin typeface="Arial"/>
                <a:cs typeface="Arial"/>
              </a:rPr>
              <a:t>3500</a:t>
            </a:r>
            <a:endParaRPr sz="900">
              <a:latin typeface="Arial"/>
              <a:cs typeface="Arial"/>
            </a:endParaRPr>
          </a:p>
          <a:p>
            <a:pPr marR="4070" algn="r">
              <a:lnSpc>
                <a:spcPts val="985"/>
              </a:lnSpc>
            </a:pPr>
            <a:r>
              <a:rPr sz="900" spc="-48" dirty="0">
                <a:latin typeface="Arial"/>
                <a:cs typeface="Arial"/>
              </a:rPr>
              <a:t>2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spcBef>
                <a:spcPts val="529"/>
              </a:spcBef>
            </a:pPr>
            <a:r>
              <a:rPr sz="900" spc="-48" dirty="0">
                <a:latin typeface="Arial"/>
                <a:cs typeface="Arial"/>
              </a:rPr>
              <a:t>3000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753000" y="1888134"/>
            <a:ext cx="4167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48" dirty="0">
                <a:latin typeface="Arial"/>
                <a:cs typeface="Arial"/>
              </a:rPr>
              <a:t>2</a:t>
            </a:r>
            <a:r>
              <a:rPr sz="900" spc="-56" dirty="0">
                <a:latin typeface="Arial"/>
                <a:cs typeface="Arial"/>
              </a:rPr>
              <a:t>5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53000" y="1444381"/>
            <a:ext cx="4167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48" dirty="0">
                <a:latin typeface="Arial"/>
                <a:cs typeface="Arial"/>
              </a:rPr>
              <a:t>3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56" dirty="0">
                <a:latin typeface="Arial"/>
                <a:cs typeface="Arial"/>
              </a:rPr>
              <a:t>0</a:t>
            </a:r>
            <a:r>
              <a:rPr sz="900" spc="-48" dirty="0">
                <a:latin typeface="Arial"/>
                <a:cs typeface="Arial"/>
              </a:rPr>
              <a:t>0</a:t>
            </a:r>
            <a:r>
              <a:rPr sz="900" spc="-4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244222" y="899140"/>
            <a:ext cx="128240" cy="337857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175">
              <a:lnSpc>
                <a:spcPts val="997"/>
              </a:lnSpc>
            </a:pPr>
            <a:r>
              <a:rPr sz="1050" b="1" dirty="0">
                <a:latin typeface="Arial" pitchFamily="34" charset="0"/>
                <a:cs typeface="Arial" pitchFamily="34" charset="0"/>
              </a:rPr>
              <a:t>Q</a:t>
            </a:r>
            <a:r>
              <a:rPr sz="1050" b="1" spc="-14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80" dirty="0">
                <a:latin typeface="Arial" pitchFamily="34" charset="0"/>
                <a:cs typeface="Arial" pitchFamily="34" charset="0"/>
              </a:rPr>
              <a:t>u</a:t>
            </a:r>
            <a:r>
              <a:rPr sz="1050" b="1" spc="40" dirty="0">
                <a:latin typeface="Arial" pitchFamily="34" charset="0"/>
                <a:cs typeface="Arial" pitchFamily="34" charset="0"/>
              </a:rPr>
              <a:t>a</a:t>
            </a:r>
            <a:r>
              <a:rPr sz="1050" b="1" spc="72" dirty="0">
                <a:latin typeface="Arial" pitchFamily="34" charset="0"/>
                <a:cs typeface="Arial" pitchFamily="34" charset="0"/>
              </a:rPr>
              <a:t>n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t</a:t>
            </a:r>
            <a:r>
              <a:rPr sz="1050" b="1" spc="20" dirty="0">
                <a:latin typeface="Arial" pitchFamily="34" charset="0"/>
                <a:cs typeface="Arial" pitchFamily="34" charset="0"/>
              </a:rPr>
              <a:t>i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t</a:t>
            </a:r>
            <a:r>
              <a:rPr sz="1050" b="1" dirty="0">
                <a:latin typeface="Arial" pitchFamily="34" charset="0"/>
                <a:cs typeface="Arial" pitchFamily="34" charset="0"/>
              </a:rPr>
              <a:t>y</a:t>
            </a:r>
            <a:r>
              <a:rPr sz="1050" b="1" spc="4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of</a:t>
            </a:r>
            <a:r>
              <a:rPr sz="1050" b="1" spc="6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solid</a:t>
            </a:r>
            <a:r>
              <a:rPr sz="1050" b="1" spc="8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dirty="0">
                <a:latin typeface="Arial" pitchFamily="34" charset="0"/>
                <a:cs typeface="Arial" pitchFamily="34" charset="0"/>
              </a:rPr>
              <a:t>w</a:t>
            </a:r>
            <a:r>
              <a:rPr sz="1050" b="1" spc="-14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aste</a:t>
            </a:r>
            <a:r>
              <a:rPr sz="1050" b="1" spc="36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generated</a:t>
            </a:r>
            <a:r>
              <a:rPr sz="1050" b="1" spc="84" dirty="0">
                <a:latin typeface="Arial" pitchFamily="34" charset="0"/>
                <a:cs typeface="Arial" pitchFamily="34" charset="0"/>
              </a:rPr>
              <a:t> </a:t>
            </a:r>
            <a:r>
              <a:rPr sz="1050" b="1" spc="60" dirty="0">
                <a:latin typeface="Arial" pitchFamily="34" charset="0"/>
                <a:cs typeface="Arial" pitchFamily="34" charset="0"/>
              </a:rPr>
              <a:t>(TPA</a:t>
            </a:r>
            <a:r>
              <a:rPr sz="1050" b="1" dirty="0">
                <a:latin typeface="Arial" pitchFamily="34" charset="0"/>
                <a:cs typeface="Arial" pitchFamily="34" charset="0"/>
              </a:rPr>
              <a:t>)</a:t>
            </a:r>
            <a:endParaRPr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53392" y="1803250"/>
            <a:ext cx="1803977" cy="344161"/>
          </a:xfrm>
          <a:custGeom>
            <a:avLst/>
            <a:gdLst/>
            <a:ahLst/>
            <a:cxnLst/>
            <a:rect l="l" t="t" r="r" b="b"/>
            <a:pathLst>
              <a:path w="1984375" h="520064">
                <a:moveTo>
                  <a:pt x="0" y="0"/>
                </a:moveTo>
                <a:lnTo>
                  <a:pt x="0" y="519683"/>
                </a:lnTo>
                <a:lnTo>
                  <a:pt x="1984247" y="519683"/>
                </a:lnTo>
                <a:lnTo>
                  <a:pt x="1984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53392" y="1803250"/>
            <a:ext cx="1803977" cy="344161"/>
          </a:xfrm>
          <a:custGeom>
            <a:avLst/>
            <a:gdLst/>
            <a:ahLst/>
            <a:cxnLst/>
            <a:rect l="l" t="t" r="r" b="b"/>
            <a:pathLst>
              <a:path w="1984375" h="520064">
                <a:moveTo>
                  <a:pt x="0" y="0"/>
                </a:moveTo>
                <a:lnTo>
                  <a:pt x="0" y="519683"/>
                </a:lnTo>
                <a:lnTo>
                  <a:pt x="1984247" y="519683"/>
                </a:lnTo>
                <a:lnTo>
                  <a:pt x="19842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99112" y="1866787"/>
            <a:ext cx="66964" cy="54629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0" y="0"/>
                </a:moveTo>
                <a:lnTo>
                  <a:pt x="0" y="82295"/>
                </a:lnTo>
                <a:lnTo>
                  <a:pt x="73151" y="82295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99102" y="1866790"/>
            <a:ext cx="66964" cy="54629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0" y="0"/>
                </a:moveTo>
                <a:lnTo>
                  <a:pt x="73159" y="0"/>
                </a:lnTo>
                <a:lnTo>
                  <a:pt x="73159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ln w="12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99112" y="2039246"/>
            <a:ext cx="66964" cy="54629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0" y="0"/>
                </a:moveTo>
                <a:lnTo>
                  <a:pt x="0" y="82295"/>
                </a:lnTo>
                <a:lnTo>
                  <a:pt x="73151" y="82295"/>
                </a:lnTo>
                <a:lnTo>
                  <a:pt x="7315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99102" y="2039244"/>
            <a:ext cx="66964" cy="54629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0" y="0"/>
                </a:moveTo>
                <a:lnTo>
                  <a:pt x="73159" y="0"/>
                </a:lnTo>
                <a:lnTo>
                  <a:pt x="73159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ln w="12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553392" y="1803250"/>
            <a:ext cx="1803977" cy="366805"/>
          </a:xfrm>
          <a:prstGeom prst="rect">
            <a:avLst/>
          </a:prstGeom>
        </p:spPr>
        <p:txBody>
          <a:bodyPr vert="horz" wrap="square" lIns="0" tIns="25438" rIns="0" bIns="0" rtlCol="0">
            <a:spAutoFit/>
          </a:bodyPr>
          <a:lstStyle/>
          <a:p>
            <a:pPr marL="138892">
              <a:spcBef>
                <a:spcPts val="200"/>
              </a:spcBef>
            </a:pPr>
            <a:r>
              <a:rPr sz="900" spc="-84" dirty="0">
                <a:latin typeface="Arial"/>
                <a:cs typeface="Arial"/>
              </a:rPr>
              <a:t>Pow </a:t>
            </a:r>
            <a:r>
              <a:rPr sz="900" spc="-36" dirty="0">
                <a:latin typeface="Arial"/>
                <a:cs typeface="Arial"/>
              </a:rPr>
              <a:t>er </a:t>
            </a:r>
            <a:r>
              <a:rPr sz="900" spc="-40" dirty="0">
                <a:latin typeface="Arial"/>
                <a:cs typeface="Arial"/>
              </a:rPr>
              <a:t>potential</a:t>
            </a:r>
            <a:r>
              <a:rPr sz="900" spc="-88" dirty="0">
                <a:latin typeface="Arial"/>
                <a:cs typeface="Arial"/>
              </a:rPr>
              <a:t> </a:t>
            </a:r>
            <a:r>
              <a:rPr sz="900" spc="-68" dirty="0">
                <a:latin typeface="Arial"/>
                <a:cs typeface="Arial"/>
              </a:rPr>
              <a:t>(MW)</a:t>
            </a:r>
            <a:endParaRPr sz="900">
              <a:latin typeface="Arial"/>
              <a:cs typeface="Arial"/>
            </a:endParaRPr>
          </a:p>
          <a:p>
            <a:pPr marL="138892">
              <a:spcBef>
                <a:spcPts val="525"/>
              </a:spcBef>
            </a:pPr>
            <a:r>
              <a:rPr sz="900" spc="-48" dirty="0">
                <a:latin typeface="Arial"/>
                <a:cs typeface="Arial"/>
              </a:rPr>
              <a:t>Quantity </a:t>
            </a:r>
            <a:r>
              <a:rPr sz="900" spc="-36" dirty="0">
                <a:latin typeface="Arial"/>
                <a:cs typeface="Arial"/>
              </a:rPr>
              <a:t>of </a:t>
            </a:r>
            <a:r>
              <a:rPr sz="900" spc="-40" dirty="0">
                <a:latin typeface="Arial"/>
                <a:cs typeface="Arial"/>
              </a:rPr>
              <a:t>solid </a:t>
            </a:r>
            <a:r>
              <a:rPr sz="900" spc="-48" dirty="0">
                <a:latin typeface="Arial"/>
                <a:cs typeface="Arial"/>
              </a:rPr>
              <a:t>w </a:t>
            </a:r>
            <a:r>
              <a:rPr sz="900" spc="-28" dirty="0">
                <a:latin typeface="Arial"/>
                <a:cs typeface="Arial"/>
              </a:rPr>
              <a:t>aste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80" dirty="0">
                <a:latin typeface="Arial"/>
                <a:cs typeface="Arial"/>
              </a:rPr>
              <a:t>(MTD)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4961" y="1037440"/>
            <a:ext cx="7256416" cy="321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907" indent="-274731" algn="just">
              <a:buFont typeface="Wingdings" pitchFamily="2" charset="2"/>
              <a:buChar char="Ø"/>
              <a:tabLst>
                <a:tab pos="284398" algn="l"/>
                <a:tab pos="284907" algn="l"/>
              </a:tabLst>
            </a:pPr>
            <a:r>
              <a:rPr sz="2000" spc="-4" dirty="0">
                <a:cs typeface="Tahoma"/>
              </a:rPr>
              <a:t>Scum formation in small size</a:t>
            </a:r>
            <a:r>
              <a:rPr sz="2000" spc="-8" dirty="0">
                <a:cs typeface="Tahoma"/>
              </a:rPr>
              <a:t> </a:t>
            </a:r>
            <a:r>
              <a:rPr sz="2000" spc="-4" dirty="0">
                <a:cs typeface="Tahoma"/>
              </a:rPr>
              <a:t>plants</a:t>
            </a:r>
            <a:endParaRPr sz="2000">
              <a:cs typeface="Tahoma"/>
            </a:endParaRPr>
          </a:p>
          <a:p>
            <a:pPr marL="284907" indent="-274731" algn="just">
              <a:spcBef>
                <a:spcPts val="537"/>
              </a:spcBef>
              <a:buFont typeface="Wingdings" pitchFamily="2" charset="2"/>
              <a:buChar char="Ø"/>
              <a:tabLst>
                <a:tab pos="284398" algn="l"/>
                <a:tab pos="284907" algn="l"/>
              </a:tabLst>
            </a:pPr>
            <a:r>
              <a:rPr sz="2000" spc="-4" dirty="0">
                <a:cs typeface="Tahoma"/>
              </a:rPr>
              <a:t>Slurry</a:t>
            </a:r>
            <a:r>
              <a:rPr sz="2000" spc="-44" dirty="0">
                <a:cs typeface="Tahoma"/>
              </a:rPr>
              <a:t> </a:t>
            </a:r>
            <a:r>
              <a:rPr sz="2000" spc="-4" dirty="0">
                <a:cs typeface="Tahoma"/>
              </a:rPr>
              <a:t>management</a:t>
            </a:r>
            <a:endParaRPr sz="2000">
              <a:cs typeface="Tahoma"/>
            </a:endParaRPr>
          </a:p>
          <a:p>
            <a:pPr marL="284907" marR="181119" indent="-274731" algn="just">
              <a:spcBef>
                <a:spcPts val="537"/>
              </a:spcBef>
              <a:buFont typeface="Wingdings" pitchFamily="2" charset="2"/>
              <a:buChar char="Ø"/>
              <a:tabLst>
                <a:tab pos="284398" algn="l"/>
                <a:tab pos="284907" algn="l"/>
              </a:tabLst>
            </a:pPr>
            <a:r>
              <a:rPr sz="2000" spc="-4" dirty="0">
                <a:cs typeface="Tahoma"/>
              </a:rPr>
              <a:t>Performance </a:t>
            </a:r>
            <a:r>
              <a:rPr sz="2000" dirty="0">
                <a:cs typeface="Tahoma"/>
              </a:rPr>
              <a:t>of </a:t>
            </a:r>
            <a:r>
              <a:rPr sz="2000" spc="-4" dirty="0">
                <a:cs typeface="Tahoma"/>
              </a:rPr>
              <a:t>imported technologies is not  established to Indian</a:t>
            </a:r>
            <a:r>
              <a:rPr sz="2000" spc="-16" dirty="0">
                <a:cs typeface="Tahoma"/>
              </a:rPr>
              <a:t> </a:t>
            </a:r>
            <a:r>
              <a:rPr sz="2000" spc="-4" dirty="0">
                <a:cs typeface="Tahoma"/>
              </a:rPr>
              <a:t>waste</a:t>
            </a:r>
            <a:endParaRPr sz="2000">
              <a:cs typeface="Tahoma"/>
            </a:endParaRPr>
          </a:p>
          <a:p>
            <a:pPr marL="284907" indent="-274731" algn="just">
              <a:spcBef>
                <a:spcPts val="537"/>
              </a:spcBef>
              <a:buFont typeface="Wingdings" pitchFamily="2" charset="2"/>
              <a:buChar char="Ø"/>
              <a:tabLst>
                <a:tab pos="284398" algn="l"/>
                <a:tab pos="284907" algn="l"/>
              </a:tabLst>
            </a:pPr>
            <a:r>
              <a:rPr sz="2000" spc="-4" dirty="0">
                <a:cs typeface="Tahoma"/>
              </a:rPr>
              <a:t>Large space</a:t>
            </a:r>
            <a:r>
              <a:rPr sz="2000" spc="-40" dirty="0">
                <a:cs typeface="Tahoma"/>
              </a:rPr>
              <a:t> </a:t>
            </a:r>
            <a:r>
              <a:rPr sz="2000" spc="-4" dirty="0">
                <a:cs typeface="Tahoma"/>
              </a:rPr>
              <a:t>requirement</a:t>
            </a:r>
            <a:endParaRPr sz="2000">
              <a:cs typeface="Tahoma"/>
            </a:endParaRPr>
          </a:p>
          <a:p>
            <a:pPr marL="284907" indent="-274731" algn="just">
              <a:spcBef>
                <a:spcPts val="537"/>
              </a:spcBef>
              <a:buFont typeface="Wingdings" pitchFamily="2" charset="2"/>
              <a:buChar char="Ø"/>
              <a:tabLst>
                <a:tab pos="284398" algn="l"/>
                <a:tab pos="284907" algn="l"/>
              </a:tabLst>
            </a:pPr>
            <a:r>
              <a:rPr sz="2000" spc="-4" dirty="0">
                <a:cs typeface="Tahoma"/>
              </a:rPr>
              <a:t>Costs involved in maintenance </a:t>
            </a:r>
            <a:r>
              <a:rPr sz="2000" dirty="0">
                <a:cs typeface="Tahoma"/>
              </a:rPr>
              <a:t>of </a:t>
            </a:r>
            <a:r>
              <a:rPr sz="2000" spc="-4" dirty="0">
                <a:cs typeface="Tahoma"/>
              </a:rPr>
              <a:t>the</a:t>
            </a:r>
            <a:r>
              <a:rPr sz="2000" spc="20" dirty="0">
                <a:cs typeface="Tahoma"/>
              </a:rPr>
              <a:t> </a:t>
            </a:r>
            <a:r>
              <a:rPr sz="2000" spc="-4" dirty="0">
                <a:cs typeface="Tahoma"/>
              </a:rPr>
              <a:t>plants</a:t>
            </a:r>
            <a:endParaRPr sz="2000">
              <a:cs typeface="Tahoma"/>
            </a:endParaRPr>
          </a:p>
          <a:p>
            <a:pPr marL="284907" marR="4070" indent="-274731" algn="just">
              <a:spcBef>
                <a:spcPts val="537"/>
              </a:spcBef>
              <a:buFont typeface="Wingdings" pitchFamily="2" charset="2"/>
              <a:buChar char="Ø"/>
              <a:tabLst>
                <a:tab pos="284907" algn="l"/>
                <a:tab pos="285415" algn="l"/>
              </a:tabLst>
            </a:pPr>
            <a:r>
              <a:rPr sz="2000" spc="-4" dirty="0">
                <a:cs typeface="Tahoma"/>
              </a:rPr>
              <a:t>Technical </a:t>
            </a:r>
            <a:r>
              <a:rPr sz="2000" spc="-8" dirty="0">
                <a:cs typeface="Tahoma"/>
              </a:rPr>
              <a:t>skills </a:t>
            </a:r>
            <a:r>
              <a:rPr sz="2000" spc="-4" dirty="0">
                <a:cs typeface="Tahoma"/>
              </a:rPr>
              <a:t>requirement for operation and  maintenance</a:t>
            </a:r>
            <a:endParaRPr sz="2000">
              <a:cs typeface="Tahoma"/>
            </a:endParaRPr>
          </a:p>
          <a:p>
            <a:pPr marL="284907" indent="-274731" algn="just">
              <a:spcBef>
                <a:spcPts val="537"/>
              </a:spcBef>
              <a:buFont typeface="Wingdings" pitchFamily="2" charset="2"/>
              <a:buChar char="Ø"/>
              <a:tabLst>
                <a:tab pos="284398" algn="l"/>
                <a:tab pos="284907" algn="l"/>
              </a:tabLst>
            </a:pPr>
            <a:r>
              <a:rPr sz="2000" spc="-4" dirty="0">
                <a:cs typeface="Tahoma"/>
              </a:rPr>
              <a:t>Large water</a:t>
            </a:r>
            <a:r>
              <a:rPr sz="2000" spc="-36" dirty="0">
                <a:cs typeface="Tahoma"/>
              </a:rPr>
              <a:t> </a:t>
            </a:r>
            <a:r>
              <a:rPr sz="2000" spc="-4" dirty="0">
                <a:cs typeface="Tahoma"/>
              </a:rPr>
              <a:t>requirements</a:t>
            </a:r>
            <a:endParaRPr sz="2000">
              <a:cs typeface="Tahoma"/>
            </a:endParaRPr>
          </a:p>
          <a:p>
            <a:pPr marL="284907" indent="-274731" algn="just">
              <a:spcBef>
                <a:spcPts val="537"/>
              </a:spcBef>
              <a:buFont typeface="Wingdings" pitchFamily="2" charset="2"/>
              <a:buChar char="Ø"/>
              <a:tabLst>
                <a:tab pos="284398" algn="l"/>
                <a:tab pos="284907" algn="l"/>
              </a:tabLst>
            </a:pPr>
            <a:r>
              <a:rPr sz="2000" spc="-4" dirty="0">
                <a:cs typeface="Tahoma"/>
              </a:rPr>
              <a:t>No decentralized</a:t>
            </a:r>
            <a:r>
              <a:rPr sz="2000" spc="-28" dirty="0">
                <a:cs typeface="Tahoma"/>
              </a:rPr>
              <a:t> </a:t>
            </a:r>
            <a:r>
              <a:rPr sz="2000" spc="-4" dirty="0">
                <a:cs typeface="Tahoma"/>
              </a:rPr>
              <a:t>application</a:t>
            </a:r>
            <a:endParaRPr sz="2000">
              <a:cs typeface="Tahom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6860" y="339491"/>
            <a:ext cx="7447801" cy="33037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marL="12700" algn="ctr">
              <a:lnSpc>
                <a:spcPts val="3365"/>
              </a:lnSpc>
              <a:spcBef>
                <a:spcPct val="0"/>
              </a:spcBef>
            </a:pPr>
            <a:r>
              <a:rPr lang="en-IN" sz="4000" b="1" baseline="3413" dirty="0" smtClean="0">
                <a:latin typeface="+mj-lt"/>
                <a:cs typeface="Calibri"/>
              </a:rPr>
              <a:t>Limitations Of Existing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12840" y="854276"/>
            <a:ext cx="7708146" cy="401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" algn="just"/>
            <a:r>
              <a:rPr sz="2000" b="1" dirty="0">
                <a:latin typeface="+mj-lt"/>
                <a:cs typeface="Tahoma"/>
              </a:rPr>
              <a:t>Bi-phasic</a:t>
            </a:r>
            <a:r>
              <a:rPr sz="2000" b="1" spc="-64" dirty="0">
                <a:latin typeface="+mj-lt"/>
                <a:cs typeface="Tahoma"/>
              </a:rPr>
              <a:t> </a:t>
            </a:r>
            <a:r>
              <a:rPr sz="2000" b="1" spc="-4" dirty="0">
                <a:latin typeface="+mj-lt"/>
                <a:cs typeface="Tahoma"/>
              </a:rPr>
              <a:t>reactor</a:t>
            </a:r>
            <a:endParaRPr sz="2000" b="1" dirty="0">
              <a:latin typeface="+mj-lt"/>
              <a:cs typeface="Tahoma"/>
            </a:endParaRPr>
          </a:p>
          <a:p>
            <a:pPr marL="605936" indent="-229452" algn="just">
              <a:spcBef>
                <a:spcPts val="461"/>
              </a:spcBef>
              <a:buSzPct val="89583"/>
              <a:buFont typeface="Wingdings" pitchFamily="2" charset="2"/>
              <a:buChar char="Ø"/>
              <a:tabLst>
                <a:tab pos="605936" algn="l"/>
                <a:tab pos="606444" algn="l"/>
              </a:tabLst>
            </a:pPr>
            <a:r>
              <a:rPr sz="2000" b="1" dirty="0">
                <a:solidFill>
                  <a:srgbClr val="0070C0"/>
                </a:solidFill>
                <a:latin typeface="+mj-lt"/>
                <a:cs typeface="Tahoma"/>
              </a:rPr>
              <a:t>Acidification</a:t>
            </a:r>
          </a:p>
          <a:p>
            <a:pPr marL="925947" marR="4070" lvl="1" indent="-183154" algn="just">
              <a:spcBef>
                <a:spcPts val="461"/>
              </a:spcBef>
              <a:buSzPct val="58333"/>
              <a:buFont typeface="Wingdings" pitchFamily="2" charset="2"/>
              <a:buChar char="§"/>
              <a:tabLst>
                <a:tab pos="926456" algn="l"/>
              </a:tabLst>
            </a:pPr>
            <a:r>
              <a:rPr lang="en-IN" sz="2000" dirty="0" smtClean="0">
                <a:latin typeface="+mj-lt"/>
                <a:cs typeface="Tahoma"/>
              </a:rPr>
              <a:t>	</a:t>
            </a:r>
            <a:r>
              <a:rPr sz="2000" dirty="0" smtClean="0">
                <a:latin typeface="+mj-lt"/>
                <a:cs typeface="Tahoma"/>
              </a:rPr>
              <a:t>The </a:t>
            </a:r>
            <a:r>
              <a:rPr sz="2000" dirty="0">
                <a:latin typeface="+mj-lt"/>
                <a:cs typeface="Tahoma"/>
              </a:rPr>
              <a:t>organics from solid </a:t>
            </a:r>
            <a:r>
              <a:rPr sz="2000" spc="-4" dirty="0">
                <a:latin typeface="+mj-lt"/>
                <a:cs typeface="Tahoma"/>
              </a:rPr>
              <a:t>waste are extracted </a:t>
            </a:r>
            <a:r>
              <a:rPr sz="2000" dirty="0">
                <a:latin typeface="+mj-lt"/>
                <a:cs typeface="Tahoma"/>
              </a:rPr>
              <a:t>in the  form of </a:t>
            </a:r>
            <a:r>
              <a:rPr sz="2000" spc="-4" dirty="0">
                <a:latin typeface="+mj-lt"/>
                <a:cs typeface="Tahoma"/>
              </a:rPr>
              <a:t>leachate </a:t>
            </a:r>
            <a:r>
              <a:rPr sz="2000" dirty="0">
                <a:latin typeface="+mj-lt"/>
                <a:cs typeface="Tahoma"/>
              </a:rPr>
              <a:t>(liquid form) by the action of </a:t>
            </a:r>
            <a:r>
              <a:rPr sz="2000" dirty="0" smtClean="0">
                <a:latin typeface="+mj-lt"/>
                <a:cs typeface="Tahoma"/>
              </a:rPr>
              <a:t>hydrolytic </a:t>
            </a:r>
            <a:r>
              <a:rPr sz="2000" dirty="0">
                <a:latin typeface="+mj-lt"/>
                <a:cs typeface="Tahoma"/>
              </a:rPr>
              <a:t>and acidogenic</a:t>
            </a:r>
            <a:r>
              <a:rPr sz="2000" spc="-72" dirty="0">
                <a:latin typeface="+mj-lt"/>
                <a:cs typeface="Tahoma"/>
              </a:rPr>
              <a:t> </a:t>
            </a:r>
            <a:r>
              <a:rPr sz="2000" spc="-4" dirty="0">
                <a:latin typeface="+mj-lt"/>
                <a:cs typeface="Tahoma"/>
              </a:rPr>
              <a:t>microbes</a:t>
            </a:r>
            <a:endParaRPr sz="2000" dirty="0">
              <a:latin typeface="+mj-lt"/>
              <a:cs typeface="Tahoma"/>
            </a:endParaRPr>
          </a:p>
          <a:p>
            <a:pPr marL="925947" marR="123629" lvl="1" indent="-183154" algn="just">
              <a:spcBef>
                <a:spcPts val="461"/>
              </a:spcBef>
              <a:buSzPct val="60416"/>
              <a:buFont typeface="Wingdings" pitchFamily="2" charset="2"/>
              <a:buChar char="§"/>
              <a:tabLst>
                <a:tab pos="925947" algn="l"/>
              </a:tabLst>
            </a:pPr>
            <a:r>
              <a:rPr lang="en-IN" sz="2000" spc="-4" dirty="0" smtClean="0">
                <a:latin typeface="+mj-lt"/>
                <a:cs typeface="Tahoma"/>
              </a:rPr>
              <a:t>D</a:t>
            </a:r>
            <a:r>
              <a:rPr sz="2000" spc="-4" dirty="0" err="1" smtClean="0">
                <a:latin typeface="+mj-lt"/>
                <a:cs typeface="Tahoma"/>
              </a:rPr>
              <a:t>igested</a:t>
            </a:r>
            <a:r>
              <a:rPr sz="2000" spc="-4" dirty="0" smtClean="0">
                <a:latin typeface="+mj-lt"/>
                <a:cs typeface="Tahoma"/>
              </a:rPr>
              <a:t> </a:t>
            </a:r>
            <a:r>
              <a:rPr sz="2000" spc="-4" dirty="0">
                <a:latin typeface="+mj-lt"/>
                <a:cs typeface="Tahoma"/>
              </a:rPr>
              <a:t>slurry </a:t>
            </a:r>
            <a:r>
              <a:rPr sz="2000" dirty="0">
                <a:latin typeface="+mj-lt"/>
                <a:cs typeface="Tahoma"/>
              </a:rPr>
              <a:t>is </a:t>
            </a:r>
            <a:r>
              <a:rPr sz="2000" spc="-4" dirty="0">
                <a:latin typeface="+mj-lt"/>
                <a:cs typeface="Tahoma"/>
              </a:rPr>
              <a:t>rich </a:t>
            </a:r>
            <a:r>
              <a:rPr sz="2000" dirty="0">
                <a:latin typeface="+mj-lt"/>
                <a:cs typeface="Tahoma"/>
              </a:rPr>
              <a:t>in available nutrients </a:t>
            </a:r>
            <a:r>
              <a:rPr sz="2000" spc="-4" dirty="0">
                <a:latin typeface="+mj-lt"/>
                <a:cs typeface="Tahoma"/>
              </a:rPr>
              <a:t>which  </a:t>
            </a:r>
            <a:r>
              <a:rPr sz="2000" dirty="0">
                <a:latin typeface="+mj-lt"/>
                <a:cs typeface="Tahoma"/>
              </a:rPr>
              <a:t>is </a:t>
            </a:r>
            <a:r>
              <a:rPr sz="2000" spc="-4" dirty="0">
                <a:latin typeface="+mj-lt"/>
                <a:cs typeface="Tahoma"/>
              </a:rPr>
              <a:t>dried </a:t>
            </a:r>
            <a:r>
              <a:rPr sz="2000" dirty="0">
                <a:latin typeface="+mj-lt"/>
                <a:cs typeface="Tahoma"/>
              </a:rPr>
              <a:t>and </a:t>
            </a:r>
            <a:r>
              <a:rPr sz="2000" spc="-4" dirty="0">
                <a:latin typeface="+mj-lt"/>
                <a:cs typeface="Tahoma"/>
              </a:rPr>
              <a:t>used </a:t>
            </a:r>
            <a:r>
              <a:rPr sz="2000" dirty="0">
                <a:latin typeface="+mj-lt"/>
                <a:cs typeface="Tahoma"/>
              </a:rPr>
              <a:t>as</a:t>
            </a:r>
            <a:r>
              <a:rPr sz="2000" spc="-48" dirty="0">
                <a:latin typeface="+mj-lt"/>
                <a:cs typeface="Tahoma"/>
              </a:rPr>
              <a:t> </a:t>
            </a:r>
            <a:r>
              <a:rPr sz="2000" dirty="0">
                <a:latin typeface="+mj-lt"/>
                <a:cs typeface="Tahoma"/>
              </a:rPr>
              <a:t>manure</a:t>
            </a:r>
          </a:p>
          <a:p>
            <a:pPr marL="605936" indent="-229452" algn="just">
              <a:spcBef>
                <a:spcPts val="461"/>
              </a:spcBef>
              <a:buSzPct val="89583"/>
              <a:buFont typeface="Wingdings" pitchFamily="2" charset="2"/>
              <a:buChar char="Ø"/>
              <a:tabLst>
                <a:tab pos="605936" algn="l"/>
                <a:tab pos="606444" algn="l"/>
              </a:tabLst>
            </a:pPr>
            <a:r>
              <a:rPr sz="2000" b="1" dirty="0">
                <a:solidFill>
                  <a:srgbClr val="0070C0"/>
                </a:solidFill>
                <a:latin typeface="+mj-lt"/>
                <a:cs typeface="Tahoma"/>
              </a:rPr>
              <a:t>Methanation</a:t>
            </a:r>
          </a:p>
          <a:p>
            <a:pPr marL="925947" marR="11701" lvl="1" indent="-183154" algn="just">
              <a:spcBef>
                <a:spcPts val="461"/>
              </a:spcBef>
              <a:buSzPct val="58333"/>
              <a:buFont typeface="Wingdings" pitchFamily="2" charset="2"/>
              <a:buChar char="§"/>
              <a:tabLst>
                <a:tab pos="926456" algn="l"/>
              </a:tabLst>
            </a:pPr>
            <a:r>
              <a:rPr sz="2000" dirty="0">
                <a:latin typeface="+mj-lt"/>
                <a:cs typeface="Tahoma"/>
              </a:rPr>
              <a:t>The </a:t>
            </a:r>
            <a:r>
              <a:rPr sz="2000" spc="-4" dirty="0">
                <a:latin typeface="+mj-lt"/>
                <a:cs typeface="Tahoma"/>
              </a:rPr>
              <a:t>extracted </a:t>
            </a:r>
            <a:r>
              <a:rPr sz="2000" dirty="0">
                <a:latin typeface="+mj-lt"/>
                <a:cs typeface="Tahoma"/>
              </a:rPr>
              <a:t>organics </a:t>
            </a:r>
            <a:r>
              <a:rPr sz="2000" spc="-4" dirty="0">
                <a:latin typeface="+mj-lt"/>
                <a:cs typeface="Tahoma"/>
              </a:rPr>
              <a:t>(leachate) are treated </a:t>
            </a:r>
            <a:r>
              <a:rPr sz="2000" dirty="0">
                <a:latin typeface="+mj-lt"/>
                <a:cs typeface="Tahoma"/>
              </a:rPr>
              <a:t>in a  high </a:t>
            </a:r>
            <a:r>
              <a:rPr sz="2000" spc="-4" dirty="0">
                <a:latin typeface="+mj-lt"/>
                <a:cs typeface="Tahoma"/>
              </a:rPr>
              <a:t>rate </a:t>
            </a:r>
            <a:r>
              <a:rPr sz="2000" dirty="0">
                <a:latin typeface="+mj-lt"/>
                <a:cs typeface="Tahoma"/>
              </a:rPr>
              <a:t>upflow anaerobic sludge blanket </a:t>
            </a:r>
            <a:r>
              <a:rPr sz="2000" spc="-4" dirty="0">
                <a:latin typeface="+mj-lt"/>
                <a:cs typeface="Tahoma"/>
              </a:rPr>
              <a:t>reactor  </a:t>
            </a:r>
            <a:r>
              <a:rPr sz="2000" dirty="0">
                <a:latin typeface="+mj-lt"/>
                <a:cs typeface="Tahoma"/>
              </a:rPr>
              <a:t>to form biogas (composed of methane and</a:t>
            </a:r>
            <a:r>
              <a:rPr sz="2000" spc="-132" dirty="0">
                <a:latin typeface="+mj-lt"/>
                <a:cs typeface="Tahoma"/>
              </a:rPr>
              <a:t> </a:t>
            </a:r>
            <a:r>
              <a:rPr sz="2000" dirty="0">
                <a:latin typeface="+mj-lt"/>
                <a:cs typeface="Tahoma"/>
              </a:rPr>
              <a:t>carbon  dioxide) by the action of acetogens and  methanogens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0530" y="371390"/>
            <a:ext cx="7447801" cy="33037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marL="12700" algn="ctr">
              <a:lnSpc>
                <a:spcPts val="3365"/>
              </a:lnSpc>
              <a:spcBef>
                <a:spcPct val="0"/>
              </a:spcBef>
            </a:pPr>
            <a:r>
              <a:rPr lang="en-IN" sz="4000" b="1" baseline="3413" dirty="0" smtClean="0">
                <a:latin typeface="+mj-lt"/>
                <a:cs typeface="Calibri"/>
              </a:rPr>
              <a:t>Proposed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188" y="219670"/>
            <a:ext cx="6888018" cy="417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65"/>
              </a:lnSpc>
            </a:pPr>
            <a:r>
              <a:rPr lang="en-IN" sz="4000" b="1" baseline="3413" dirty="0" smtClean="0">
                <a:ea typeface="+mn-ea"/>
                <a:cs typeface="Calibri"/>
              </a:rPr>
              <a:t>Waste Management Technology</a:t>
            </a:r>
            <a:endParaRPr lang="en-IN" sz="4000" b="1" baseline="3413" dirty="0">
              <a:ea typeface="+mn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76" y="583804"/>
            <a:ext cx="7189248" cy="450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389" y="348947"/>
            <a:ext cx="6628823" cy="417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65"/>
              </a:lnSpc>
            </a:pPr>
            <a:r>
              <a:rPr lang="en-IN" sz="4000" b="1" baseline="3413" dirty="0" smtClean="0">
                <a:ea typeface="+mn-ea"/>
                <a:cs typeface="Calibri"/>
              </a:rPr>
              <a:t>Key 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098" y="1079114"/>
            <a:ext cx="8038214" cy="352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High rate methane producing reactor.</a:t>
            </a:r>
          </a:p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Low HRT of 7 days.</a:t>
            </a:r>
          </a:p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Digested waste has high NPK values.</a:t>
            </a:r>
          </a:p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High methane content in biogas (&gt;75%).</a:t>
            </a:r>
          </a:p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Elimination of Scum formation - a feature in small size plants.</a:t>
            </a:r>
          </a:p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Production of non-</a:t>
            </a:r>
            <a:r>
              <a:rPr lang="en-IN" sz="2000" dirty="0" err="1">
                <a:latin typeface="+mj-lt"/>
                <a:cs typeface="Tahoma"/>
              </a:rPr>
              <a:t>flowable</a:t>
            </a:r>
            <a:r>
              <a:rPr lang="en-IN" sz="2000" dirty="0">
                <a:latin typeface="+mj-lt"/>
                <a:cs typeface="Tahoma"/>
              </a:rPr>
              <a:t>/ semisolid digested residue.</a:t>
            </a:r>
          </a:p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Very low water requirement due to recycling within the process.</a:t>
            </a:r>
          </a:p>
          <a:p>
            <a:pPr marL="605936" lvl="1" indent="-229452" algn="just">
              <a:lnSpc>
                <a:spcPts val="2396"/>
              </a:lnSpc>
              <a:spcBef>
                <a:spcPts val="461"/>
              </a:spcBef>
              <a:buSzPct val="96000"/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latin typeface="+mj-lt"/>
                <a:cs typeface="Tahoma"/>
              </a:rPr>
              <a:t>Successfully tested for leafy waste, food waste, press mud, food-processing waste, tea waste, vegetable market waste, township waste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7493" y="1003139"/>
            <a:ext cx="6959599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 smtClean="0">
                <a:latin typeface="+mj-lt"/>
                <a:cs typeface="Tahoma"/>
              </a:rPr>
              <a:t> </a:t>
            </a:r>
            <a:r>
              <a:rPr sz="2000" dirty="0" smtClean="0">
                <a:latin typeface="+mj-lt"/>
                <a:cs typeface="Tahoma"/>
              </a:rPr>
              <a:t>Produces </a:t>
            </a:r>
            <a:r>
              <a:rPr sz="2000" dirty="0">
                <a:latin typeface="+mj-lt"/>
                <a:cs typeface="Tahoma"/>
              </a:rPr>
              <a:t>no </a:t>
            </a:r>
            <a:r>
              <a:rPr sz="2000" dirty="0" smtClean="0">
                <a:latin typeface="+mj-lt"/>
                <a:cs typeface="Tahoma"/>
              </a:rPr>
              <a:t>slurry</a:t>
            </a:r>
            <a:endParaRPr lang="en-IN" sz="2000" dirty="0" smtClean="0">
              <a:latin typeface="+mj-lt"/>
              <a:cs typeface="Tahoma"/>
            </a:endParaRPr>
          </a:p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>
                <a:cs typeface="Tahoma"/>
              </a:rPr>
              <a:t>Elimination of Scum formation </a:t>
            </a:r>
            <a:endParaRPr lang="en-IN" sz="2000" dirty="0" smtClean="0">
              <a:cs typeface="Tahoma"/>
            </a:endParaRPr>
          </a:p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 smtClean="0">
                <a:cs typeface="Tahoma"/>
              </a:rPr>
              <a:t>Aesthetic </a:t>
            </a:r>
            <a:r>
              <a:rPr lang="en-IN" sz="2000" dirty="0">
                <a:cs typeface="Tahoma"/>
              </a:rPr>
              <a:t>look with low maintenance </a:t>
            </a:r>
            <a:r>
              <a:rPr lang="en-IN" sz="2000" dirty="0" smtClean="0">
                <a:cs typeface="Tahoma"/>
              </a:rPr>
              <a:t>cost.</a:t>
            </a:r>
          </a:p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lang="en-IN" sz="2000" dirty="0" smtClean="0">
                <a:cs typeface="Tahoma"/>
              </a:rPr>
              <a:t>No </a:t>
            </a:r>
            <a:r>
              <a:rPr lang="en-IN" sz="2000" dirty="0">
                <a:cs typeface="Tahoma"/>
              </a:rPr>
              <a:t>environmental </a:t>
            </a:r>
            <a:r>
              <a:rPr lang="en-IN" sz="2000" dirty="0" smtClean="0">
                <a:cs typeface="Tahoma"/>
              </a:rPr>
              <a:t>impact.</a:t>
            </a:r>
          </a:p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sz="2000" dirty="0" smtClean="0">
                <a:latin typeface="+mj-lt"/>
                <a:cs typeface="Tahoma"/>
              </a:rPr>
              <a:t>Proven </a:t>
            </a:r>
            <a:r>
              <a:rPr sz="2000" dirty="0">
                <a:latin typeface="+mj-lt"/>
                <a:cs typeface="Tahoma"/>
              </a:rPr>
              <a:t>performance of pilot plant since Jan. 1999.</a:t>
            </a:r>
          </a:p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sz="2000" dirty="0">
                <a:latin typeface="+mj-lt"/>
                <a:cs typeface="Tahoma"/>
              </a:rPr>
              <a:t>High Energy and enriched manure</a:t>
            </a:r>
          </a:p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sz="2000" dirty="0">
                <a:latin typeface="+mj-lt"/>
                <a:cs typeface="Tahoma"/>
              </a:rPr>
              <a:t>Suitability for small and decentralized application</a:t>
            </a:r>
          </a:p>
          <a:p>
            <a:pPr marL="605936" lvl="1" indent="-229452" algn="just">
              <a:spcBef>
                <a:spcPts val="461"/>
              </a:spcBef>
              <a:buFont typeface="Wingdings" pitchFamily="2" charset="2"/>
              <a:buChar char="Ø"/>
              <a:tabLst>
                <a:tab pos="606444" algn="l"/>
              </a:tabLst>
            </a:pPr>
            <a:r>
              <a:rPr sz="2000" dirty="0" smtClean="0">
                <a:latin typeface="+mj-lt"/>
                <a:cs typeface="Tahoma"/>
              </a:rPr>
              <a:t>Ease </a:t>
            </a:r>
            <a:r>
              <a:rPr sz="2000" dirty="0">
                <a:latin typeface="+mj-lt"/>
                <a:cs typeface="Tahoma"/>
              </a:rPr>
              <a:t>in material handling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1731" y="243794"/>
            <a:ext cx="3490154" cy="33037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3413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KEY</a:t>
            </a:r>
            <a:r>
              <a:rPr kumimoji="0" lang="en-IN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lang="en-IN" sz="4000" b="1" baseline="3413" dirty="0" smtClean="0">
                <a:latin typeface="+mj-lt"/>
                <a:cs typeface="Calibri"/>
              </a:rPr>
              <a:t>ADVANTAGES</a:t>
            </a:r>
            <a:endParaRPr lang="en-IN" sz="4000" b="1" baseline="3413" dirty="0"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16649</TotalTime>
  <Words>866</Words>
  <Application>Microsoft Office PowerPoint</Application>
  <PresentationFormat>On-screen Show (16:9)</PresentationFormat>
  <Paragraphs>280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DELHI. MUMBAI. BANGLORE. PUNE. INDORE. HYDERABAD. CALIFORNIA</vt:lpstr>
      <vt:lpstr>Background</vt:lpstr>
      <vt:lpstr>Waste Generation Trends In India</vt:lpstr>
      <vt:lpstr>Projected Power Generation Potential</vt:lpstr>
      <vt:lpstr>PowerPoint Presentation</vt:lpstr>
      <vt:lpstr>PowerPoint Presentation</vt:lpstr>
      <vt:lpstr>Waste Management Technology</vt:lpstr>
      <vt:lpstr>Key Advantages</vt:lpstr>
      <vt:lpstr>PowerPoint Presentation</vt:lpstr>
      <vt:lpstr>Proposed Technology - Acidification</vt:lpstr>
      <vt:lpstr>Proposed Technology - Methanation</vt:lpstr>
      <vt:lpstr>Feedstock To The Team Digester</vt:lpstr>
      <vt:lpstr>Technology Potential</vt:lpstr>
      <vt:lpstr>Present Implementations</vt:lpstr>
      <vt:lpstr>EXPECTATIONS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</dc:creator>
  <cp:lastModifiedBy>dell pc</cp:lastModifiedBy>
  <cp:revision>304</cp:revision>
  <dcterms:created xsi:type="dcterms:W3CDTF">2016-08-14T17:13:07Z</dcterms:created>
  <dcterms:modified xsi:type="dcterms:W3CDTF">2017-01-09T12:32:33Z</dcterms:modified>
</cp:coreProperties>
</file>