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charts/chart19.xml" ContentType="application/vnd.openxmlformats-officedocument.drawingml.chart+xml"/>
  <Override PartName="/ppt/charts/chart28.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hart17.xml" ContentType="application/vnd.openxmlformats-officedocument.drawingml.chart+xml"/>
  <Override PartName="/ppt/charts/chart26.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Override PartName="/ppt/charts/chart24.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charts/chart2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charts/chart2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charts/chart25.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ppt/charts/chart2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61" r:id="rId2"/>
    <p:sldId id="381" r:id="rId3"/>
    <p:sldId id="329" r:id="rId4"/>
    <p:sldId id="331" r:id="rId5"/>
    <p:sldId id="454" r:id="rId6"/>
    <p:sldId id="332" r:id="rId7"/>
    <p:sldId id="419" r:id="rId8"/>
    <p:sldId id="420" r:id="rId9"/>
    <p:sldId id="421" r:id="rId10"/>
    <p:sldId id="422" r:id="rId11"/>
    <p:sldId id="423" r:id="rId12"/>
    <p:sldId id="473" r:id="rId13"/>
    <p:sldId id="474" r:id="rId14"/>
    <p:sldId id="424" r:id="rId15"/>
    <p:sldId id="425" r:id="rId16"/>
    <p:sldId id="455" r:id="rId17"/>
    <p:sldId id="471" r:id="rId18"/>
    <p:sldId id="469" r:id="rId19"/>
    <p:sldId id="472" r:id="rId20"/>
    <p:sldId id="456" r:id="rId21"/>
    <p:sldId id="457" r:id="rId22"/>
    <p:sldId id="470" r:id="rId23"/>
    <p:sldId id="461" r:id="rId24"/>
    <p:sldId id="462" r:id="rId25"/>
    <p:sldId id="463" r:id="rId26"/>
    <p:sldId id="464" r:id="rId27"/>
    <p:sldId id="465" r:id="rId28"/>
    <p:sldId id="466" r:id="rId29"/>
    <p:sldId id="467" r:id="rId30"/>
    <p:sldId id="468" r:id="rId31"/>
    <p:sldId id="408" r:id="rId32"/>
    <p:sldId id="447" r:id="rId33"/>
    <p:sldId id="277" r:id="rId34"/>
    <p:sldId id="452" r:id="rId35"/>
    <p:sldId id="280" r:id="rId36"/>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D0D8E8"/>
    <a:srgbClr val="DCE6F2"/>
    <a:srgbClr val="FF0000"/>
    <a:srgbClr val="CC3300"/>
    <a:srgbClr val="333333"/>
    <a:srgbClr val="5F5F5F"/>
    <a:srgbClr val="777777"/>
    <a:srgbClr val="B2B2B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84588" autoAdjust="0"/>
  </p:normalViewPr>
  <p:slideViewPr>
    <p:cSldViewPr>
      <p:cViewPr>
        <p:scale>
          <a:sx n="70" d="100"/>
          <a:sy n="70" d="100"/>
        </p:scale>
        <p:origin x="-1056" y="-72"/>
      </p:cViewPr>
      <p:guideLst>
        <p:guide orient="horz" pos="2880"/>
        <p:guide pos="2160"/>
      </p:guideLst>
    </p:cSldViewPr>
  </p:slideViewPr>
  <p:outlineViewPr>
    <p:cViewPr>
      <p:scale>
        <a:sx n="33" d="100"/>
        <a:sy n="33" d="100"/>
      </p:scale>
      <p:origin x="0" y="1524"/>
    </p:cViewPr>
  </p:outlineViewPr>
  <p:notesTextViewPr>
    <p:cViewPr>
      <p:scale>
        <a:sx n="100" d="100"/>
        <a:sy n="100" d="100"/>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E:\Work_KK\Landscape\NMC\NMC%20batteries_EV_Final_v3.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C:\Users\lenovo\Desktop\Sample%20Landscape_Relevant%20Set_192_graphs_24-05.xlsx" TargetMode="External"/><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Garima%20Tirpathi\Desktop\FoodPkgng_working.xlsx" TargetMode="External"/><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Garima%20Tirpathi\Desktop\FoodPkgng_working.xlsx" TargetMode="External"/><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Garima%20Tirpathi\Desktop\FoodPkgng_working.xlsx" TargetMode="External"/></Relationships>
</file>

<file path=ppt/charts/_rels/chart15.xml.rels><?xml version="1.0" encoding="UTF-8" standalone="yes"?>
<Relationships xmlns="http://schemas.openxmlformats.org/package/2006/relationships"><Relationship Id="rId2" Type="http://schemas.openxmlformats.org/officeDocument/2006/relationships/oleObject" Target="file:///C:\Users\Garima%20Tirpathi\Desktop\FoodPkgng_working.xlsx" TargetMode="External"/><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17.xml.rels><?xml version="1.0" encoding="UTF-8" standalone="yes"?>
<Relationships xmlns="http://schemas.openxmlformats.org/package/2006/relationships"><Relationship Id="rId2" Type="http://schemas.openxmlformats.org/officeDocument/2006/relationships/oleObject" Target="file:///E:\Work_KK\Landscape\Food_Pkgng\excel2018-12-22-17-05-04_252\excel2018-12-22-17-05-04_252.xlsx" TargetMode="External"/><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Garima%20Tirpathi\Desktop\FoodPkgng_working.xlsx" TargetMode="External"/><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Garima%20Tirpathi\Desktop\Sample%20Landscape%20Report\FoodPkgng_working.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E:\Work_KK\Landscape\Food_Pkgng\excel2018-12-22-17-05-04_252\excel2018-12-22-17-05-04_25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Work_KK\Landscape\NMC\NMC%20batteries_EV_Final_v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Work_KK\Landscape\NMC\NMC%20batteries_EV_Final_v3.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C:\Users\lenovo\Desktop\Sample%20Landscape_Relevant%20Set_192_graphs_24-05.xlsx"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arima%20Tirpathi\Desktop\FoodPkgng_working.xlsx"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C:\Users\lenovo\Desktop\Sample%20Landscape_Relevant%20Set_192_graphs_24-05.xlsx"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C:\Users\Garima%20Tirpathi\Desktop\FoodPkgng_working.xlsx"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oleObject" Target="file:///C:\Users\Garima%20Tirpathi\Desktop\FoodPkgng_working.xlsx"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style val="8"/>
  <c:chart>
    <c:plotArea>
      <c:layout>
        <c:manualLayout>
          <c:layoutTarget val="inner"/>
          <c:xMode val="edge"/>
          <c:yMode val="edge"/>
          <c:x val="5.8099518810148944E-2"/>
          <c:y val="2.8252405949256341E-2"/>
          <c:w val="0.89745603674540764"/>
          <c:h val="0.8326195683872849"/>
        </c:manualLayout>
      </c:layout>
      <c:lineChart>
        <c:grouping val="stacked"/>
        <c:ser>
          <c:idx val="0"/>
          <c:order val="0"/>
          <c:dLbls>
            <c:txPr>
              <a:bodyPr/>
              <a:lstStyle/>
              <a:p>
                <a:pPr>
                  <a:defRPr sz="1200" b="1"/>
                </a:pPr>
                <a:endParaRPr lang="en-US"/>
              </a:p>
            </c:txPr>
            <c:showVal val="1"/>
          </c:dLbls>
          <c:cat>
            <c:numRef>
              <c:f>Sheet7!$D$7:$D$17</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Sheet7!$E$7:$E$17</c:f>
              <c:numCache>
                <c:formatCode>General</c:formatCode>
                <c:ptCount val="11"/>
                <c:pt idx="0">
                  <c:v>10</c:v>
                </c:pt>
                <c:pt idx="1">
                  <c:v>15</c:v>
                </c:pt>
                <c:pt idx="2">
                  <c:v>16</c:v>
                </c:pt>
                <c:pt idx="3">
                  <c:v>12</c:v>
                </c:pt>
                <c:pt idx="4">
                  <c:v>15</c:v>
                </c:pt>
                <c:pt idx="5">
                  <c:v>18</c:v>
                </c:pt>
                <c:pt idx="6">
                  <c:v>23</c:v>
                </c:pt>
                <c:pt idx="7">
                  <c:v>27</c:v>
                </c:pt>
                <c:pt idx="8">
                  <c:v>52</c:v>
                </c:pt>
                <c:pt idx="9">
                  <c:v>46</c:v>
                </c:pt>
                <c:pt idx="10">
                  <c:v>18</c:v>
                </c:pt>
              </c:numCache>
            </c:numRef>
          </c:val>
        </c:ser>
        <c:marker val="1"/>
        <c:axId val="121466240"/>
        <c:axId val="121484416"/>
      </c:lineChart>
      <c:catAx>
        <c:axId val="121466240"/>
        <c:scaling>
          <c:orientation val="minMax"/>
        </c:scaling>
        <c:axPos val="b"/>
        <c:numFmt formatCode="General" sourceLinked="1"/>
        <c:tickLblPos val="nextTo"/>
        <c:txPr>
          <a:bodyPr/>
          <a:lstStyle/>
          <a:p>
            <a:pPr>
              <a:defRPr sz="1000" b="1"/>
            </a:pPr>
            <a:endParaRPr lang="en-US"/>
          </a:p>
        </c:txPr>
        <c:crossAx val="121484416"/>
        <c:crosses val="autoZero"/>
        <c:auto val="1"/>
        <c:lblAlgn val="ctr"/>
        <c:lblOffset val="100"/>
      </c:catAx>
      <c:valAx>
        <c:axId val="121484416"/>
        <c:scaling>
          <c:orientation val="minMax"/>
        </c:scaling>
        <c:axPos val="l"/>
        <c:numFmt formatCode="General" sourceLinked="1"/>
        <c:tickLblPos val="nextTo"/>
        <c:txPr>
          <a:bodyPr/>
          <a:lstStyle/>
          <a:p>
            <a:pPr>
              <a:defRPr sz="1000" b="1"/>
            </a:pPr>
            <a:endParaRPr lang="en-US"/>
          </a:p>
        </c:txPr>
        <c:crossAx val="121466240"/>
        <c:crosses val="autoZero"/>
        <c:crossBetween val="between"/>
      </c:valAx>
    </c:plotArea>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Val val="1"/>
          <c:showCatName val="1"/>
        </c:dLbls>
      </c:pie3DChart>
      <c:spPr>
        <a:noFill/>
        <a:ln w="25400">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rotY val="32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7"/>
          <c:dPt>
            <c:idx val="0"/>
            <c:explosion val="2"/>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3D0F-4FD5-A24B-E6BFDE446E65}"/>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D0F-4FD5-A24B-E6BFDE446E65}"/>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D0F-4FD5-A24B-E6BFDE446E65}"/>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4-3D0F-4FD5-A24B-E6BFDE446E65}"/>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D73F-4CC8-8C0C-1C2BF82C52B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D73F-4CC8-8C0C-1C2BF82C52B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D73F-4CC8-8C0C-1C2BF82C52BB}"/>
              </c:ext>
            </c:extLst>
          </c:dPt>
          <c:dPt>
            <c:idx val="7"/>
            <c:spPr>
              <a:solidFill>
                <a:schemeClr val="accent2">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D73F-4CC8-8C0C-1C2BF82C52BB}"/>
              </c:ext>
            </c:extLst>
          </c:dPt>
          <c:dPt>
            <c:idx val="8"/>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D73F-4CC8-8C0C-1C2BF82C52BB}"/>
              </c:ext>
            </c:extLst>
          </c:dPt>
          <c:dLbls>
            <c:dLbl>
              <c:idx val="0"/>
              <c:layout>
                <c:manualLayout>
                  <c:x val="-2.9848522175787359E-2"/>
                  <c:y val="-0.16787984835228931"/>
                </c:manualLayout>
              </c:layout>
              <c:tx>
                <c:rich>
                  <a:bodyPr/>
                  <a:lstStyle/>
                  <a:p>
                    <a:r>
                      <a:t>C08L,</a:t>
                    </a:r>
                    <a:r>
                      <a:rPr baseline="0"/>
                      <a:t> 27%</a:t>
                    </a:r>
                    <a:endParaRPr/>
                  </a:p>
                </c:rich>
              </c:tx>
              <c:showVal val="1"/>
              <c:showCatName val="1"/>
            </c:dLbl>
            <c:dLbl>
              <c:idx val="1"/>
              <c:layout>
                <c:manualLayout>
                  <c:x val="2.676365320970894E-2"/>
                  <c:y val="-0.11161417322834646"/>
                </c:manualLayout>
              </c:layout>
              <c:tx>
                <c:rich>
                  <a:bodyPr/>
                  <a:lstStyle/>
                  <a:p>
                    <a:r>
                      <a:t>B65D,</a:t>
                    </a:r>
                    <a:r>
                      <a:rPr baseline="0"/>
                      <a:t> 19%</a:t>
                    </a:r>
                    <a:endParaRPr/>
                  </a:p>
                </c:rich>
              </c:tx>
              <c:showVal val="1"/>
              <c:showCatName val="1"/>
            </c:dLbl>
            <c:dLbl>
              <c:idx val="2"/>
              <c:layout>
                <c:manualLayout>
                  <c:x val="3.1151460601463364E-2"/>
                  <c:y val="8.4658792650918663E-2"/>
                </c:manualLayout>
              </c:layout>
              <c:tx>
                <c:rich>
                  <a:bodyPr/>
                  <a:lstStyle/>
                  <a:p>
                    <a:r>
                      <a:t>B32B,</a:t>
                    </a:r>
                    <a:r>
                      <a:rPr baseline="0"/>
                      <a:t> 11%</a:t>
                    </a:r>
                    <a:endParaRPr/>
                  </a:p>
                </c:rich>
              </c:tx>
              <c:showVal val="1"/>
              <c:showCatName val="1"/>
            </c:dLbl>
            <c:dLbl>
              <c:idx val="3"/>
              <c:layout>
                <c:manualLayout>
                  <c:x val="-9.0152855644157065E-2"/>
                  <c:y val="6.2735491396908788E-2"/>
                </c:manualLayout>
              </c:layout>
              <c:tx>
                <c:rich>
                  <a:bodyPr/>
                  <a:lstStyle/>
                  <a:p>
                    <a:r>
                      <a:t>C08J, 5%</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0F-4FD5-A24B-E6BFDE446E65}"/>
                </c:ext>
              </c:extLst>
            </c:dLbl>
            <c:dLbl>
              <c:idx val="4"/>
              <c:layout>
                <c:manualLayout>
                  <c:x val="-9.1305531822274202E-2"/>
                  <c:y val="6.6801181102362203E-2"/>
                </c:manualLayout>
              </c:layout>
              <c:tx>
                <c:rich>
                  <a:bodyPr/>
                  <a:lstStyle/>
                  <a:p>
                    <a:r>
                      <a:t>A01N, 5%</a:t>
                    </a:r>
                  </a:p>
                </c:rich>
              </c:tx>
              <c:showVal val="1"/>
              <c:showCatName val="1"/>
            </c:dLbl>
            <c:dLbl>
              <c:idx val="5"/>
              <c:layout>
                <c:manualLayout>
                  <c:x val="-0.11633093537749895"/>
                  <c:y val="2.2802201808107343E-2"/>
                </c:manualLayout>
              </c:layout>
              <c:tx>
                <c:rich>
                  <a:bodyPr/>
                  <a:lstStyle/>
                  <a:p>
                    <a:r>
                      <a:t>C09D, 4%</a:t>
                    </a:r>
                  </a:p>
                </c:rich>
              </c:tx>
              <c:showVal val="1"/>
              <c:showCatName val="1"/>
            </c:dLbl>
            <c:dLbl>
              <c:idx val="6"/>
              <c:layout>
                <c:manualLayout>
                  <c:x val="-6.7941749167379856E-2"/>
                  <c:y val="-2.4460848643919533E-2"/>
                </c:manualLayout>
              </c:layout>
              <c:tx>
                <c:rich>
                  <a:bodyPr/>
                  <a:lstStyle/>
                  <a:p>
                    <a:r>
                      <a:t>D21H, 4%</a:t>
                    </a:r>
                  </a:p>
                </c:rich>
              </c:tx>
              <c:showVal val="1"/>
              <c:showCatName val="1"/>
            </c:dLbl>
            <c:dLbl>
              <c:idx val="7"/>
              <c:layout>
                <c:manualLayout>
                  <c:x val="-6.7323477427839853E-2"/>
                  <c:y val="-6.0591644794400649E-2"/>
                </c:manualLayout>
              </c:layout>
              <c:tx>
                <c:rich>
                  <a:bodyPr/>
                  <a:lstStyle/>
                  <a:p>
                    <a:r>
                      <a:t>A23L, 3%</a:t>
                    </a:r>
                  </a:p>
                </c:rich>
              </c:tx>
              <c:showVal val="1"/>
              <c:showCatName val="1"/>
            </c:dLbl>
            <c:dLbl>
              <c:idx val="8"/>
              <c:layout>
                <c:manualLayout>
                  <c:x val="5.5022939953259034E-3"/>
                  <c:y val="-0.14090624088655598"/>
                </c:manualLayout>
              </c:layout>
              <c:tx>
                <c:rich>
                  <a:bodyPr/>
                  <a:lstStyle/>
                  <a:p>
                    <a:r>
                      <a:t>Others, 23%</a:t>
                    </a:r>
                  </a:p>
                </c:rich>
              </c:tx>
              <c:showVal val="1"/>
              <c:showCatName val="1"/>
            </c:dLbl>
            <c:dLbl>
              <c:idx val="9"/>
              <c:layout>
                <c:manualLayout>
                  <c:x val="-0.14736340769903791"/>
                  <c:y val="-3.2848498104403615E-2"/>
                </c:manualLayout>
              </c:layout>
              <c:showVal val="1"/>
              <c:showCatName val="1"/>
            </c:dLbl>
            <c:dLbl>
              <c:idx val="10"/>
              <c:layout>
                <c:manualLayout>
                  <c:x val="4.1825896762904373E-2"/>
                  <c:y val="-4.0898585593467485E-2"/>
                </c:manualLayout>
              </c:layout>
              <c:showVal val="1"/>
              <c:showCatName val="1"/>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[FoodPkgng_working.xlsx]Sheet8!$D$5:$D$13</c:f>
              <c:strCache>
                <c:ptCount val="9"/>
                <c:pt idx="0">
                  <c:v>C08L</c:v>
                </c:pt>
                <c:pt idx="1">
                  <c:v>B65D</c:v>
                </c:pt>
                <c:pt idx="2">
                  <c:v>B32B</c:v>
                </c:pt>
                <c:pt idx="3">
                  <c:v>C08J</c:v>
                </c:pt>
                <c:pt idx="4">
                  <c:v>A01N</c:v>
                </c:pt>
                <c:pt idx="5">
                  <c:v>C09D</c:v>
                </c:pt>
                <c:pt idx="6">
                  <c:v>D21H</c:v>
                </c:pt>
                <c:pt idx="7">
                  <c:v>A23L</c:v>
                </c:pt>
                <c:pt idx="8">
                  <c:v>Others</c:v>
                </c:pt>
              </c:strCache>
            </c:strRef>
          </c:cat>
          <c:val>
            <c:numRef>
              <c:f>[FoodPkgng_working.xlsx]Sheet8!$E$5:$E$13</c:f>
              <c:numCache>
                <c:formatCode>General</c:formatCode>
                <c:ptCount val="9"/>
                <c:pt idx="0">
                  <c:v>67</c:v>
                </c:pt>
                <c:pt idx="1">
                  <c:v>48</c:v>
                </c:pt>
                <c:pt idx="2">
                  <c:v>28</c:v>
                </c:pt>
                <c:pt idx="3">
                  <c:v>13</c:v>
                </c:pt>
                <c:pt idx="4">
                  <c:v>12</c:v>
                </c:pt>
                <c:pt idx="5">
                  <c:v>10</c:v>
                </c:pt>
                <c:pt idx="6">
                  <c:v>9</c:v>
                </c:pt>
                <c:pt idx="7">
                  <c:v>8</c:v>
                </c:pt>
                <c:pt idx="8">
                  <c:v>57</c:v>
                </c:pt>
              </c:numCache>
            </c:numRef>
          </c:val>
          <c:extLst xmlns:c16r2="http://schemas.microsoft.com/office/drawing/2015/06/chart">
            <c:ext xmlns:c16="http://schemas.microsoft.com/office/drawing/2014/chart" uri="{C3380CC4-5D6E-409C-BE32-E72D297353CC}">
              <c16:uniqueId val="{00000000-3D0F-4FD5-A24B-E6BFDE446E65}"/>
            </c:ext>
          </c:extLst>
        </c:ser>
        <c:dLbls>
          <c:showVal val="1"/>
          <c:showCatName val="1"/>
        </c:dLbls>
      </c:pie3DChart>
      <c:spPr>
        <a:noFill/>
        <a:ln>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7"/>
          <c:dPt>
            <c:idx val="0"/>
            <c:explosion val="2"/>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3D0F-4FD5-A24B-E6BFDE446E65}"/>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D0F-4FD5-A24B-E6BFDE446E65}"/>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D0F-4FD5-A24B-E6BFDE446E65}"/>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4-3D0F-4FD5-A24B-E6BFDE446E65}"/>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D73F-4CC8-8C0C-1C2BF82C52B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D73F-4CC8-8C0C-1C2BF82C52B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D73F-4CC8-8C0C-1C2BF82C52BB}"/>
              </c:ext>
            </c:extLst>
          </c:dPt>
          <c:dPt>
            <c:idx val="7"/>
            <c:spPr>
              <a:solidFill>
                <a:schemeClr val="accent2">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D73F-4CC8-8C0C-1C2BF82C52BB}"/>
              </c:ext>
            </c:extLst>
          </c:dPt>
          <c:dPt>
            <c:idx val="8"/>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D73F-4CC8-8C0C-1C2BF82C52BB}"/>
              </c:ext>
            </c:extLst>
          </c:dPt>
          <c:dPt>
            <c:idx val="9"/>
            <c:spPr>
              <a:solidFill>
                <a:schemeClr val="accent4">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3-D73F-4CC8-8C0C-1C2BF82C52BB}"/>
              </c:ext>
            </c:extLst>
          </c:dPt>
          <c:dLbls>
            <c:dLbl>
              <c:idx val="0"/>
              <c:layout>
                <c:manualLayout>
                  <c:x val="3.3161185104647994E-2"/>
                  <c:y val="-7.015275331639248E-2"/>
                </c:manualLayout>
              </c:layout>
              <c:tx>
                <c:rich>
                  <a:bodyPr/>
                  <a:lstStyle/>
                  <a:p>
                    <a:r>
                      <a:rPr lang="en-IN"/>
                      <a:t>B65D008124,</a:t>
                    </a:r>
                    <a:r>
                      <a:rPr lang="en-IN" baseline="0"/>
                      <a:t> 11%</a:t>
                    </a:r>
                    <a:endParaRPr/>
                  </a:p>
                </c:rich>
              </c:tx>
              <c:showVal val="1"/>
              <c:showCatName val="1"/>
            </c:dLbl>
            <c:dLbl>
              <c:idx val="1"/>
              <c:layout>
                <c:manualLayout>
                  <c:x val="3.8843172976269144E-2"/>
                  <c:y val="-5.9971817627338483E-2"/>
                </c:manualLayout>
              </c:layout>
              <c:tx>
                <c:rich>
                  <a:bodyPr/>
                  <a:lstStyle/>
                  <a:p>
                    <a:r>
                      <a:rPr lang="en-IN" dirty="0"/>
                      <a:t>B65D008126,</a:t>
                    </a:r>
                    <a:r>
                      <a:rPr lang="en-IN" baseline="0" dirty="0"/>
                      <a:t> 11%</a:t>
                    </a:r>
                    <a:endParaRPr/>
                  </a:p>
                </c:rich>
              </c:tx>
              <c:showVal val="1"/>
              <c:showCatName val="1"/>
            </c:dLbl>
            <c:dLbl>
              <c:idx val="2"/>
              <c:layout>
                <c:manualLayout>
                  <c:x val="5.4301544570715073E-2"/>
                  <c:y val="-0.16161512277829909"/>
                </c:manualLayout>
              </c:layout>
              <c:tx>
                <c:rich>
                  <a:bodyPr/>
                  <a:lstStyle/>
                  <a:p>
                    <a:r>
                      <a:rPr lang="en-IN"/>
                      <a:t>B65D00812,</a:t>
                    </a:r>
                    <a:r>
                      <a:rPr lang="en-IN" baseline="0"/>
                      <a:t> 9%</a:t>
                    </a:r>
                    <a:endParaRPr/>
                  </a:p>
                </c:rich>
              </c:tx>
              <c:showVal val="1"/>
              <c:showCatName val="1"/>
            </c:dLbl>
            <c:dLbl>
              <c:idx val="3"/>
              <c:layout>
                <c:manualLayout>
                  <c:x val="8.6387197040980981E-2"/>
                  <c:y val="-0.1325699952719892"/>
                </c:manualLayout>
              </c:layout>
              <c:tx>
                <c:rich>
                  <a:bodyPr/>
                  <a:lstStyle/>
                  <a:p>
                    <a:r>
                      <a:t>B65D008134, </a:t>
                    </a:r>
                    <a:r>
                      <a:rPr baseline="0"/>
                      <a:t> 7</a:t>
                    </a:r>
                    <a:r>
                      <a:t>%</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0F-4FD5-A24B-E6BFDE446E65}"/>
                </c:ext>
              </c:extLst>
            </c:dLbl>
            <c:dLbl>
              <c:idx val="4"/>
              <c:layout>
                <c:manualLayout>
                  <c:x val="0.11790635191805844"/>
                  <c:y val="-6.0881709740130824E-2"/>
                </c:manualLayout>
              </c:layout>
              <c:tx>
                <c:rich>
                  <a:bodyPr/>
                  <a:lstStyle/>
                  <a:p>
                    <a:r>
                      <a:t>B65D006540 , 7%</a:t>
                    </a:r>
                  </a:p>
                </c:rich>
              </c:tx>
              <c:showVal val="1"/>
              <c:showCatName val="1"/>
            </c:dLbl>
            <c:dLbl>
              <c:idx val="5"/>
              <c:layout>
                <c:manualLayout>
                  <c:x val="0.17856601445410017"/>
                  <c:y val="3.9416754870493925E-2"/>
                </c:manualLayout>
              </c:layout>
              <c:tx>
                <c:rich>
                  <a:bodyPr/>
                  <a:lstStyle/>
                  <a:p>
                    <a:r>
                      <a:t>B65D006538 ,</a:t>
                    </a:r>
                    <a:r>
                      <a:rPr baseline="0"/>
                      <a:t> 4%</a:t>
                    </a:r>
                    <a:endParaRPr/>
                  </a:p>
                </c:rich>
              </c:tx>
              <c:showVal val="1"/>
              <c:showCatName val="1"/>
            </c:dLbl>
            <c:dLbl>
              <c:idx val="6"/>
              <c:layout>
                <c:manualLayout>
                  <c:x val="0.10309292186113653"/>
                  <c:y val="5.9604361197172336E-2"/>
                </c:manualLayout>
              </c:layout>
              <c:tx>
                <c:rich>
                  <a:bodyPr/>
                  <a:lstStyle/>
                  <a:p>
                    <a:r>
                      <a:t>B65D002514 , 4%</a:t>
                    </a:r>
                  </a:p>
                </c:rich>
              </c:tx>
              <c:showVal val="1"/>
              <c:showCatName val="1"/>
            </c:dLbl>
            <c:dLbl>
              <c:idx val="7"/>
              <c:layout>
                <c:manualLayout>
                  <c:x val="-6.4513055907660741E-3"/>
                  <c:y val="7.5017890735812789E-2"/>
                </c:manualLayout>
              </c:layout>
              <c:tx>
                <c:rich>
                  <a:bodyPr/>
                  <a:lstStyle/>
                  <a:p>
                    <a:r>
                      <a:t>B65D002520 , 4%</a:t>
                    </a:r>
                  </a:p>
                </c:rich>
              </c:tx>
              <c:showVal val="1"/>
              <c:showCatName val="1"/>
            </c:dLbl>
            <c:dLbl>
              <c:idx val="8"/>
              <c:layout>
                <c:manualLayout>
                  <c:x val="-6.3864333939084431E-2"/>
                  <c:y val="1.007737653963887E-3"/>
                </c:manualLayout>
              </c:layout>
              <c:tx>
                <c:rich>
                  <a:bodyPr/>
                  <a:lstStyle/>
                  <a:p>
                    <a:r>
                      <a:rPr dirty="0"/>
                      <a:t>B65D006542 , 4%</a:t>
                    </a:r>
                  </a:p>
                </c:rich>
              </c:tx>
              <c:showVal val="1"/>
              <c:showCatName val="1"/>
            </c:dLbl>
            <c:dLbl>
              <c:idx val="9"/>
              <c:layout>
                <c:manualLayout>
                  <c:x val="3.0859658680002011E-2"/>
                  <c:y val="-0.22688524075002545"/>
                </c:manualLayout>
              </c:layout>
              <c:tx>
                <c:rich>
                  <a:bodyPr/>
                  <a:lstStyle/>
                  <a:p>
                    <a:r>
                      <a:t>Others, 38%</a:t>
                    </a:r>
                  </a:p>
                </c:rich>
              </c:tx>
              <c:showVal val="1"/>
              <c:showCatName val="1"/>
            </c:dLbl>
            <c:dLbl>
              <c:idx val="10"/>
              <c:layout>
                <c:manualLayout>
                  <c:x val="4.1825896762904373E-2"/>
                  <c:y val="-4.0898585593467485E-2"/>
                </c:manualLayout>
              </c:layout>
              <c:tx>
                <c:rich>
                  <a:bodyPr/>
                  <a:lstStyle/>
                  <a:p>
                    <a:r>
                      <a:t>Others, 35%</a:t>
                    </a:r>
                  </a:p>
                </c:rich>
              </c:tx>
              <c:showVal val="1"/>
              <c:showCatName val="1"/>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[FoodPkgng_working.xlsx]Sheet11!$D$15:$D$24</c:f>
              <c:strCache>
                <c:ptCount val="10"/>
                <c:pt idx="0">
                  <c:v>B65D008124 </c:v>
                </c:pt>
                <c:pt idx="1">
                  <c:v>B65D008126 </c:v>
                </c:pt>
                <c:pt idx="2">
                  <c:v>B65D008128 </c:v>
                </c:pt>
                <c:pt idx="3">
                  <c:v>B65D008134</c:v>
                </c:pt>
                <c:pt idx="4">
                  <c:v>B65D006540 </c:v>
                </c:pt>
                <c:pt idx="5">
                  <c:v>B65D006538 </c:v>
                </c:pt>
                <c:pt idx="6">
                  <c:v>B65D002514 </c:v>
                </c:pt>
                <c:pt idx="7">
                  <c:v>B65D002520 </c:v>
                </c:pt>
                <c:pt idx="8">
                  <c:v>B65D006542 </c:v>
                </c:pt>
                <c:pt idx="9">
                  <c:v>Others</c:v>
                </c:pt>
              </c:strCache>
            </c:strRef>
          </c:cat>
          <c:val>
            <c:numRef>
              <c:f>[FoodPkgng_working.xlsx]Sheet11!$E$15:$E$24</c:f>
              <c:numCache>
                <c:formatCode>General</c:formatCode>
                <c:ptCount val="10"/>
                <c:pt idx="0">
                  <c:v>5</c:v>
                </c:pt>
                <c:pt idx="1">
                  <c:v>5</c:v>
                </c:pt>
                <c:pt idx="2">
                  <c:v>4</c:v>
                </c:pt>
                <c:pt idx="3">
                  <c:v>3</c:v>
                </c:pt>
                <c:pt idx="4">
                  <c:v>3</c:v>
                </c:pt>
                <c:pt idx="5">
                  <c:v>2</c:v>
                </c:pt>
                <c:pt idx="6">
                  <c:v>2</c:v>
                </c:pt>
                <c:pt idx="7">
                  <c:v>2</c:v>
                </c:pt>
                <c:pt idx="8">
                  <c:v>2</c:v>
                </c:pt>
                <c:pt idx="9">
                  <c:v>17</c:v>
                </c:pt>
              </c:numCache>
            </c:numRef>
          </c:val>
          <c:extLst xmlns:c16r2="http://schemas.microsoft.com/office/drawing/2015/06/chart">
            <c:ext xmlns:c16="http://schemas.microsoft.com/office/drawing/2014/chart" uri="{C3380CC4-5D6E-409C-BE32-E72D297353CC}">
              <c16:uniqueId val="{00000000-3D0F-4FD5-A24B-E6BFDE446E65}"/>
            </c:ext>
          </c:extLst>
        </c:ser>
        <c:dLbls>
          <c:showVal val="1"/>
          <c:showCatName val="1"/>
        </c:dLbls>
      </c:pie3DChart>
      <c:spPr>
        <a:noFill/>
        <a:ln>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IN"/>
  <c:style val="26"/>
  <c:chart>
    <c:plotArea>
      <c:layout/>
      <c:barChart>
        <c:barDir val="bar"/>
        <c:grouping val="stacked"/>
        <c:ser>
          <c:idx val="0"/>
          <c:order val="0"/>
          <c:dLbls>
            <c:dLbl>
              <c:idx val="0"/>
              <c:layout>
                <c:manualLayout>
                  <c:x val="0.42500000000000032"/>
                  <c:y val="8.487556272013459E-17"/>
                </c:manualLayout>
              </c:layout>
              <c:showVal val="1"/>
            </c:dLbl>
            <c:dLbl>
              <c:idx val="1"/>
              <c:layout>
                <c:manualLayout>
                  <c:x val="0.18888888888888894"/>
                  <c:y val="0"/>
                </c:manualLayout>
              </c:layout>
              <c:showVal val="1"/>
            </c:dLbl>
            <c:dLbl>
              <c:idx val="2"/>
              <c:layout>
                <c:manualLayout>
                  <c:x val="9.4444444444444525E-2"/>
                  <c:y val="-4.6296296296296459E-3"/>
                </c:manualLayout>
              </c:layout>
              <c:showVal val="1"/>
            </c:dLbl>
            <c:dLbl>
              <c:idx val="3"/>
              <c:layout>
                <c:manualLayout>
                  <c:x val="8.055555555555588E-2"/>
                  <c:y val="4.243778136006719E-17"/>
                </c:manualLayout>
              </c:layout>
              <c:showVal val="1"/>
            </c:dLbl>
            <c:dLbl>
              <c:idx val="4"/>
              <c:layout>
                <c:manualLayout>
                  <c:x val="7.7777777777777779E-2"/>
                  <c:y val="0"/>
                </c:manualLayout>
              </c:layout>
              <c:showVal val="1"/>
            </c:dLbl>
            <c:dLbl>
              <c:idx val="5"/>
              <c:layout>
                <c:manualLayout>
                  <c:x val="6.9444444444444503E-2"/>
                  <c:y val="0"/>
                </c:manualLayout>
              </c:layout>
              <c:showVal val="1"/>
            </c:dLbl>
            <c:dLbl>
              <c:idx val="6"/>
              <c:layout>
                <c:manualLayout>
                  <c:x val="4.4444444444444502E-2"/>
                  <c:y val="0"/>
                </c:manualLayout>
              </c:layout>
              <c:showVal val="1"/>
            </c:dLbl>
            <c:txPr>
              <a:bodyPr/>
              <a:lstStyle/>
              <a:p>
                <a:pPr>
                  <a:defRPr sz="1200" b="1"/>
                </a:pPr>
                <a:endParaRPr lang="en-US"/>
              </a:p>
            </c:txPr>
            <c:showVal val="1"/>
          </c:dLbls>
          <c:cat>
            <c:strRef>
              <c:f>'[excel2018-12-22-17-05-04_252.xlsx]Sheet3'!$D$19:$D$25</c:f>
              <c:strCache>
                <c:ptCount val="7"/>
                <c:pt idx="0">
                  <c:v>CN</c:v>
                </c:pt>
                <c:pt idx="1">
                  <c:v>US</c:v>
                </c:pt>
                <c:pt idx="2">
                  <c:v>KR</c:v>
                </c:pt>
                <c:pt idx="3">
                  <c:v>JP</c:v>
                </c:pt>
                <c:pt idx="4">
                  <c:v>WO</c:v>
                </c:pt>
                <c:pt idx="5">
                  <c:v>EP</c:v>
                </c:pt>
                <c:pt idx="6">
                  <c:v>Other</c:v>
                </c:pt>
              </c:strCache>
            </c:strRef>
          </c:cat>
          <c:val>
            <c:numRef>
              <c:f>'[excel2018-12-22-17-05-04_252.xlsx]Sheet3'!$E$19:$E$25</c:f>
              <c:numCache>
                <c:formatCode>General</c:formatCode>
                <c:ptCount val="7"/>
                <c:pt idx="0">
                  <c:v>127</c:v>
                </c:pt>
                <c:pt idx="1">
                  <c:v>52</c:v>
                </c:pt>
                <c:pt idx="2">
                  <c:v>22</c:v>
                </c:pt>
                <c:pt idx="3">
                  <c:v>16</c:v>
                </c:pt>
                <c:pt idx="4">
                  <c:v>16</c:v>
                </c:pt>
                <c:pt idx="5">
                  <c:v>12</c:v>
                </c:pt>
                <c:pt idx="6">
                  <c:v>7</c:v>
                </c:pt>
              </c:numCache>
            </c:numRef>
          </c:val>
        </c:ser>
        <c:dLbls>
          <c:showVal val="1"/>
        </c:dLbls>
        <c:gapWidth val="75"/>
        <c:overlap val="100"/>
        <c:axId val="123003648"/>
        <c:axId val="123005184"/>
      </c:barChart>
      <c:catAx>
        <c:axId val="123003648"/>
        <c:scaling>
          <c:orientation val="minMax"/>
        </c:scaling>
        <c:axPos val="l"/>
        <c:majorTickMark val="none"/>
        <c:tickLblPos val="nextTo"/>
        <c:txPr>
          <a:bodyPr/>
          <a:lstStyle/>
          <a:p>
            <a:pPr>
              <a:defRPr sz="1200" b="1"/>
            </a:pPr>
            <a:endParaRPr lang="en-US"/>
          </a:p>
        </c:txPr>
        <c:crossAx val="123005184"/>
        <c:crosses val="autoZero"/>
        <c:auto val="1"/>
        <c:lblAlgn val="ctr"/>
        <c:lblOffset val="100"/>
      </c:catAx>
      <c:valAx>
        <c:axId val="123005184"/>
        <c:scaling>
          <c:orientation val="minMax"/>
        </c:scaling>
        <c:axPos val="b"/>
        <c:numFmt formatCode="General" sourceLinked="1"/>
        <c:majorTickMark val="none"/>
        <c:tickLblPos val="nextTo"/>
        <c:txPr>
          <a:bodyPr/>
          <a:lstStyle/>
          <a:p>
            <a:pPr>
              <a:defRPr sz="1100" b="1"/>
            </a:pPr>
            <a:endParaRPr lang="en-US"/>
          </a:p>
        </c:txPr>
        <c:crossAx val="123003648"/>
        <c:crosses val="autoZero"/>
        <c:crossBetween val="between"/>
      </c:valAx>
      <c:spPr>
        <a:noFill/>
        <a:ln w="25400">
          <a:noFill/>
        </a:ln>
      </c:spPr>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IN"/>
  <c:chart>
    <c:autoTitleDeleted val="1"/>
    <c:view3D>
      <c:rotX val="30"/>
      <c:perspective val="30"/>
    </c:view3D>
    <c:plotArea>
      <c:layout>
        <c:manualLayout>
          <c:layoutTarget val="inner"/>
          <c:xMode val="edge"/>
          <c:yMode val="edge"/>
          <c:x val="2.1499412077605855E-2"/>
          <c:y val="9.6687660305762743E-2"/>
          <c:w val="0.59728701228104553"/>
          <c:h val="0.80320589989813662"/>
        </c:manualLayout>
      </c:layout>
      <c:pie3DChart>
        <c:varyColors val="1"/>
        <c:ser>
          <c:idx val="0"/>
          <c:order val="0"/>
          <c:dLbls>
            <c:dLbl>
              <c:idx val="0"/>
              <c:layout>
                <c:manualLayout>
                  <c:x val="-0.17875020705600231"/>
                  <c:y val="-1.5600940675830791E-2"/>
                </c:manualLayout>
              </c:layout>
              <c:showPercent val="1"/>
            </c:dLbl>
            <c:txPr>
              <a:bodyPr/>
              <a:lstStyle/>
              <a:p>
                <a:pPr>
                  <a:defRPr sz="1400" b="1"/>
                </a:pPr>
                <a:endParaRPr lang="en-US"/>
              </a:p>
            </c:txPr>
            <c:showPercent val="1"/>
            <c:showLeaderLines val="1"/>
          </c:dLbls>
          <c:cat>
            <c:strRef>
              <c:f>Sheet12!$E$5:$E$8</c:f>
              <c:strCache>
                <c:ptCount val="4"/>
                <c:pt idx="0">
                  <c:v>Anti-Microbial</c:v>
                </c:pt>
                <c:pt idx="1">
                  <c:v>Oxygen Scavenger/Barrier</c:v>
                </c:pt>
                <c:pt idx="2">
                  <c:v>RFID/Smart Tag</c:v>
                </c:pt>
                <c:pt idx="3">
                  <c:v>Others</c:v>
                </c:pt>
              </c:strCache>
            </c:strRef>
          </c:cat>
          <c:val>
            <c:numRef>
              <c:f>Sheet12!$F$5:$F$8</c:f>
              <c:numCache>
                <c:formatCode>General</c:formatCode>
                <c:ptCount val="4"/>
                <c:pt idx="0">
                  <c:v>133</c:v>
                </c:pt>
                <c:pt idx="1">
                  <c:v>51</c:v>
                </c:pt>
                <c:pt idx="2">
                  <c:v>24</c:v>
                </c:pt>
                <c:pt idx="3">
                  <c:v>80</c:v>
                </c:pt>
              </c:numCache>
            </c:numRef>
          </c:val>
        </c:ser>
        <c:dLbls>
          <c:showPercent val="1"/>
        </c:dLbls>
      </c:pie3DChart>
    </c:plotArea>
    <c:legend>
      <c:legendPos val="r"/>
      <c:layout>
        <c:manualLayout>
          <c:xMode val="edge"/>
          <c:yMode val="edge"/>
          <c:x val="0.66806341979525352"/>
          <c:y val="0.13303305502135254"/>
          <c:w val="0.31776040355572338"/>
          <c:h val="0.73393388995729458"/>
        </c:manualLayout>
      </c:layout>
      <c:txPr>
        <a:bodyPr/>
        <a:lstStyle/>
        <a:p>
          <a:pPr>
            <a:defRPr sz="1600" b="1"/>
          </a:pPr>
          <a:endParaRPr lang="en-US"/>
        </a:p>
      </c:txPr>
    </c:legend>
    <c:plotVisOnly val="1"/>
    <c:dispBlanksAs val="zero"/>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6.6939097567414854E-2"/>
          <c:y val="0.1279356148636546"/>
          <c:w val="0.52025178206005751"/>
          <c:h val="0.69666210557103636"/>
        </c:manualLayout>
      </c:layout>
      <c:pie3DChart>
        <c:varyColors val="1"/>
        <c:ser>
          <c:idx val="0"/>
          <c:order val="0"/>
          <c:dLbls>
            <c:dLbl>
              <c:idx val="0"/>
              <c:layout>
                <c:manualLayout>
                  <c:x val="-0.17558489971631441"/>
                  <c:y val="-0.1321490735636689"/>
                </c:manualLayout>
              </c:layout>
              <c:showPercent val="1"/>
            </c:dLbl>
            <c:dLbl>
              <c:idx val="1"/>
              <c:layout>
                <c:manualLayout>
                  <c:x val="0.10077484057818681"/>
                  <c:y val="2.7971000135674474E-2"/>
                </c:manualLayout>
              </c:layout>
              <c:showPercent val="1"/>
            </c:dLbl>
            <c:dLbl>
              <c:idx val="2"/>
              <c:layout>
                <c:manualLayout>
                  <c:x val="7.0472697603916487E-2"/>
                  <c:y val="6.2847934841831918E-2"/>
                </c:manualLayout>
              </c:layout>
              <c:showPercent val="1"/>
            </c:dLbl>
            <c:txPr>
              <a:bodyPr/>
              <a:lstStyle/>
              <a:p>
                <a:pPr>
                  <a:defRPr sz="1400" b="1"/>
                </a:pPr>
                <a:endParaRPr lang="en-US"/>
              </a:p>
            </c:txPr>
            <c:showPercent val="1"/>
          </c:dLbls>
          <c:cat>
            <c:strRef>
              <c:f>Sheet12!$E$28:$E$31</c:f>
              <c:strCache>
                <c:ptCount val="4"/>
                <c:pt idx="0">
                  <c:v>Film/Flexible</c:v>
                </c:pt>
                <c:pt idx="1">
                  <c:v>Rigid/Semi rigid</c:v>
                </c:pt>
                <c:pt idx="2">
                  <c:v>Edible</c:v>
                </c:pt>
                <c:pt idx="3">
                  <c:v>Others</c:v>
                </c:pt>
              </c:strCache>
            </c:strRef>
          </c:cat>
          <c:val>
            <c:numRef>
              <c:f>Sheet12!$F$28:$F$31</c:f>
              <c:numCache>
                <c:formatCode>General</c:formatCode>
                <c:ptCount val="4"/>
                <c:pt idx="0">
                  <c:v>161</c:v>
                </c:pt>
                <c:pt idx="1">
                  <c:v>42</c:v>
                </c:pt>
                <c:pt idx="2">
                  <c:v>11</c:v>
                </c:pt>
                <c:pt idx="3">
                  <c:v>20</c:v>
                </c:pt>
              </c:numCache>
            </c:numRef>
          </c:val>
        </c:ser>
        <c:dLbls>
          <c:showPercent val="1"/>
        </c:dLbls>
      </c:pie3DChart>
    </c:plotArea>
    <c:legend>
      <c:legendPos val="r"/>
      <c:layout>
        <c:manualLayout>
          <c:xMode val="edge"/>
          <c:yMode val="edge"/>
          <c:x val="0.64758821066388783"/>
          <c:y val="0.15772104289130462"/>
          <c:w val="0.25277878704626439"/>
          <c:h val="0.61712543599417591"/>
        </c:manualLayout>
      </c:layout>
      <c:txPr>
        <a:bodyPr/>
        <a:lstStyle/>
        <a:p>
          <a:pPr>
            <a:defRPr sz="1600" b="1"/>
          </a:pPr>
          <a:endParaRPr lang="en-US"/>
        </a:p>
      </c:txPr>
    </c:legend>
    <c:plotVisOnly val="1"/>
    <c:dispBlanksAs val="zero"/>
  </c:chart>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IN"/>
  <c:chart>
    <c:autoTitleDeleted val="1"/>
    <c:view3D>
      <c:rotX val="30"/>
      <c:perspective val="30"/>
    </c:view3D>
    <c:plotArea>
      <c:layout>
        <c:manualLayout>
          <c:layoutTarget val="inner"/>
          <c:xMode val="edge"/>
          <c:yMode val="edge"/>
          <c:x val="6.7311069379387953E-2"/>
          <c:y val="0.20731908472754754"/>
          <c:w val="0.56223621509199051"/>
          <c:h val="0.57908163265306312"/>
        </c:manualLayout>
      </c:layout>
      <c:pie3DChart>
        <c:varyColors val="1"/>
        <c:ser>
          <c:idx val="0"/>
          <c:order val="0"/>
          <c:dLbls>
            <c:dLbl>
              <c:idx val="1"/>
              <c:layout>
                <c:manualLayout>
                  <c:x val="5.9912398567072589E-2"/>
                  <c:y val="1.3194380114250425E-2"/>
                </c:manualLayout>
              </c:layout>
              <c:showPercent val="1"/>
            </c:dLbl>
            <c:dLbl>
              <c:idx val="3"/>
              <c:layout>
                <c:manualLayout>
                  <c:x val="4.0402544878526146E-2"/>
                  <c:y val="6.2239399703887775E-2"/>
                </c:manualLayout>
              </c:layout>
              <c:showPercent val="1"/>
            </c:dLbl>
            <c:txPr>
              <a:bodyPr/>
              <a:lstStyle/>
              <a:p>
                <a:pPr>
                  <a:defRPr sz="1400" b="1"/>
                </a:pPr>
                <a:endParaRPr lang="en-US"/>
              </a:p>
            </c:txPr>
            <c:showPercent val="1"/>
            <c:showLeaderLines val="1"/>
          </c:dLbls>
          <c:cat>
            <c:strRef>
              <c:f>'[excel2018-12-22-17-05-04_252.xlsx]Sheet12'!$E$19:$E$23</c:f>
              <c:strCache>
                <c:ptCount val="5"/>
                <c:pt idx="0">
                  <c:v>General Food</c:v>
                </c:pt>
                <c:pt idx="1">
                  <c:v>Vegetables/Fruits</c:v>
                </c:pt>
                <c:pt idx="2">
                  <c:v>Meat</c:v>
                </c:pt>
                <c:pt idx="3">
                  <c:v>Beverages</c:v>
                </c:pt>
                <c:pt idx="4">
                  <c:v>Others</c:v>
                </c:pt>
              </c:strCache>
            </c:strRef>
          </c:cat>
          <c:val>
            <c:numRef>
              <c:f>'[excel2018-12-22-17-05-04_252.xlsx]Sheet12'!$F$19:$F$23</c:f>
              <c:numCache>
                <c:formatCode>General</c:formatCode>
                <c:ptCount val="5"/>
                <c:pt idx="0">
                  <c:v>184</c:v>
                </c:pt>
                <c:pt idx="1">
                  <c:v>10</c:v>
                </c:pt>
                <c:pt idx="2">
                  <c:v>19</c:v>
                </c:pt>
                <c:pt idx="3">
                  <c:v>14</c:v>
                </c:pt>
                <c:pt idx="4">
                  <c:v>12</c:v>
                </c:pt>
              </c:numCache>
            </c:numRef>
          </c:val>
        </c:ser>
        <c:dLbls>
          <c:showPercent val="1"/>
        </c:dLbls>
      </c:pie3DChart>
    </c:plotArea>
    <c:legend>
      <c:legendPos val="r"/>
      <c:layout>
        <c:manualLayout>
          <c:xMode val="edge"/>
          <c:yMode val="edge"/>
          <c:x val="0.66528901518333106"/>
          <c:y val="0.1539530243546314"/>
          <c:w val="0.25886316339576626"/>
          <c:h val="0.75111796781286277"/>
        </c:manualLayout>
      </c:layout>
      <c:txPr>
        <a:bodyPr/>
        <a:lstStyle/>
        <a:p>
          <a:pPr>
            <a:defRPr sz="1600" b="1"/>
          </a:pPr>
          <a:endParaRPr lang="en-US"/>
        </a:p>
      </c:txPr>
    </c:legend>
    <c:plotVisOnly val="1"/>
    <c:dispBlanksAs val="zero"/>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3.3704514594959815E-2"/>
          <c:y val="0.14499058385543173"/>
          <c:w val="0.61269059854602737"/>
          <c:h val="0.69896796876808509"/>
        </c:manualLayout>
      </c:layout>
      <c:pie3DChart>
        <c:varyColors val="1"/>
        <c:ser>
          <c:idx val="0"/>
          <c:order val="0"/>
          <c:dLbls>
            <c:dLbl>
              <c:idx val="0"/>
              <c:layout>
                <c:manualLayout>
                  <c:x val="-0.16302380086146998"/>
                  <c:y val="5.2507771893727788E-2"/>
                </c:manualLayout>
              </c:layout>
              <c:showPercent val="1"/>
            </c:dLbl>
            <c:dLbl>
              <c:idx val="1"/>
              <c:layout>
                <c:manualLayout>
                  <c:x val="-8.1267338214561821E-2"/>
                  <c:y val="-0.25413411640070366"/>
                </c:manualLayout>
              </c:layout>
              <c:showPercent val="1"/>
            </c:dLbl>
            <c:dLbl>
              <c:idx val="2"/>
              <c:layout>
                <c:manualLayout>
                  <c:x val="-7.333212060575754E-4"/>
                  <c:y val="-0.33646001985356405"/>
                </c:manualLayout>
              </c:layout>
              <c:showPercent val="1"/>
            </c:dLbl>
            <c:dLbl>
              <c:idx val="3"/>
              <c:layout>
                <c:manualLayout>
                  <c:x val="0.12454530836847008"/>
                  <c:y val="-0.22342883832146199"/>
                </c:manualLayout>
              </c:layout>
              <c:showPercent val="1"/>
            </c:dLbl>
            <c:dLbl>
              <c:idx val="4"/>
              <c:layout>
                <c:manualLayout>
                  <c:x val="0.11428595791402196"/>
                  <c:y val="8.8920949321670356E-2"/>
                </c:manualLayout>
              </c:layout>
              <c:showPercent val="1"/>
            </c:dLbl>
            <c:txPr>
              <a:bodyPr/>
              <a:lstStyle/>
              <a:p>
                <a:pPr>
                  <a:defRPr sz="1400" b="1"/>
                </a:pPr>
                <a:endParaRPr lang="en-US"/>
              </a:p>
            </c:txPr>
            <c:showPercent val="1"/>
            <c:showLeaderLines val="1"/>
          </c:dLbls>
          <c:cat>
            <c:strRef>
              <c:f>'[excel2018-12-22-17-05-04_252.xlsx]Sheet12'!$E$44:$E$48</c:f>
              <c:strCache>
                <c:ptCount val="5"/>
                <c:pt idx="0">
                  <c:v>Extrusion</c:v>
                </c:pt>
                <c:pt idx="1">
                  <c:v>Injection</c:v>
                </c:pt>
                <c:pt idx="2">
                  <c:v>Lamination</c:v>
                </c:pt>
                <c:pt idx="3">
                  <c:v>Casting</c:v>
                </c:pt>
                <c:pt idx="4">
                  <c:v>Others</c:v>
                </c:pt>
              </c:strCache>
            </c:strRef>
          </c:cat>
          <c:val>
            <c:numRef>
              <c:f>'[excel2018-12-22-17-05-04_252.xlsx]Sheet12'!$F$44:$F$48</c:f>
              <c:numCache>
                <c:formatCode>General</c:formatCode>
                <c:ptCount val="5"/>
                <c:pt idx="0">
                  <c:v>76</c:v>
                </c:pt>
                <c:pt idx="1">
                  <c:v>8</c:v>
                </c:pt>
                <c:pt idx="2">
                  <c:v>29</c:v>
                </c:pt>
                <c:pt idx="3">
                  <c:v>23</c:v>
                </c:pt>
                <c:pt idx="4">
                  <c:v>61</c:v>
                </c:pt>
              </c:numCache>
            </c:numRef>
          </c:val>
        </c:ser>
        <c:dLbls>
          <c:showPercent val="1"/>
        </c:dLbls>
      </c:pie3DChart>
    </c:plotArea>
    <c:legend>
      <c:legendPos val="r"/>
      <c:layout>
        <c:manualLayout>
          <c:xMode val="edge"/>
          <c:yMode val="edge"/>
          <c:x val="0.69313185116566312"/>
          <c:y val="0.10603929510603342"/>
          <c:w val="0.24433496488614642"/>
          <c:h val="0.71846028908838622"/>
        </c:manualLayout>
      </c:layout>
      <c:txPr>
        <a:bodyPr/>
        <a:lstStyle/>
        <a:p>
          <a:pPr>
            <a:defRPr sz="1600" b="1"/>
          </a:pPr>
          <a:endParaRPr lang="en-US"/>
        </a:p>
      </c:txPr>
    </c:legend>
    <c:plotVisOnly val="1"/>
    <c:dispBlanksAs val="zero"/>
  </c:chart>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Application</a:t>
            </a:r>
            <a:r>
              <a:rPr lang="en-IN" sz="1400" baseline="0" dirty="0" smtClean="0"/>
              <a:t> Dissection</a:t>
            </a:r>
            <a:endParaRPr lang="en-IN" sz="1400" dirty="0"/>
          </a:p>
        </c:rich>
      </c:tx>
    </c:title>
    <c:view3D>
      <c:rotX val="30"/>
      <c:perspective val="30"/>
    </c:view3D>
    <c:plotArea>
      <c:layout>
        <c:manualLayout>
          <c:layoutTarget val="inner"/>
          <c:xMode val="edge"/>
          <c:yMode val="edge"/>
          <c:x val="8.7357903033174894E-2"/>
          <c:y val="0.2322288713910762"/>
          <c:w val="0.61660745456040289"/>
          <c:h val="0.59614225721784753"/>
        </c:manualLayout>
      </c:layout>
      <c:pie3DChart>
        <c:varyColors val="1"/>
        <c:ser>
          <c:idx val="0"/>
          <c:order val="0"/>
          <c:dLbls>
            <c:dLbl>
              <c:idx val="0"/>
              <c:layout>
                <c:manualLayout>
                  <c:x val="-2.746895746398928E-3"/>
                  <c:y val="-0.42888031496063111"/>
                </c:manualLayout>
              </c:layout>
              <c:showPercent val="1"/>
            </c:dLbl>
            <c:dLbl>
              <c:idx val="1"/>
              <c:delete val="1"/>
            </c:dLbl>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showPercent val="1"/>
            <c:showLeaderLines val="1"/>
          </c:dLbls>
          <c:cat>
            <c:strRef>
              <c:f>'[excel2018-12-22-17-05-04_252.xlsx]Sheet13'!$E$9:$E$10</c:f>
              <c:strCache>
                <c:ptCount val="2"/>
                <c:pt idx="0">
                  <c:v>Food</c:v>
                </c:pt>
                <c:pt idx="1">
                  <c:v>Vegetables</c:v>
                </c:pt>
              </c:strCache>
            </c:strRef>
          </c:cat>
          <c:val>
            <c:numRef>
              <c:f>'[excel2018-12-22-17-05-04_252.xlsx]Sheet13'!$F$9:$F$10</c:f>
              <c:numCache>
                <c:formatCode>General</c:formatCode>
                <c:ptCount val="2"/>
                <c:pt idx="0">
                  <c:v>10</c:v>
                </c:pt>
                <c:pt idx="1">
                  <c:v>0</c:v>
                </c:pt>
              </c:numCache>
            </c:numRef>
          </c:val>
        </c:ser>
        <c:dLbls>
          <c:showPercent val="1"/>
        </c:dLbls>
      </c:pie3DChart>
    </c:plotArea>
    <c:legend>
      <c:legendPos val="r"/>
      <c:legendEntry>
        <c:idx val="1"/>
        <c:delete val="1"/>
      </c:legendEntry>
      <c:layout>
        <c:manualLayout>
          <c:xMode val="edge"/>
          <c:yMode val="edge"/>
          <c:x val="0.72607712039378725"/>
          <c:y val="0.32390341207349088"/>
          <c:w val="0.18187958445552271"/>
          <c:h val="0.12850603674540725"/>
        </c:manualLayout>
      </c:layout>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legend>
    <c:plotVisOnly val="1"/>
    <c:dispBlanksAs val="zero"/>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Material</a:t>
            </a:r>
            <a:r>
              <a:rPr lang="en-IN" sz="1400" baseline="0" dirty="0" smtClean="0"/>
              <a:t> Dissection</a:t>
            </a:r>
            <a:endParaRPr lang="en-IN" sz="1400" dirty="0"/>
          </a:p>
        </c:rich>
      </c:tx>
    </c:title>
    <c:view3D>
      <c:rotX val="30"/>
      <c:perspective val="30"/>
    </c:view3D>
    <c:plotArea>
      <c:layout>
        <c:manualLayout>
          <c:layoutTarget val="inner"/>
          <c:xMode val="edge"/>
          <c:yMode val="edge"/>
          <c:x val="0.12956498025476249"/>
          <c:y val="0.18879216486828088"/>
          <c:w val="0.53355917162490851"/>
          <c:h val="0.56124283075726511"/>
        </c:manualLayout>
      </c:layout>
      <c:pie3DChart>
        <c:varyColors val="1"/>
        <c:ser>
          <c:idx val="0"/>
          <c:order val="0"/>
          <c:dLbls>
            <c:dLbl>
              <c:idx val="0"/>
              <c:layout>
                <c:manualLayout>
                  <c:x val="-8.745657728002551E-3"/>
                  <c:y val="-0.36947992612034686"/>
                </c:manualLayout>
              </c:layout>
              <c:showPercent val="1"/>
            </c:dLbl>
            <c:dLbl>
              <c:idx val="1"/>
              <c:delete val="1"/>
            </c:dLbl>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showPercent val="1"/>
            <c:showLeaderLines val="1"/>
          </c:dLbls>
          <c:cat>
            <c:strRef>
              <c:f>'[excel2018-12-22-17-05-04_252.xlsx]Sheet13'!$E$12:$E$13</c:f>
              <c:strCache>
                <c:ptCount val="2"/>
                <c:pt idx="0">
                  <c:v>Film</c:v>
                </c:pt>
                <c:pt idx="1">
                  <c:v>Vegetables</c:v>
                </c:pt>
              </c:strCache>
            </c:strRef>
          </c:cat>
          <c:val>
            <c:numRef>
              <c:f>'[excel2018-12-22-17-05-04_252.xlsx]Sheet13'!$F$12:$F$13</c:f>
              <c:numCache>
                <c:formatCode>General</c:formatCode>
                <c:ptCount val="2"/>
                <c:pt idx="0">
                  <c:v>10</c:v>
                </c:pt>
                <c:pt idx="1">
                  <c:v>0</c:v>
                </c:pt>
              </c:numCache>
            </c:numRef>
          </c:val>
        </c:ser>
        <c:dLbls>
          <c:showPercent val="1"/>
        </c:dLbls>
      </c:pie3DChart>
    </c:plotArea>
    <c:legend>
      <c:legendPos val="r"/>
      <c:legendEntry>
        <c:idx val="1"/>
        <c:delete val="1"/>
      </c:legendEntry>
      <c:layout>
        <c:manualLayout>
          <c:xMode val="edge"/>
          <c:yMode val="edge"/>
          <c:x val="0.63783793589630355"/>
          <c:y val="0.22198794595120092"/>
          <c:w val="0.30550918743120986"/>
          <c:h val="0.34052979488675106"/>
        </c:manualLayout>
      </c:layout>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rotY val="18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0393107641205866"/>
          <c:y val="6.8412339110443851E-2"/>
          <c:w val="0.85616797900262309"/>
          <c:h val="0.80404785693202063"/>
        </c:manualLayout>
      </c:layout>
      <c:pie3DChart>
        <c:varyColors val="1"/>
        <c:ser>
          <c:idx val="0"/>
          <c:order val="0"/>
          <c:explosion val="7"/>
          <c:dPt>
            <c:idx val="0"/>
            <c:explosion val="2"/>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3D0F-4FD5-A24B-E6BFDE446E65}"/>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D0F-4FD5-A24B-E6BFDE446E65}"/>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D0F-4FD5-A24B-E6BFDE446E65}"/>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4-3D0F-4FD5-A24B-E6BFDE446E65}"/>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D73F-4CC8-8C0C-1C2BF82C52B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D73F-4CC8-8C0C-1C2BF82C52B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D73F-4CC8-8C0C-1C2BF82C52BB}"/>
              </c:ext>
            </c:extLst>
          </c:dPt>
          <c:dLbls>
            <c:dLbl>
              <c:idx val="0"/>
              <c:layout>
                <c:manualLayout>
                  <c:x val="-4.6223289885374476E-2"/>
                  <c:y val="-0.18207348379954041"/>
                </c:manualLayout>
              </c:layout>
              <c:tx>
                <c:rich>
                  <a:bodyPr/>
                  <a:lstStyle/>
                  <a:p>
                    <a:r>
                      <a:t>CN,</a:t>
                    </a:r>
                    <a:r>
                      <a:rPr baseline="0"/>
                      <a:t> 50%</a:t>
                    </a:r>
                    <a:endParaRPr/>
                  </a:p>
                </c:rich>
              </c:tx>
              <c:showVal val="1"/>
              <c:showCatName val="1"/>
            </c:dLbl>
            <c:dLbl>
              <c:idx val="1"/>
              <c:layout>
                <c:manualLayout>
                  <c:x val="3.3284995625546841E-2"/>
                  <c:y val="-4.6580635753864098E-2"/>
                </c:manualLayout>
              </c:layout>
              <c:tx>
                <c:rich>
                  <a:bodyPr/>
                  <a:lstStyle/>
                  <a:p>
                    <a:r>
                      <a:t>US,</a:t>
                    </a:r>
                    <a:r>
                      <a:rPr baseline="0"/>
                      <a:t> 21%</a:t>
                    </a:r>
                    <a:endParaRPr/>
                  </a:p>
                </c:rich>
              </c:tx>
              <c:showVal val="1"/>
              <c:showCatName val="1"/>
            </c:dLbl>
            <c:dLbl>
              <c:idx val="2"/>
              <c:layout>
                <c:manualLayout>
                  <c:x val="2.9275153105861811E-2"/>
                  <c:y val="-0.12450277048702289"/>
                </c:manualLayout>
              </c:layout>
              <c:tx>
                <c:rich>
                  <a:bodyPr/>
                  <a:lstStyle/>
                  <a:p>
                    <a:r>
                      <a:t>KR,</a:t>
                    </a:r>
                    <a:r>
                      <a:rPr baseline="0"/>
                      <a:t> 9%</a:t>
                    </a:r>
                    <a:endParaRPr/>
                  </a:p>
                </c:rich>
              </c:tx>
              <c:showVal val="1"/>
              <c:showCatName val="1"/>
            </c:dLbl>
            <c:dLbl>
              <c:idx val="3"/>
              <c:layout>
                <c:manualLayout>
                  <c:x val="2.8322615923009622E-2"/>
                  <c:y val="-6.1197871099445904E-2"/>
                </c:manualLayout>
              </c:layout>
              <c:tx>
                <c:rich>
                  <a:bodyPr/>
                  <a:lstStyle/>
                  <a:p>
                    <a:r>
                      <a:t>JP, 6%</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0F-4FD5-A24B-E6BFDE446E65}"/>
                </c:ext>
              </c:extLst>
            </c:dLbl>
            <c:dLbl>
              <c:idx val="4"/>
              <c:layout>
                <c:manualLayout>
                  <c:x val="2.6386045494313299E-2"/>
                  <c:y val="1.9796587926509193E-2"/>
                </c:manualLayout>
              </c:layout>
              <c:tx>
                <c:rich>
                  <a:bodyPr/>
                  <a:lstStyle/>
                  <a:p>
                    <a:r>
                      <a:t>WO, 6%</a:t>
                    </a:r>
                  </a:p>
                </c:rich>
              </c:tx>
              <c:showVal val="1"/>
              <c:showCatName val="1"/>
            </c:dLbl>
            <c:dLbl>
              <c:idx val="5"/>
              <c:layout>
                <c:manualLayout>
                  <c:x val="-2.7880139982502251E-2"/>
                  <c:y val="6.1991469816272973E-2"/>
                </c:manualLayout>
              </c:layout>
              <c:tx>
                <c:rich>
                  <a:bodyPr/>
                  <a:lstStyle/>
                  <a:p>
                    <a:r>
                      <a:t>EP, 5%</a:t>
                    </a:r>
                  </a:p>
                </c:rich>
              </c:tx>
              <c:showVal val="1"/>
              <c:showCatName val="1"/>
            </c:dLbl>
            <c:dLbl>
              <c:idx val="6"/>
              <c:layout>
                <c:manualLayout>
                  <c:x val="-0.11943832020997375"/>
                  <c:y val="6.1369932925051197E-2"/>
                </c:manualLayout>
              </c:layout>
              <c:tx>
                <c:rich>
                  <a:bodyPr/>
                  <a:lstStyle/>
                  <a:p>
                    <a:r>
                      <a:t>Other, 3%</a:t>
                    </a:r>
                  </a:p>
                </c:rich>
              </c:tx>
              <c:showVal val="1"/>
              <c:showCatName val="1"/>
            </c:dLbl>
            <c:dLbl>
              <c:idx val="7"/>
              <c:layout>
                <c:manualLayout>
                  <c:x val="-0.20078543307086683"/>
                  <c:y val="2.3038786818314412E-3"/>
                </c:manualLayout>
              </c:layout>
              <c:showVal val="1"/>
              <c:showCatName val="1"/>
            </c:dLbl>
            <c:dLbl>
              <c:idx val="8"/>
              <c:layout>
                <c:manualLayout>
                  <c:x val="-5.9544400699912507E-2"/>
                  <c:y val="-0.14469050743657039"/>
                </c:manualLayout>
              </c:layout>
              <c:showVal val="1"/>
              <c:showCatName val="1"/>
            </c:dLbl>
            <c:dLbl>
              <c:idx val="9"/>
              <c:layout>
                <c:manualLayout>
                  <c:x val="-0.14736340769903791"/>
                  <c:y val="-3.2848498104403615E-2"/>
                </c:manualLayout>
              </c:layout>
              <c:showVal val="1"/>
              <c:showCatName val="1"/>
            </c:dLbl>
            <c:dLbl>
              <c:idx val="10"/>
              <c:layout>
                <c:manualLayout>
                  <c:x val="4.1825896762904401E-2"/>
                  <c:y val="-4.0898585593467485E-2"/>
                </c:manualLayout>
              </c:layout>
              <c:showVal val="1"/>
              <c:showCatName val="1"/>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[FoodPkgng_working.xlsx]Sheet3!$C$4:$C$10</c:f>
              <c:strCache>
                <c:ptCount val="7"/>
                <c:pt idx="0">
                  <c:v>CN</c:v>
                </c:pt>
                <c:pt idx="1">
                  <c:v>US</c:v>
                </c:pt>
                <c:pt idx="2">
                  <c:v>KR</c:v>
                </c:pt>
                <c:pt idx="3">
                  <c:v>JP</c:v>
                </c:pt>
                <c:pt idx="4">
                  <c:v>WO</c:v>
                </c:pt>
                <c:pt idx="5">
                  <c:v>EP</c:v>
                </c:pt>
                <c:pt idx="6">
                  <c:v>Other</c:v>
                </c:pt>
              </c:strCache>
            </c:strRef>
          </c:cat>
          <c:val>
            <c:numRef>
              <c:f>[FoodPkgng_working.xlsx]Sheet3!$D$4:$D$10</c:f>
              <c:numCache>
                <c:formatCode>General</c:formatCode>
                <c:ptCount val="7"/>
                <c:pt idx="0">
                  <c:v>127</c:v>
                </c:pt>
                <c:pt idx="1">
                  <c:v>52</c:v>
                </c:pt>
                <c:pt idx="2">
                  <c:v>22</c:v>
                </c:pt>
                <c:pt idx="3">
                  <c:v>16</c:v>
                </c:pt>
                <c:pt idx="4">
                  <c:v>16</c:v>
                </c:pt>
                <c:pt idx="5">
                  <c:v>12</c:v>
                </c:pt>
                <c:pt idx="6">
                  <c:v>7</c:v>
                </c:pt>
              </c:numCache>
            </c:numRef>
          </c:val>
          <c:extLst xmlns:c16r2="http://schemas.microsoft.com/office/drawing/2015/06/chart">
            <c:ext xmlns:c16="http://schemas.microsoft.com/office/drawing/2014/chart" uri="{C3380CC4-5D6E-409C-BE32-E72D297353CC}">
              <c16:uniqueId val="{00000000-3D0F-4FD5-A24B-E6BFDE446E65}"/>
            </c:ext>
          </c:extLst>
        </c:ser>
        <c:dLbls>
          <c:showVal val="1"/>
          <c:showCatName val="1"/>
        </c:dLbls>
      </c:pie3DChart>
      <c:spPr>
        <a:noFill/>
        <a:ln>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lgn="ctr">
              <a:defRPr lang="en-IN" sz="1200" b="1" i="0" u="none" strike="noStrike" kern="1200" baseline="0" dirty="0">
                <a:solidFill>
                  <a:prstClr val="black"/>
                </a:solidFill>
                <a:latin typeface="Arial" pitchFamily="34" charset="0"/>
                <a:ea typeface="+mn-ea"/>
                <a:cs typeface="Arial" pitchFamily="34" charset="0"/>
              </a:defRPr>
            </a:pPr>
            <a:r>
              <a:rPr lang="en-IN" sz="1200" b="1" i="0" u="none" strike="noStrike" kern="1200" baseline="0" dirty="0" smtClean="0">
                <a:solidFill>
                  <a:prstClr val="black"/>
                </a:solidFill>
                <a:latin typeface="Arial" pitchFamily="34" charset="0"/>
                <a:ea typeface="+mn-ea"/>
                <a:cs typeface="Arial" pitchFamily="34" charset="0"/>
              </a:rPr>
              <a:t>Manufacturing Process Dissection</a:t>
            </a:r>
            <a:endParaRPr lang="en-IN" sz="1200" b="1" i="0" u="none" strike="noStrike" kern="1200" baseline="0" dirty="0">
              <a:solidFill>
                <a:prstClr val="black"/>
              </a:solidFill>
              <a:latin typeface="Arial" pitchFamily="34" charset="0"/>
              <a:ea typeface="+mn-ea"/>
              <a:cs typeface="Arial" pitchFamily="34" charset="0"/>
            </a:endParaRPr>
          </a:p>
        </c:rich>
      </c:tx>
      <c:layout>
        <c:manualLayout>
          <c:xMode val="edge"/>
          <c:yMode val="edge"/>
          <c:x val="0.17130041295185972"/>
          <c:y val="0.10274104201259207"/>
        </c:manualLayout>
      </c:layout>
    </c:title>
    <c:view3D>
      <c:rotX val="30"/>
      <c:perspective val="30"/>
    </c:view3D>
    <c:plotArea>
      <c:layout>
        <c:manualLayout>
          <c:layoutTarget val="inner"/>
          <c:xMode val="edge"/>
          <c:yMode val="edge"/>
          <c:x val="0.13590674158381891"/>
          <c:y val="0.23882488921967368"/>
          <c:w val="0.5284983904563525"/>
          <c:h val="0.58714129117984371"/>
        </c:manualLayout>
      </c:layout>
      <c:pie3DChart>
        <c:varyColors val="1"/>
        <c:ser>
          <c:idx val="0"/>
          <c:order val="0"/>
          <c:dLbls>
            <c:dLbl>
              <c:idx val="0"/>
              <c:layout>
                <c:manualLayout>
                  <c:x val="2.4975777582505417E-3"/>
                  <c:y val="-0.40635851769755005"/>
                </c:manualLayout>
              </c:layout>
              <c:spPr/>
              <c:txPr>
                <a:bodyPr/>
                <a:lstStyle/>
                <a:p>
                  <a:pPr>
                    <a:defRPr sz="1200" b="1">
                      <a:latin typeface="+mn-lt"/>
                      <a:cs typeface="Arial" pitchFamily="34" charset="0"/>
                    </a:defRPr>
                  </a:pPr>
                  <a:endParaRPr lang="en-US"/>
                </a:p>
              </c:txPr>
              <c:showPercent val="1"/>
            </c:dLbl>
            <c:dLbl>
              <c:idx val="1"/>
              <c:delete val="1"/>
            </c:dLbl>
            <c:txPr>
              <a:bodyPr/>
              <a:lstStyle/>
              <a:p>
                <a:pPr>
                  <a:defRPr b="1">
                    <a:latin typeface="+mn-lt"/>
                    <a:cs typeface="Arial" pitchFamily="34" charset="0"/>
                  </a:defRPr>
                </a:pPr>
                <a:endParaRPr lang="en-US"/>
              </a:p>
            </c:txPr>
            <c:showPercent val="1"/>
            <c:showLeaderLines val="1"/>
          </c:dLbls>
          <c:cat>
            <c:strRef>
              <c:f>'[excel2018-12-22-17-05-04_252.xlsx]Sheet13'!$E$15:$E$16</c:f>
              <c:strCache>
                <c:ptCount val="2"/>
                <c:pt idx="0">
                  <c:v>Extrusion</c:v>
                </c:pt>
                <c:pt idx="1">
                  <c:v>Vegetables</c:v>
                </c:pt>
              </c:strCache>
            </c:strRef>
          </c:cat>
          <c:val>
            <c:numRef>
              <c:f>'[excel2018-12-22-17-05-04_252.xlsx]Sheet13'!$F$15:$F$16</c:f>
              <c:numCache>
                <c:formatCode>General</c:formatCode>
                <c:ptCount val="2"/>
                <c:pt idx="0">
                  <c:v>10</c:v>
                </c:pt>
                <c:pt idx="1">
                  <c:v>0</c:v>
                </c:pt>
              </c:numCache>
            </c:numRef>
          </c:val>
        </c:ser>
        <c:dLbls>
          <c:showPercent val="1"/>
        </c:dLbls>
      </c:pie3DChart>
    </c:plotArea>
    <c:legend>
      <c:legendPos val="r"/>
      <c:legendEntry>
        <c:idx val="1"/>
        <c:delete val="1"/>
      </c:legendEntry>
      <c:layout>
        <c:manualLayout>
          <c:xMode val="edge"/>
          <c:yMode val="edge"/>
          <c:x val="0.69186147133261255"/>
          <c:y val="0.35079796216783632"/>
          <c:w val="0.27119770582946617"/>
          <c:h val="0.12377666362623331"/>
        </c:manualLayout>
      </c:layout>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legend>
    <c:plotVisOnly val="1"/>
    <c:dispBlanksAs val="zero"/>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mn-lt"/>
                <a:ea typeface="+mn-ea"/>
                <a:cs typeface="+mn-cs"/>
              </a:defRPr>
            </a:pPr>
            <a:r>
              <a:rPr lang="en-IN" sz="1400" b="1" i="0" baseline="0">
                <a:effectLst/>
              </a:rPr>
              <a:t>Material Function Dissection</a:t>
            </a:r>
            <a:endParaRPr lang="en-IN" sz="1400">
              <a:effectLst/>
            </a:endParaRPr>
          </a:p>
        </c:rich>
      </c:tx>
      <c:layout>
        <c:manualLayout>
          <c:xMode val="edge"/>
          <c:yMode val="edge"/>
          <c:x val="0.2647247864225693"/>
          <c:y val="2.7777573109540963E-2"/>
        </c:manualLayout>
      </c:layout>
    </c:title>
    <c:view3D>
      <c:rotX val="30"/>
      <c:perspective val="30"/>
    </c:view3D>
    <c:plotArea>
      <c:layout>
        <c:manualLayout>
          <c:layoutTarget val="inner"/>
          <c:xMode val="edge"/>
          <c:yMode val="edge"/>
          <c:x val="0.15134939305318251"/>
          <c:y val="0.23325226581907571"/>
          <c:w val="0.50417064902274356"/>
          <c:h val="0.55130009357431864"/>
        </c:manualLayout>
      </c:layout>
      <c:pie3DChart>
        <c:varyColors val="1"/>
        <c:ser>
          <c:idx val="0"/>
          <c:order val="0"/>
          <c:dLbls>
            <c:txPr>
              <a:bodyPr/>
              <a:lstStyle/>
              <a:p>
                <a:pPr>
                  <a:defRPr b="1">
                    <a:latin typeface="Arial" pitchFamily="34" charset="0"/>
                    <a:cs typeface="Arial" pitchFamily="34" charset="0"/>
                  </a:defRPr>
                </a:pPr>
                <a:endParaRPr lang="en-US"/>
              </a:p>
            </c:txPr>
            <c:showPercent val="1"/>
            <c:showLeaderLines val="1"/>
          </c:dLbls>
          <c:cat>
            <c:strRef>
              <c:f>'[excel2018-12-22-17-05-04_252.xlsx]Sheet13'!$E$5:$E$6</c:f>
              <c:strCache>
                <c:ptCount val="2"/>
                <c:pt idx="0">
                  <c:v>AntiMicrobial</c:v>
                </c:pt>
                <c:pt idx="1">
                  <c:v>AntiMicrobial with other properties</c:v>
                </c:pt>
              </c:strCache>
            </c:strRef>
          </c:cat>
          <c:val>
            <c:numRef>
              <c:f>'[excel2018-12-22-17-05-04_252.xlsx]Sheet13'!$F$5:$F$6</c:f>
              <c:numCache>
                <c:formatCode>General</c:formatCode>
                <c:ptCount val="2"/>
                <c:pt idx="0">
                  <c:v>3</c:v>
                </c:pt>
                <c:pt idx="1">
                  <c:v>7</c:v>
                </c:pt>
              </c:numCache>
            </c:numRef>
          </c:val>
        </c:ser>
        <c:dLbls>
          <c:showPercent val="1"/>
        </c:dLbls>
      </c:pie3DChart>
    </c:plotArea>
    <c:legend>
      <c:legendPos val="r"/>
      <c:layout>
        <c:manualLayout>
          <c:xMode val="edge"/>
          <c:yMode val="edge"/>
          <c:x val="0.61057148186175658"/>
          <c:y val="0.21945027704870221"/>
          <c:w val="0.37291097384971345"/>
          <c:h val="0.60415500145815293"/>
        </c:manualLayout>
      </c:layout>
      <c:txPr>
        <a:bodyPr/>
        <a:lstStyle/>
        <a:p>
          <a:pPr>
            <a:defRPr sz="1200" b="1">
              <a:latin typeface="Arial" pitchFamily="34" charset="0"/>
              <a:cs typeface="Arial" pitchFamily="34" charset="0"/>
            </a:defRPr>
          </a:pPr>
          <a:endParaRPr lang="en-US"/>
        </a:p>
      </c:txPr>
    </c:legend>
    <c:plotVisOnly val="1"/>
    <c:dispBlanksAs val="zero"/>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Application</a:t>
            </a:r>
            <a:r>
              <a:rPr lang="en-IN" sz="1400" baseline="0" dirty="0" smtClean="0"/>
              <a:t> Dissection</a:t>
            </a:r>
            <a:endParaRPr lang="en-IN" sz="1400" dirty="0"/>
          </a:p>
        </c:rich>
      </c:tx>
      <c:layout>
        <c:manualLayout>
          <c:xMode val="edge"/>
          <c:yMode val="edge"/>
          <c:x val="0.24956109960151923"/>
          <c:y val="0.13834586466165413"/>
        </c:manualLayout>
      </c:layout>
    </c:title>
    <c:view3D>
      <c:rotX val="30"/>
      <c:perspective val="30"/>
    </c:view3D>
    <c:plotArea>
      <c:layout>
        <c:manualLayout>
          <c:layoutTarget val="inner"/>
          <c:xMode val="edge"/>
          <c:yMode val="edge"/>
          <c:x val="4.5070987465161631E-2"/>
          <c:y val="0.23368421052631591"/>
          <c:w val="0.64270445467865212"/>
          <c:h val="0.64745864661654329"/>
        </c:manualLayout>
      </c:layout>
      <c:pie3DChart>
        <c:varyColors val="1"/>
        <c:ser>
          <c:idx val="0"/>
          <c:order val="0"/>
          <c:explosion val="25"/>
          <c:dLbls>
            <c:dLbl>
              <c:idx val="0"/>
              <c:layout>
                <c:manualLayout>
                  <c:x val="-1.2260048340285773E-2"/>
                  <c:y val="-0.35894949973358592"/>
                </c:manualLayout>
              </c:layout>
              <c:showPercent val="1"/>
            </c:dLbl>
            <c:dLbl>
              <c:idx val="1"/>
              <c:delete val="1"/>
            </c:dLbl>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showPercent val="1"/>
            <c:showLeaderLines val="1"/>
          </c:dLbls>
          <c:cat>
            <c:strRef>
              <c:f>'[excel2018-12-22-17-05-04_252.xlsx]Sheet14'!$E$7:$E$8</c:f>
              <c:strCache>
                <c:ptCount val="2"/>
                <c:pt idx="0">
                  <c:v>Food</c:v>
                </c:pt>
                <c:pt idx="1">
                  <c:v>Beverages</c:v>
                </c:pt>
              </c:strCache>
            </c:strRef>
          </c:cat>
          <c:val>
            <c:numRef>
              <c:f>'[excel2018-12-22-17-05-04_252.xlsx]Sheet14'!$F$7:$F$8</c:f>
              <c:numCache>
                <c:formatCode>General</c:formatCode>
                <c:ptCount val="2"/>
                <c:pt idx="0">
                  <c:v>5</c:v>
                </c:pt>
                <c:pt idx="1">
                  <c:v>0</c:v>
                </c:pt>
              </c:numCache>
            </c:numRef>
          </c:val>
        </c:ser>
        <c:dLbls>
          <c:showPercent val="1"/>
        </c:dLbls>
      </c:pie3DChart>
    </c:plotArea>
    <c:legend>
      <c:legendPos val="r"/>
      <c:legendEntry>
        <c:idx val="1"/>
        <c:delete val="1"/>
      </c:legendEntry>
      <c:layout>
        <c:manualLayout>
          <c:xMode val="edge"/>
          <c:yMode val="edge"/>
          <c:x val="0.6903114564794095"/>
          <c:y val="0.37720584926884254"/>
          <c:w val="0.18260104722970788"/>
          <c:h val="0.11594529631164524"/>
        </c:manualLayout>
      </c:layout>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legend>
    <c:plotVisOnly val="1"/>
    <c:dispBlanksAs val="zero"/>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Material</a:t>
            </a:r>
            <a:r>
              <a:rPr lang="en-IN" sz="1400" baseline="0" dirty="0" smtClean="0"/>
              <a:t> Dissection</a:t>
            </a:r>
            <a:endParaRPr lang="en-IN" sz="1400" dirty="0"/>
          </a:p>
        </c:rich>
      </c:tx>
      <c:layout>
        <c:manualLayout>
          <c:xMode val="edge"/>
          <c:yMode val="edge"/>
          <c:x val="0.26674418604651129"/>
          <c:y val="4.4871794871794893E-2"/>
        </c:manualLayout>
      </c:layout>
    </c:title>
    <c:view3D>
      <c:rotX val="30"/>
      <c:perspective val="30"/>
    </c:view3D>
    <c:plotArea>
      <c:layout>
        <c:manualLayout>
          <c:layoutTarget val="inner"/>
          <c:xMode val="edge"/>
          <c:yMode val="edge"/>
          <c:x val="6.4505169706271764E-2"/>
          <c:y val="0.20647032101756521"/>
          <c:w val="0.54863253577716176"/>
          <c:h val="0.56199525540076878"/>
        </c:manualLayout>
      </c:layout>
      <c:pie3DChart>
        <c:varyColors val="1"/>
        <c:ser>
          <c:idx val="0"/>
          <c:order val="0"/>
          <c:dLbls>
            <c:dLbl>
              <c:idx val="0"/>
              <c:layout>
                <c:manualLayout>
                  <c:x val="-0.1693092410755464"/>
                  <c:y val="-0.2537699374116697"/>
                </c:manualLayout>
              </c:layout>
              <c:showPercent val="1"/>
            </c:dLbl>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showPercent val="1"/>
            <c:showLeaderLines val="1"/>
          </c:dLbls>
          <c:cat>
            <c:strRef>
              <c:f>'[excel2018-12-22-17-05-04_252.xlsx]Sheet14'!$E$10:$E$11</c:f>
              <c:strCache>
                <c:ptCount val="2"/>
                <c:pt idx="0">
                  <c:v>Film</c:v>
                </c:pt>
                <c:pt idx="1">
                  <c:v>Generic</c:v>
                </c:pt>
              </c:strCache>
            </c:strRef>
          </c:cat>
          <c:val>
            <c:numRef>
              <c:f>'[excel2018-12-22-17-05-04_252.xlsx]Sheet14'!$F$10:$F$11</c:f>
              <c:numCache>
                <c:formatCode>General</c:formatCode>
                <c:ptCount val="2"/>
                <c:pt idx="0">
                  <c:v>4</c:v>
                </c:pt>
                <c:pt idx="1">
                  <c:v>1</c:v>
                </c:pt>
              </c:numCache>
            </c:numRef>
          </c:val>
        </c:ser>
        <c:dLbls>
          <c:showPercent val="1"/>
        </c:dLbls>
      </c:pie3DChart>
    </c:plotArea>
    <c:legend>
      <c:legendPos val="r"/>
      <c:layout>
        <c:manualLayout>
          <c:xMode val="edge"/>
          <c:yMode val="edge"/>
          <c:x val="0.67244308124275154"/>
          <c:y val="0.21770543105188836"/>
          <c:w val="0.25031068790819788"/>
          <c:h val="0.51286593983444351"/>
        </c:manualLayout>
      </c:layout>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legend>
    <c:plotVisOnly val="1"/>
    <c:dispBlanksAs val="zero"/>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Manufacturing</a:t>
            </a:r>
            <a:r>
              <a:rPr lang="en-IN" sz="1400" baseline="0" dirty="0" smtClean="0"/>
              <a:t> Process</a:t>
            </a:r>
            <a:endParaRPr lang="en-IN" sz="1400" dirty="0"/>
          </a:p>
        </c:rich>
      </c:tx>
      <c:layout>
        <c:manualLayout>
          <c:xMode val="edge"/>
          <c:yMode val="edge"/>
          <c:x val="0.21570548765994313"/>
          <c:y val="9.8124410299109399E-2"/>
        </c:manualLayout>
      </c:layout>
    </c:title>
    <c:view3D>
      <c:rotX val="30"/>
      <c:perspective val="30"/>
    </c:view3D>
    <c:plotArea>
      <c:layout>
        <c:manualLayout>
          <c:layoutTarget val="inner"/>
          <c:xMode val="edge"/>
          <c:yMode val="edge"/>
          <c:x val="4.9746397398093833E-2"/>
          <c:y val="0.23785339332583441"/>
          <c:w val="0.52082961330831534"/>
          <c:h val="0.56649559430071261"/>
        </c:manualLayout>
      </c:layout>
      <c:pie3DChart>
        <c:varyColors val="1"/>
        <c:ser>
          <c:idx val="0"/>
          <c:order val="0"/>
          <c:dLbls>
            <c:dLbl>
              <c:idx val="0"/>
              <c:layout>
                <c:manualLayout>
                  <c:x val="-0.21158948195308824"/>
                  <c:y val="-0.11462285503402313"/>
                </c:manualLayout>
              </c:layout>
              <c:showPercent val="1"/>
            </c:dLbl>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showPercent val="1"/>
            <c:showLeaderLines val="1"/>
          </c:dLbls>
          <c:cat>
            <c:strRef>
              <c:f>'[excel2018-12-22-17-05-04_252.xlsx]Sheet14'!$E$13:$E$14</c:f>
              <c:strCache>
                <c:ptCount val="2"/>
                <c:pt idx="0">
                  <c:v>Extrusion</c:v>
                </c:pt>
                <c:pt idx="1">
                  <c:v>Lamination</c:v>
                </c:pt>
              </c:strCache>
            </c:strRef>
          </c:cat>
          <c:val>
            <c:numRef>
              <c:f>'[excel2018-12-22-17-05-04_252.xlsx]Sheet14'!$F$13:$F$14</c:f>
              <c:numCache>
                <c:formatCode>General</c:formatCode>
                <c:ptCount val="2"/>
                <c:pt idx="0">
                  <c:v>3</c:v>
                </c:pt>
                <c:pt idx="1">
                  <c:v>2</c:v>
                </c:pt>
              </c:numCache>
            </c:numRef>
          </c:val>
        </c:ser>
        <c:dLbls>
          <c:showPercent val="1"/>
        </c:dLbls>
      </c:pie3DChart>
    </c:plotArea>
    <c:legend>
      <c:legendPos val="r"/>
      <c:layout>
        <c:manualLayout>
          <c:xMode val="edge"/>
          <c:yMode val="edge"/>
          <c:x val="0.62163190338379393"/>
          <c:y val="0.30334551931008708"/>
          <c:w val="0.30903026087638008"/>
          <c:h val="0.37598706411698624"/>
        </c:manualLayout>
      </c:layout>
      <c:txPr>
        <a:bodyPr/>
        <a:lstStyle/>
        <a:p>
          <a:pPr algn="ctr">
            <a:defRPr lang="en-IN" sz="1200" b="1" i="0" u="none" strike="noStrike" kern="1200" baseline="0">
              <a:solidFill>
                <a:prstClr val="black"/>
              </a:solidFill>
              <a:latin typeface="Arial" pitchFamily="34" charset="0"/>
              <a:ea typeface="+mn-ea"/>
              <a:cs typeface="Arial" pitchFamily="34" charset="0"/>
            </a:defRPr>
          </a:pPr>
          <a:endParaRPr lang="en-US"/>
        </a:p>
      </c:txPr>
    </c:legend>
    <c:plotVisOnly val="1"/>
    <c:dispBlanksAs val="zero"/>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200"/>
            </a:pPr>
            <a:r>
              <a:rPr lang="en-IN" sz="1400" dirty="0"/>
              <a:t>Material</a:t>
            </a:r>
            <a:r>
              <a:rPr lang="en-IN" sz="1400" baseline="0" dirty="0"/>
              <a:t> Function Dissection</a:t>
            </a:r>
            <a:endParaRPr lang="en-IN" sz="1400" dirty="0"/>
          </a:p>
        </c:rich>
      </c:tx>
      <c:layout>
        <c:manualLayout>
          <c:xMode val="edge"/>
          <c:yMode val="edge"/>
          <c:x val="0.10841485624884849"/>
          <c:y val="4.1711804276390506E-2"/>
        </c:manualLayout>
      </c:layout>
    </c:title>
    <c:view3D>
      <c:rotX val="30"/>
      <c:perspective val="30"/>
    </c:view3D>
    <c:plotArea>
      <c:layout>
        <c:manualLayout>
          <c:layoutTarget val="inner"/>
          <c:xMode val="edge"/>
          <c:yMode val="edge"/>
          <c:x val="3.1812813922372394E-3"/>
          <c:y val="0.2007843132961577"/>
          <c:w val="0.56976524787548555"/>
          <c:h val="0.58631346578366128"/>
        </c:manualLayout>
      </c:layout>
      <c:pie3DChart>
        <c:varyColors val="1"/>
        <c:ser>
          <c:idx val="0"/>
          <c:order val="0"/>
          <c:dLbls>
            <c:dLbl>
              <c:idx val="1"/>
              <c:layout>
                <c:manualLayout>
                  <c:x val="0.16260879095874237"/>
                  <c:y val="-0.27143984002811383"/>
                </c:manualLayout>
              </c:layout>
              <c:showPercent val="1"/>
            </c:dLbl>
            <c:txPr>
              <a:bodyPr/>
              <a:lstStyle/>
              <a:p>
                <a:pPr>
                  <a:defRPr sz="1200" b="1">
                    <a:latin typeface="Arial" pitchFamily="34" charset="0"/>
                    <a:cs typeface="Arial" pitchFamily="34" charset="0"/>
                  </a:defRPr>
                </a:pPr>
                <a:endParaRPr lang="en-US"/>
              </a:p>
            </c:txPr>
            <c:showPercent val="1"/>
            <c:showLeaderLines val="1"/>
          </c:dLbls>
          <c:cat>
            <c:strRef>
              <c:f>'[excel2018-12-22-17-05-04_252.xlsx]Sheet14'!$E$4:$E$5</c:f>
              <c:strCache>
                <c:ptCount val="2"/>
                <c:pt idx="0">
                  <c:v>Oxygen Scavernger </c:v>
                </c:pt>
                <c:pt idx="1">
                  <c:v>Oxygen Barrier</c:v>
                </c:pt>
              </c:strCache>
            </c:strRef>
          </c:cat>
          <c:val>
            <c:numRef>
              <c:f>'[excel2018-12-22-17-05-04_252.xlsx]Sheet14'!$F$4:$F$5</c:f>
              <c:numCache>
                <c:formatCode>General</c:formatCode>
                <c:ptCount val="2"/>
                <c:pt idx="0">
                  <c:v>1</c:v>
                </c:pt>
                <c:pt idx="1">
                  <c:v>4</c:v>
                </c:pt>
              </c:numCache>
            </c:numRef>
          </c:val>
        </c:ser>
        <c:dLbls>
          <c:showPercent val="1"/>
        </c:dLbls>
      </c:pie3DChart>
    </c:plotArea>
    <c:legend>
      <c:legendPos val="r"/>
      <c:layout>
        <c:manualLayout>
          <c:xMode val="edge"/>
          <c:yMode val="edge"/>
          <c:x val="0.59595049009086354"/>
          <c:y val="0.19733022556670851"/>
          <c:w val="0.37344639612356223"/>
          <c:h val="0.65190036675879282"/>
        </c:manualLayout>
      </c:layout>
      <c:txPr>
        <a:bodyPr/>
        <a:lstStyle/>
        <a:p>
          <a:pPr>
            <a:defRPr sz="1200" b="1">
              <a:latin typeface="Arial" pitchFamily="34" charset="0"/>
              <a:cs typeface="Arial" pitchFamily="34" charset="0"/>
            </a:defRPr>
          </a:pPr>
          <a:endParaRPr lang="en-US"/>
        </a:p>
      </c:txPr>
    </c:legend>
    <c:plotVisOnly val="1"/>
    <c:dispBlanksAs val="zero"/>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Functional</a:t>
            </a:r>
            <a:r>
              <a:rPr lang="en-IN" sz="1400" baseline="0" dirty="0" smtClean="0"/>
              <a:t> Feature Dissection</a:t>
            </a:r>
            <a:endParaRPr lang="en-IN" sz="1400" dirty="0"/>
          </a:p>
        </c:rich>
      </c:tx>
      <c:layout>
        <c:manualLayout>
          <c:xMode val="edge"/>
          <c:yMode val="edge"/>
          <c:x val="0.18124667543884221"/>
          <c:y val="0"/>
        </c:manualLayout>
      </c:layout>
    </c:title>
    <c:view3D>
      <c:rotX val="30"/>
      <c:perspective val="30"/>
    </c:view3D>
    <c:plotArea>
      <c:layout>
        <c:manualLayout>
          <c:layoutTarget val="inner"/>
          <c:xMode val="edge"/>
          <c:yMode val="edge"/>
          <c:x val="3.5183727034120801E-2"/>
          <c:y val="0.16104186018235994"/>
          <c:w val="0.53431647022592876"/>
          <c:h val="0.64212910026042636"/>
        </c:manualLayout>
      </c:layout>
      <c:pie3DChart>
        <c:varyColors val="1"/>
        <c:ser>
          <c:idx val="0"/>
          <c:order val="0"/>
          <c:dLbls>
            <c:dLbl>
              <c:idx val="0"/>
              <c:layout>
                <c:manualLayout>
                  <c:x val="-0.18996416473025599"/>
                  <c:y val="-5.4580142093786907E-2"/>
                </c:manualLayout>
              </c:layout>
              <c:showPercent val="1"/>
            </c:dLbl>
            <c:dLbl>
              <c:idx val="1"/>
              <c:layout>
                <c:manualLayout>
                  <c:x val="0.15285226350121794"/>
                  <c:y val="-0.17322541452961271"/>
                </c:manualLayout>
              </c:layout>
              <c:showPercent val="1"/>
            </c:dLbl>
            <c:txPr>
              <a:bodyPr/>
              <a:lstStyle/>
              <a:p>
                <a:pPr>
                  <a:defRPr lang="en-IN" sz="1200" b="1" kern="1200">
                    <a:solidFill>
                      <a:schemeClr val="tx1"/>
                    </a:solidFill>
                    <a:latin typeface="Arial" pitchFamily="34" charset="0"/>
                    <a:ea typeface="+mn-ea"/>
                    <a:cs typeface="Arial" pitchFamily="34" charset="0"/>
                  </a:defRPr>
                </a:pPr>
                <a:endParaRPr lang="en-US"/>
              </a:p>
            </c:txPr>
            <c:showPercent val="1"/>
            <c:showLeaderLines val="1"/>
          </c:dLbls>
          <c:cat>
            <c:strRef>
              <c:f>'[excel2018-12-22-17-05-04_252.xlsx]Sheet15'!$D$4:$D$6</c:f>
              <c:strCache>
                <c:ptCount val="3"/>
                <c:pt idx="0">
                  <c:v>Amine oxidizer/absorber</c:v>
                </c:pt>
                <c:pt idx="1">
                  <c:v>Oxygen scavenger</c:v>
                </c:pt>
                <c:pt idx="2">
                  <c:v>Ethyl Alcohol emitter</c:v>
                </c:pt>
              </c:strCache>
            </c:strRef>
          </c:cat>
          <c:val>
            <c:numRef>
              <c:f>'[excel2018-12-22-17-05-04_252.xlsx]Sheet15'!$E$4:$E$6</c:f>
              <c:numCache>
                <c:formatCode>General</c:formatCode>
                <c:ptCount val="3"/>
                <c:pt idx="0">
                  <c:v>2</c:v>
                </c:pt>
                <c:pt idx="1">
                  <c:v>1</c:v>
                </c:pt>
                <c:pt idx="2">
                  <c:v>1</c:v>
                </c:pt>
              </c:numCache>
            </c:numRef>
          </c:val>
        </c:ser>
        <c:dLbls>
          <c:showPercent val="1"/>
        </c:dLbls>
      </c:pie3DChart>
    </c:plotArea>
    <c:legend>
      <c:legendPos val="r"/>
      <c:layout>
        <c:manualLayout>
          <c:xMode val="edge"/>
          <c:yMode val="edge"/>
          <c:x val="0.55679358324701145"/>
          <c:y val="0.12732744062215873"/>
          <c:w val="0.43890993345400248"/>
          <c:h val="0.7337122739386549"/>
        </c:manualLayout>
      </c:layout>
      <c:txPr>
        <a:bodyPr/>
        <a:lstStyle/>
        <a:p>
          <a:pPr>
            <a:defRPr lang="en-IN" sz="1200" b="1" kern="1200">
              <a:solidFill>
                <a:schemeClr val="tx1"/>
              </a:solidFill>
              <a:latin typeface="Arial" pitchFamily="34" charset="0"/>
              <a:ea typeface="+mn-ea"/>
              <a:cs typeface="Arial" pitchFamily="34" charset="0"/>
            </a:defRPr>
          </a:pPr>
          <a:endParaRPr lang="en-US"/>
        </a:p>
      </c:txPr>
    </c:legend>
    <c:plotVisOnly val="1"/>
    <c:dispBlanksAs val="zero"/>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Application</a:t>
            </a:r>
            <a:r>
              <a:rPr lang="en-IN" sz="1400" baseline="0" dirty="0" smtClean="0"/>
              <a:t> Dissection</a:t>
            </a:r>
            <a:endParaRPr lang="en-IN" sz="1400" dirty="0"/>
          </a:p>
        </c:rich>
      </c:tx>
      <c:layout>
        <c:manualLayout>
          <c:xMode val="edge"/>
          <c:yMode val="edge"/>
          <c:x val="0.23811054141488128"/>
          <c:y val="0"/>
        </c:manualLayout>
      </c:layout>
    </c:title>
    <c:view3D>
      <c:rotX val="30"/>
      <c:perspective val="30"/>
    </c:view3D>
    <c:plotArea>
      <c:layout>
        <c:manualLayout>
          <c:layoutTarget val="inner"/>
          <c:xMode val="edge"/>
          <c:yMode val="edge"/>
          <c:x val="0"/>
          <c:y val="0.23359383090936411"/>
          <c:w val="0.69028688274430816"/>
          <c:h val="0.63335081552485251"/>
        </c:manualLayout>
      </c:layout>
      <c:pie3DChart>
        <c:varyColors val="1"/>
        <c:ser>
          <c:idx val="0"/>
          <c:order val="0"/>
          <c:dLbls>
            <c:dLbl>
              <c:idx val="0"/>
              <c:layout>
                <c:manualLayout>
                  <c:x val="-0.23824452176036173"/>
                  <c:y val="-6.1014694455782496E-2"/>
                </c:manualLayout>
              </c:layout>
              <c:showPercent val="1"/>
            </c:dLbl>
            <c:dLbl>
              <c:idx val="1"/>
              <c:layout>
                <c:manualLayout>
                  <c:x val="0.15112403100775193"/>
                  <c:y val="-6.1014694455782496E-2"/>
                </c:manualLayout>
              </c:layout>
              <c:showPercent val="1"/>
            </c:dLbl>
            <c:txPr>
              <a:bodyPr/>
              <a:lstStyle/>
              <a:p>
                <a:pPr>
                  <a:defRPr lang="en-IN" sz="1200" b="1" kern="1200">
                    <a:solidFill>
                      <a:schemeClr val="tx1"/>
                    </a:solidFill>
                    <a:latin typeface="Arial" pitchFamily="34" charset="0"/>
                    <a:ea typeface="+mn-ea"/>
                    <a:cs typeface="Arial" pitchFamily="34" charset="0"/>
                  </a:defRPr>
                </a:pPr>
                <a:endParaRPr lang="en-US"/>
              </a:p>
            </c:txPr>
            <c:showPercent val="1"/>
            <c:showLeaderLines val="1"/>
          </c:dLbls>
          <c:cat>
            <c:strRef>
              <c:f>'[excel2018-12-22-17-05-04_252.xlsx]Sheet15'!$D$10:$D$11</c:f>
              <c:strCache>
                <c:ptCount val="2"/>
                <c:pt idx="0">
                  <c:v>Food</c:v>
                </c:pt>
                <c:pt idx="1">
                  <c:v>Fish</c:v>
                </c:pt>
              </c:strCache>
            </c:strRef>
          </c:cat>
          <c:val>
            <c:numRef>
              <c:f>'[excel2018-12-22-17-05-04_252.xlsx]Sheet15'!$E$10:$E$11</c:f>
              <c:numCache>
                <c:formatCode>General</c:formatCode>
                <c:ptCount val="2"/>
                <c:pt idx="0">
                  <c:v>2</c:v>
                </c:pt>
                <c:pt idx="1">
                  <c:v>2</c:v>
                </c:pt>
              </c:numCache>
            </c:numRef>
          </c:val>
        </c:ser>
        <c:dLbls>
          <c:showPercent val="1"/>
        </c:dLbls>
      </c:pie3DChart>
    </c:plotArea>
    <c:legend>
      <c:legendPos val="r"/>
      <c:layout>
        <c:manualLayout>
          <c:xMode val="edge"/>
          <c:yMode val="edge"/>
          <c:x val="0.73619300494414963"/>
          <c:y val="0.27259314805164025"/>
          <c:w val="0.18367850820972922"/>
          <c:h val="0.43995753322770242"/>
        </c:manualLayout>
      </c:layout>
      <c:txPr>
        <a:bodyPr/>
        <a:lstStyle/>
        <a:p>
          <a:pPr>
            <a:defRPr lang="en-IN" sz="1200" b="1" kern="1200">
              <a:solidFill>
                <a:schemeClr val="tx1"/>
              </a:solidFill>
              <a:latin typeface="Arial" pitchFamily="34" charset="0"/>
              <a:ea typeface="+mn-ea"/>
              <a:cs typeface="Arial" pitchFamily="34" charset="0"/>
            </a:defRPr>
          </a:pPr>
          <a:endParaRPr lang="en-US"/>
        </a:p>
      </c:txPr>
    </c:legend>
    <c:plotVisOnly val="1"/>
    <c:dispBlanksAs val="zero"/>
  </c:chart>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pPr>
            <a:r>
              <a:rPr lang="en-IN" sz="1400" dirty="0" smtClean="0"/>
              <a:t>Material</a:t>
            </a:r>
            <a:r>
              <a:rPr lang="en-IN" sz="1400" baseline="0" dirty="0" smtClean="0"/>
              <a:t> Dissection</a:t>
            </a:r>
            <a:endParaRPr lang="en-IN" sz="1400" dirty="0"/>
          </a:p>
        </c:rich>
      </c:tx>
      <c:layout>
        <c:manualLayout>
          <c:xMode val="edge"/>
          <c:yMode val="edge"/>
          <c:x val="0.36056198716954557"/>
          <c:y val="3.201847491213828E-2"/>
        </c:manualLayout>
      </c:layout>
    </c:title>
    <c:view3D>
      <c:rotX val="30"/>
      <c:perspective val="30"/>
    </c:view3D>
    <c:plotArea>
      <c:layout>
        <c:manualLayout>
          <c:layoutTarget val="inner"/>
          <c:xMode val="edge"/>
          <c:yMode val="edge"/>
          <c:x val="0.10791211417732265"/>
          <c:y val="0.22813709621845837"/>
          <c:w val="0.50648006651698652"/>
          <c:h val="0.49556489497772238"/>
        </c:manualLayout>
      </c:layout>
      <c:pie3DChart>
        <c:varyColors val="1"/>
        <c:ser>
          <c:idx val="0"/>
          <c:order val="0"/>
          <c:dLbls>
            <c:txPr>
              <a:bodyPr/>
              <a:lstStyle/>
              <a:p>
                <a:pPr>
                  <a:defRPr sz="1200" b="1"/>
                </a:pPr>
                <a:endParaRPr lang="en-US"/>
              </a:p>
            </c:txPr>
            <c:showPercent val="1"/>
          </c:dLbls>
          <c:cat>
            <c:strRef>
              <c:f>[FoodPkgng_working.xlsx]Sheet15!$D$16:$D$17</c:f>
              <c:strCache>
                <c:ptCount val="2"/>
                <c:pt idx="0">
                  <c:v>Film</c:v>
                </c:pt>
                <c:pt idx="1">
                  <c:v>Container</c:v>
                </c:pt>
              </c:strCache>
            </c:strRef>
          </c:cat>
          <c:val>
            <c:numRef>
              <c:f>[FoodPkgng_working.xlsx]Sheet15!$E$16:$E$17</c:f>
              <c:numCache>
                <c:formatCode>General</c:formatCode>
                <c:ptCount val="2"/>
                <c:pt idx="0">
                  <c:v>3</c:v>
                </c:pt>
                <c:pt idx="1">
                  <c:v>1</c:v>
                </c:pt>
              </c:numCache>
            </c:numRef>
          </c:val>
        </c:ser>
        <c:dLbls>
          <c:showPercent val="1"/>
        </c:dLbls>
      </c:pie3DChart>
    </c:plotArea>
    <c:legend>
      <c:legendPos val="r"/>
      <c:layout>
        <c:manualLayout>
          <c:xMode val="edge"/>
          <c:yMode val="edge"/>
          <c:x val="0.65126130547214089"/>
          <c:y val="0.21932907428790421"/>
          <c:w val="0.23920205043187756"/>
          <c:h val="0.35514791526953532"/>
        </c:manualLayout>
      </c:layout>
      <c:txPr>
        <a:bodyPr/>
        <a:lstStyle/>
        <a:p>
          <a:pPr>
            <a:defRPr sz="1200" b="1">
              <a:latin typeface="Arial" pitchFamily="34" charset="0"/>
              <a:cs typeface="Arial" pitchFamily="34" charset="0"/>
            </a:defRPr>
          </a:pPr>
          <a:endParaRPr lang="en-US"/>
        </a:p>
      </c:txPr>
    </c:legend>
    <c:plotVisOnly val="1"/>
    <c:dispBlanksAs val="zero"/>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sz="1400">
                <a:latin typeface="+mn-lt"/>
              </a:defRPr>
            </a:pPr>
            <a:r>
              <a:rPr lang="en-IN" sz="1400" dirty="0" smtClean="0">
                <a:latin typeface="+mn-lt"/>
              </a:rPr>
              <a:t>Manufacturing Process Dissection</a:t>
            </a:r>
            <a:endParaRPr lang="en-IN" sz="1400" dirty="0">
              <a:latin typeface="+mn-lt"/>
            </a:endParaRPr>
          </a:p>
        </c:rich>
      </c:tx>
      <c:layout>
        <c:manualLayout>
          <c:xMode val="edge"/>
          <c:yMode val="edge"/>
          <c:x val="9.2532140283493811E-2"/>
          <c:y val="0.11763132990077667"/>
        </c:manualLayout>
      </c:layout>
    </c:title>
    <c:view3D>
      <c:rotX val="30"/>
      <c:perspective val="30"/>
    </c:view3D>
    <c:plotArea>
      <c:layout>
        <c:manualLayout>
          <c:layoutTarget val="inner"/>
          <c:xMode val="edge"/>
          <c:yMode val="edge"/>
          <c:x val="3.479542334450153E-2"/>
          <c:y val="0.29089897097426992"/>
          <c:w val="0.51378050635778472"/>
          <c:h val="0.5363867248689379"/>
        </c:manualLayout>
      </c:layout>
      <c:pie3DChart>
        <c:varyColors val="1"/>
        <c:ser>
          <c:idx val="0"/>
          <c:order val="0"/>
          <c:dLbls>
            <c:dLbl>
              <c:idx val="1"/>
              <c:layout>
                <c:manualLayout>
                  <c:x val="0.12897216889865437"/>
                  <c:y val="-0.22544527257007194"/>
                </c:manualLayout>
              </c:layout>
              <c:showPercent val="1"/>
            </c:dLbl>
            <c:txPr>
              <a:bodyPr/>
              <a:lstStyle/>
              <a:p>
                <a:pPr>
                  <a:defRPr b="1"/>
                </a:pPr>
                <a:endParaRPr lang="en-US"/>
              </a:p>
            </c:txPr>
            <c:showPercent val="1"/>
          </c:dLbls>
          <c:cat>
            <c:strRef>
              <c:f>'[excel2018-12-22-17-05-04_252.xlsx]Sheet15'!$D$20:$D$21</c:f>
              <c:strCache>
                <c:ptCount val="2"/>
                <c:pt idx="0">
                  <c:v>Extrusion</c:v>
                </c:pt>
                <c:pt idx="1">
                  <c:v>Others</c:v>
                </c:pt>
              </c:strCache>
            </c:strRef>
          </c:cat>
          <c:val>
            <c:numRef>
              <c:f>'[excel2018-12-22-17-05-04_252.xlsx]Sheet15'!$E$20:$E$21</c:f>
              <c:numCache>
                <c:formatCode>General</c:formatCode>
                <c:ptCount val="2"/>
                <c:pt idx="0">
                  <c:v>1</c:v>
                </c:pt>
                <c:pt idx="1">
                  <c:v>3</c:v>
                </c:pt>
              </c:numCache>
            </c:numRef>
          </c:val>
        </c:ser>
        <c:dLbls>
          <c:showPercent val="1"/>
        </c:dLbls>
      </c:pie3DChart>
    </c:plotArea>
    <c:legend>
      <c:legendPos val="r"/>
      <c:layout>
        <c:manualLayout>
          <c:xMode val="edge"/>
          <c:yMode val="edge"/>
          <c:x val="0.57721021054792154"/>
          <c:y val="0.34310229722778612"/>
          <c:w val="0.25759393772453026"/>
          <c:h val="0.3455660986527459"/>
        </c:manualLayout>
      </c:layout>
      <c:txPr>
        <a:bodyPr/>
        <a:lstStyle/>
        <a:p>
          <a:pPr>
            <a:defRPr b="1"/>
          </a:pPr>
          <a:endParaRPr lang="en-US"/>
        </a:p>
      </c:txPr>
    </c:legend>
    <c:plotVisOnly val="1"/>
    <c:dispBlanksAs val="zero"/>
  </c:chart>
  <c:txPr>
    <a:bodyPr/>
    <a:lstStyle/>
    <a:p>
      <a:pPr>
        <a:defRPr lang="en-IN" sz="1200" kern="1200">
          <a:solidFill>
            <a:schemeClr val="tx1"/>
          </a:solidFill>
          <a:latin typeface="Arial" pitchFamily="34" charset="0"/>
          <a:ea typeface="+mn-ea"/>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autoTitleDeleted val="1"/>
    <c:plotArea>
      <c:layout/>
      <c:lineChart>
        <c:grouping val="stacked"/>
        <c:ser>
          <c:idx val="0"/>
          <c:order val="0"/>
          <c:dLbls>
            <c:dLbl>
              <c:idx val="0"/>
              <c:layout>
                <c:manualLayout>
                  <c:x val="-4.4444444444444502E-2"/>
                  <c:y val="-6.0185185185185147E-2"/>
                </c:manualLayout>
              </c:layout>
              <c:showVal val="1"/>
            </c:dLbl>
            <c:dLbl>
              <c:idx val="1"/>
              <c:layout>
                <c:manualLayout>
                  <c:x val="-4.4444444444444502E-2"/>
                  <c:y val="-6.9444444444444503E-2"/>
                </c:manualLayout>
              </c:layout>
              <c:showVal val="1"/>
            </c:dLbl>
            <c:dLbl>
              <c:idx val="2"/>
              <c:layout>
                <c:manualLayout>
                  <c:x val="-4.1666666666666664E-2"/>
                  <c:y val="-6.0185185185185147E-2"/>
                </c:manualLayout>
              </c:layout>
              <c:showVal val="1"/>
            </c:dLbl>
            <c:dLbl>
              <c:idx val="3"/>
              <c:layout>
                <c:manualLayout>
                  <c:x val="-4.0458754931969938E-2"/>
                  <c:y val="-6.0185226402003314E-2"/>
                </c:manualLayout>
              </c:layout>
              <c:showVal val="1"/>
            </c:dLbl>
            <c:dLbl>
              <c:idx val="4"/>
              <c:layout>
                <c:manualLayout>
                  <c:x val="-3.327823405248153E-2"/>
                  <c:y val="-5.7277264480012323E-2"/>
                </c:manualLayout>
              </c:layout>
              <c:showVal val="1"/>
            </c:dLbl>
            <c:dLbl>
              <c:idx val="5"/>
              <c:layout>
                <c:manualLayout>
                  <c:x val="-3.5375324879545214E-2"/>
                  <c:y val="-8.8288798396540524E-2"/>
                </c:manualLayout>
              </c:layout>
              <c:showVal val="1"/>
            </c:dLbl>
            <c:dLbl>
              <c:idx val="6"/>
              <c:layout>
                <c:manualLayout>
                  <c:x val="-2.59993200768362E-2"/>
                  <c:y val="-6.0301853510416704E-2"/>
                </c:manualLayout>
              </c:layout>
              <c:showVal val="1"/>
            </c:dLbl>
            <c:dLbl>
              <c:idx val="7"/>
              <c:layout>
                <c:manualLayout>
                  <c:x val="-1.9499490057627147E-2"/>
                  <c:y val="6.7839585199218733E-2"/>
                </c:manualLayout>
              </c:layout>
              <c:showVal val="1"/>
            </c:dLbl>
            <c:dLbl>
              <c:idx val="8"/>
              <c:layout>
                <c:manualLayout>
                  <c:x val="-1.1374702533615829E-2"/>
                  <c:y val="7.1608451043619722E-2"/>
                </c:manualLayout>
              </c:layout>
              <c:showVal val="1"/>
            </c:dLbl>
            <c:dLbl>
              <c:idx val="9"/>
              <c:layout>
                <c:manualLayout>
                  <c:x val="-2.4889870744226647E-2"/>
                  <c:y val="-4.8343568623331293E-2"/>
                </c:manualLayout>
              </c:layout>
              <c:showVal val="1"/>
            </c:dLbl>
            <c:dLbl>
              <c:idx val="10"/>
              <c:layout>
                <c:manualLayout>
                  <c:x val="-1.6249575048022678E-2"/>
                  <c:y val="6.0301853510416614E-2"/>
                </c:manualLayout>
              </c:layout>
              <c:showVal val="1"/>
            </c:dLbl>
            <c:txPr>
              <a:bodyPr/>
              <a:lstStyle/>
              <a:p>
                <a:pPr>
                  <a:defRPr sz="1200" b="1"/>
                </a:pPr>
                <a:endParaRPr lang="en-US"/>
              </a:p>
            </c:txPr>
            <c:showVal val="1"/>
          </c:dLbls>
          <c:cat>
            <c:numRef>
              <c:f>Sheet6!$E$8:$E$18</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Sheet6!$F$8:$F$18</c:f>
              <c:numCache>
                <c:formatCode>General</c:formatCode>
                <c:ptCount val="11"/>
                <c:pt idx="0">
                  <c:v>2</c:v>
                </c:pt>
                <c:pt idx="1">
                  <c:v>3</c:v>
                </c:pt>
                <c:pt idx="2">
                  <c:v>9</c:v>
                </c:pt>
                <c:pt idx="3">
                  <c:v>13</c:v>
                </c:pt>
                <c:pt idx="4">
                  <c:v>15</c:v>
                </c:pt>
                <c:pt idx="5">
                  <c:v>14</c:v>
                </c:pt>
                <c:pt idx="6">
                  <c:v>25</c:v>
                </c:pt>
                <c:pt idx="7">
                  <c:v>22</c:v>
                </c:pt>
                <c:pt idx="8">
                  <c:v>38</c:v>
                </c:pt>
                <c:pt idx="9">
                  <c:v>65</c:v>
                </c:pt>
                <c:pt idx="10">
                  <c:v>46</c:v>
                </c:pt>
              </c:numCache>
            </c:numRef>
          </c:val>
        </c:ser>
        <c:marker val="1"/>
        <c:axId val="121899264"/>
        <c:axId val="121921536"/>
      </c:lineChart>
      <c:catAx>
        <c:axId val="121899264"/>
        <c:scaling>
          <c:orientation val="minMax"/>
        </c:scaling>
        <c:axPos val="b"/>
        <c:numFmt formatCode="General" sourceLinked="1"/>
        <c:tickLblPos val="nextTo"/>
        <c:txPr>
          <a:bodyPr/>
          <a:lstStyle/>
          <a:p>
            <a:pPr>
              <a:defRPr sz="1200" b="1"/>
            </a:pPr>
            <a:endParaRPr lang="en-US"/>
          </a:p>
        </c:txPr>
        <c:crossAx val="121921536"/>
        <c:crosses val="autoZero"/>
        <c:auto val="1"/>
        <c:lblAlgn val="ctr"/>
        <c:lblOffset val="100"/>
      </c:catAx>
      <c:valAx>
        <c:axId val="121921536"/>
        <c:scaling>
          <c:orientation val="minMax"/>
        </c:scaling>
        <c:axPos val="l"/>
        <c:numFmt formatCode="General" sourceLinked="1"/>
        <c:tickLblPos val="nextTo"/>
        <c:txPr>
          <a:bodyPr/>
          <a:lstStyle/>
          <a:p>
            <a:pPr>
              <a:defRPr sz="1200" b="1"/>
            </a:pPr>
            <a:endParaRPr lang="en-US"/>
          </a:p>
        </c:txPr>
        <c:crossAx val="121899264"/>
        <c:crosses val="autoZero"/>
        <c:crossBetween val="between"/>
      </c:valAx>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view3D>
      <c:rAngAx val="1"/>
    </c:view3D>
    <c:plotArea>
      <c:layout/>
      <c:bar3DChart>
        <c:barDir val="col"/>
        <c:grouping val="clustered"/>
        <c:ser>
          <c:idx val="0"/>
          <c:order val="0"/>
          <c:dLbls>
            <c:txPr>
              <a:bodyPr/>
              <a:lstStyle/>
              <a:p>
                <a:pPr>
                  <a:defRPr sz="1200" b="1"/>
                </a:pPr>
                <a:endParaRPr lang="en-US"/>
              </a:p>
            </c:txPr>
            <c:showVal val="1"/>
          </c:dLbls>
          <c:cat>
            <c:strRef>
              <c:f>Sheet2!$F$9:$F$19</c:f>
              <c:strCache>
                <c:ptCount val="11"/>
                <c:pt idx="0">
                  <c:v>ANHUI YINGMEI COLOR PRINTING &amp; PACKAGING CO LTD</c:v>
                </c:pt>
                <c:pt idx="1">
                  <c:v>UNIV JIANGSU</c:v>
                </c:pt>
                <c:pt idx="2">
                  <c:v>CRYOVAC INC</c:v>
                </c:pt>
                <c:pt idx="3">
                  <c:v>FUYANG XINRONG FOOD CO LTD</c:v>
                </c:pt>
                <c:pt idx="4">
                  <c:v>MULTISORB TECH INC</c:v>
                </c:pt>
                <c:pt idx="5">
                  <c:v>TONGLING FOUNDER PLASTICS TECH CO LTD</c:v>
                </c:pt>
                <c:pt idx="6">
                  <c:v>TOPPAN PRINTING CO LTD</c:v>
                </c:pt>
                <c:pt idx="7">
                  <c:v>UNIV JIANGNAN</c:v>
                </c:pt>
                <c:pt idx="8">
                  <c:v>MITSUBISHI </c:v>
                </c:pt>
                <c:pt idx="9">
                  <c:v>ANHEUSER BUSCH INBEV SA</c:v>
                </c:pt>
                <c:pt idx="10">
                  <c:v>DOW GLOBAL TECHNOLOGIES LLC</c:v>
                </c:pt>
              </c:strCache>
            </c:strRef>
          </c:cat>
          <c:val>
            <c:numRef>
              <c:f>Sheet2!$G$9:$G$19</c:f>
              <c:numCache>
                <c:formatCode>General</c:formatCode>
                <c:ptCount val="11"/>
                <c:pt idx="0">
                  <c:v>10</c:v>
                </c:pt>
                <c:pt idx="1">
                  <c:v>6</c:v>
                </c:pt>
                <c:pt idx="2">
                  <c:v>5</c:v>
                </c:pt>
                <c:pt idx="3">
                  <c:v>5</c:v>
                </c:pt>
                <c:pt idx="4">
                  <c:v>4</c:v>
                </c:pt>
                <c:pt idx="5">
                  <c:v>3</c:v>
                </c:pt>
                <c:pt idx="6">
                  <c:v>3</c:v>
                </c:pt>
                <c:pt idx="7">
                  <c:v>3</c:v>
                </c:pt>
                <c:pt idx="8">
                  <c:v>3</c:v>
                </c:pt>
                <c:pt idx="9">
                  <c:v>3</c:v>
                </c:pt>
                <c:pt idx="10">
                  <c:v>3</c:v>
                </c:pt>
              </c:numCache>
            </c:numRef>
          </c:val>
        </c:ser>
        <c:dLbls>
          <c:showVal val="1"/>
        </c:dLbls>
        <c:gapWidth val="75"/>
        <c:shape val="box"/>
        <c:axId val="122246656"/>
        <c:axId val="122248192"/>
        <c:axId val="0"/>
      </c:bar3DChart>
      <c:catAx>
        <c:axId val="122246656"/>
        <c:scaling>
          <c:orientation val="minMax"/>
        </c:scaling>
        <c:axPos val="b"/>
        <c:majorTickMark val="none"/>
        <c:tickLblPos val="nextTo"/>
        <c:txPr>
          <a:bodyPr/>
          <a:lstStyle/>
          <a:p>
            <a:pPr>
              <a:defRPr sz="1100" b="1"/>
            </a:pPr>
            <a:endParaRPr lang="en-US"/>
          </a:p>
        </c:txPr>
        <c:crossAx val="122248192"/>
        <c:crossesAt val="0"/>
        <c:auto val="1"/>
        <c:lblAlgn val="ctr"/>
        <c:lblOffset val="100"/>
      </c:catAx>
      <c:valAx>
        <c:axId val="122248192"/>
        <c:scaling>
          <c:orientation val="minMax"/>
          <c:max val="15"/>
        </c:scaling>
        <c:axPos val="l"/>
        <c:majorGridlines>
          <c:spPr>
            <a:ln>
              <a:noFill/>
            </a:ln>
          </c:spPr>
        </c:majorGridlines>
        <c:numFmt formatCode="General" sourceLinked="1"/>
        <c:tickLblPos val="nextTo"/>
        <c:txPr>
          <a:bodyPr/>
          <a:lstStyle/>
          <a:p>
            <a:pPr>
              <a:defRPr sz="1200" b="1"/>
            </a:pPr>
            <a:endParaRPr lang="en-US"/>
          </a:p>
        </c:txPr>
        <c:crossAx val="122246656"/>
        <c:crosses val="autoZero"/>
        <c:crossBetween val="between"/>
        <c:majorUnit val="2"/>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Val val="1"/>
          <c:showCatName val="1"/>
        </c:dLbls>
      </c:pie3DChart>
      <c:spPr>
        <a:noFill/>
        <a:ln w="25400">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rotY val="1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7"/>
          <c:dPt>
            <c:idx val="0"/>
            <c:explosion val="2"/>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3D0F-4FD5-A24B-E6BFDE446E65}"/>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D0F-4FD5-A24B-E6BFDE446E65}"/>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D0F-4FD5-A24B-E6BFDE446E65}"/>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4-3D0F-4FD5-A24B-E6BFDE446E65}"/>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D73F-4CC8-8C0C-1C2BF82C52B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D73F-4CC8-8C0C-1C2BF82C52B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D73F-4CC8-8C0C-1C2BF82C52BB}"/>
              </c:ext>
            </c:extLst>
          </c:dPt>
          <c:dPt>
            <c:idx val="7"/>
            <c:spPr>
              <a:solidFill>
                <a:schemeClr val="accent2">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D73F-4CC8-8C0C-1C2BF82C52BB}"/>
              </c:ext>
            </c:extLst>
          </c:dPt>
          <c:dPt>
            <c:idx val="8"/>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D73F-4CC8-8C0C-1C2BF82C52BB}"/>
              </c:ext>
            </c:extLst>
          </c:dPt>
          <c:dLbls>
            <c:dLbl>
              <c:idx val="0"/>
              <c:layout>
                <c:manualLayout>
                  <c:x val="6.5486154691520762E-2"/>
                  <c:y val="-0.10408683905098016"/>
                </c:manualLayout>
              </c:layout>
              <c:tx>
                <c:rich>
                  <a:bodyPr/>
                  <a:lstStyle/>
                  <a:p>
                    <a:r>
                      <a:t>C08L,</a:t>
                    </a:r>
                    <a:r>
                      <a:rPr baseline="0"/>
                      <a:t> 27%</a:t>
                    </a:r>
                    <a:endParaRPr/>
                  </a:p>
                </c:rich>
              </c:tx>
              <c:showVal val="1"/>
              <c:showCatName val="1"/>
            </c:dLbl>
            <c:dLbl>
              <c:idx val="1"/>
              <c:layout>
                <c:manualLayout>
                  <c:x val="6.7718614381123574E-2"/>
                  <c:y val="9.2089620082405899E-2"/>
                </c:manualLayout>
              </c:layout>
              <c:tx>
                <c:rich>
                  <a:bodyPr/>
                  <a:lstStyle/>
                  <a:p>
                    <a:r>
                      <a:t>B65D,</a:t>
                    </a:r>
                    <a:r>
                      <a:rPr baseline="0"/>
                      <a:t> 19%</a:t>
                    </a:r>
                    <a:endParaRPr/>
                  </a:p>
                </c:rich>
              </c:tx>
              <c:showVal val="1"/>
              <c:showCatName val="1"/>
            </c:dLbl>
            <c:dLbl>
              <c:idx val="2"/>
              <c:layout>
                <c:manualLayout>
                  <c:x val="-1.956830643694292E-2"/>
                  <c:y val="5.2251206029413917E-2"/>
                </c:manualLayout>
              </c:layout>
              <c:tx>
                <c:rich>
                  <a:bodyPr/>
                  <a:lstStyle/>
                  <a:p>
                    <a:r>
                      <a:t>B32B,</a:t>
                    </a:r>
                    <a:r>
                      <a:rPr baseline="0"/>
                      <a:t> 11%</a:t>
                    </a:r>
                    <a:endParaRPr/>
                  </a:p>
                </c:rich>
              </c:tx>
              <c:showVal val="1"/>
              <c:showCatName val="1"/>
            </c:dLbl>
            <c:dLbl>
              <c:idx val="3"/>
              <c:layout>
                <c:manualLayout>
                  <c:x val="-4.5773030846392018E-2"/>
                  <c:y val="0.11156703177465965"/>
                </c:manualLayout>
              </c:layout>
              <c:tx>
                <c:rich>
                  <a:bodyPr/>
                  <a:lstStyle/>
                  <a:p>
                    <a:r>
                      <a:t>C08J, 5%</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0F-4FD5-A24B-E6BFDE446E65}"/>
                </c:ext>
              </c:extLst>
            </c:dLbl>
            <c:dLbl>
              <c:idx val="4"/>
              <c:layout>
                <c:manualLayout>
                  <c:x val="-3.7415798852266056E-2"/>
                  <c:y val="0.1046434820647419"/>
                </c:manualLayout>
              </c:layout>
              <c:tx>
                <c:rich>
                  <a:bodyPr/>
                  <a:lstStyle/>
                  <a:p>
                    <a:r>
                      <a:t>A01N, 5%</a:t>
                    </a:r>
                  </a:p>
                </c:rich>
              </c:tx>
              <c:showVal val="1"/>
              <c:showCatName val="1"/>
            </c:dLbl>
            <c:dLbl>
              <c:idx val="5"/>
              <c:layout>
                <c:manualLayout>
                  <c:x val="-4.9761015633014723E-2"/>
                  <c:y val="5.0579979585885046E-2"/>
                </c:manualLayout>
              </c:layout>
              <c:tx>
                <c:rich>
                  <a:bodyPr/>
                  <a:lstStyle/>
                  <a:p>
                    <a:r>
                      <a:t>C09D, 4%</a:t>
                    </a:r>
                  </a:p>
                </c:rich>
              </c:tx>
              <c:showVal val="1"/>
              <c:showCatName val="1"/>
            </c:dLbl>
            <c:dLbl>
              <c:idx val="6"/>
              <c:layout>
                <c:manualLayout>
                  <c:x val="-3.941189053619918E-2"/>
                  <c:y val="-3.8349737532808396E-2"/>
                </c:manualLayout>
              </c:layout>
              <c:tx>
                <c:rich>
                  <a:bodyPr/>
                  <a:lstStyle/>
                  <a:p>
                    <a:r>
                      <a:t>D21H, 4%</a:t>
                    </a:r>
                  </a:p>
                </c:rich>
              </c:tx>
              <c:showVal val="1"/>
              <c:showCatName val="1"/>
            </c:dLbl>
            <c:dLbl>
              <c:idx val="7"/>
              <c:layout>
                <c:manualLayout>
                  <c:x val="-4.5133587381365831E-2"/>
                  <c:y val="-0.12077682997958621"/>
                </c:manualLayout>
              </c:layout>
              <c:tx>
                <c:rich>
                  <a:bodyPr/>
                  <a:lstStyle/>
                  <a:p>
                    <a:r>
                      <a:t>A23L, 3%</a:t>
                    </a:r>
                  </a:p>
                </c:rich>
              </c:tx>
              <c:showVal val="1"/>
              <c:showCatName val="1"/>
            </c:dLbl>
            <c:dLbl>
              <c:idx val="8"/>
              <c:layout>
                <c:manualLayout>
                  <c:x val="-0.10055975676307789"/>
                  <c:y val="-2.9795158286778409E-2"/>
                </c:manualLayout>
              </c:layout>
              <c:tx>
                <c:rich>
                  <a:bodyPr/>
                  <a:lstStyle/>
                  <a:p>
                    <a:r>
                      <a:t>Others, 23%</a:t>
                    </a:r>
                  </a:p>
                </c:rich>
              </c:tx>
              <c:showVal val="1"/>
              <c:showCatName val="1"/>
            </c:dLbl>
            <c:dLbl>
              <c:idx val="9"/>
              <c:layout>
                <c:manualLayout>
                  <c:x val="-0.14736340769903791"/>
                  <c:y val="-3.2848498104403615E-2"/>
                </c:manualLayout>
              </c:layout>
              <c:showVal val="1"/>
              <c:showCatName val="1"/>
            </c:dLbl>
            <c:dLbl>
              <c:idx val="10"/>
              <c:layout>
                <c:manualLayout>
                  <c:x val="4.1825896762904401E-2"/>
                  <c:y val="-4.0898585593467485E-2"/>
                </c:manualLayout>
              </c:layout>
              <c:showVal val="1"/>
              <c:showCatName val="1"/>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[FoodPkgng_working.xlsx]Sheet8!$D$5:$D$13</c:f>
              <c:strCache>
                <c:ptCount val="9"/>
                <c:pt idx="0">
                  <c:v>C08L</c:v>
                </c:pt>
                <c:pt idx="1">
                  <c:v>B65D</c:v>
                </c:pt>
                <c:pt idx="2">
                  <c:v>B32B</c:v>
                </c:pt>
                <c:pt idx="3">
                  <c:v>C08J</c:v>
                </c:pt>
                <c:pt idx="4">
                  <c:v>A01N</c:v>
                </c:pt>
                <c:pt idx="5">
                  <c:v>C09D</c:v>
                </c:pt>
                <c:pt idx="6">
                  <c:v>D21H</c:v>
                </c:pt>
                <c:pt idx="7">
                  <c:v>A23L</c:v>
                </c:pt>
                <c:pt idx="8">
                  <c:v>Others</c:v>
                </c:pt>
              </c:strCache>
            </c:strRef>
          </c:cat>
          <c:val>
            <c:numRef>
              <c:f>[FoodPkgng_working.xlsx]Sheet8!$E$5:$E$13</c:f>
              <c:numCache>
                <c:formatCode>General</c:formatCode>
                <c:ptCount val="9"/>
                <c:pt idx="0">
                  <c:v>67</c:v>
                </c:pt>
                <c:pt idx="1">
                  <c:v>48</c:v>
                </c:pt>
                <c:pt idx="2">
                  <c:v>28</c:v>
                </c:pt>
                <c:pt idx="3">
                  <c:v>13</c:v>
                </c:pt>
                <c:pt idx="4">
                  <c:v>12</c:v>
                </c:pt>
                <c:pt idx="5">
                  <c:v>10</c:v>
                </c:pt>
                <c:pt idx="6">
                  <c:v>9</c:v>
                </c:pt>
                <c:pt idx="7">
                  <c:v>8</c:v>
                </c:pt>
                <c:pt idx="8">
                  <c:v>57</c:v>
                </c:pt>
              </c:numCache>
            </c:numRef>
          </c:val>
          <c:extLst xmlns:c16r2="http://schemas.microsoft.com/office/drawing/2015/06/chart">
            <c:ext xmlns:c16="http://schemas.microsoft.com/office/drawing/2014/chart" uri="{C3380CC4-5D6E-409C-BE32-E72D297353CC}">
              <c16:uniqueId val="{00000000-3D0F-4FD5-A24B-E6BFDE446E65}"/>
            </c:ext>
          </c:extLst>
        </c:ser>
        <c:dLbls>
          <c:showVal val="1"/>
          <c:showCatName val="1"/>
        </c:dLbls>
      </c:pie3DChart>
      <c:spPr>
        <a:noFill/>
        <a:ln>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dLbls>
          <c:showVal val="1"/>
          <c:showCatName val="1"/>
        </c:dLbls>
      </c:pie3DChart>
      <c:spPr>
        <a:noFill/>
        <a:ln w="25400">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rotY val="4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explosion val="7"/>
          <c:dPt>
            <c:idx val="0"/>
            <c:explosion val="2"/>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3D0F-4FD5-A24B-E6BFDE446E65}"/>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D0F-4FD5-A24B-E6BFDE446E65}"/>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D0F-4FD5-A24B-E6BFDE446E65}"/>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4-3D0F-4FD5-A24B-E6BFDE446E65}"/>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D73F-4CC8-8C0C-1C2BF82C52B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D73F-4CC8-8C0C-1C2BF82C52B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D73F-4CC8-8C0C-1C2BF82C52BB}"/>
              </c:ext>
            </c:extLst>
          </c:dPt>
          <c:dPt>
            <c:idx val="7"/>
            <c:spPr>
              <a:solidFill>
                <a:schemeClr val="accent2">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D73F-4CC8-8C0C-1C2BF82C52BB}"/>
              </c:ext>
            </c:extLst>
          </c:dPt>
          <c:dPt>
            <c:idx val="8"/>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D73F-4CC8-8C0C-1C2BF82C52BB}"/>
              </c:ext>
            </c:extLst>
          </c:dPt>
          <c:dLbls>
            <c:dLbl>
              <c:idx val="0"/>
              <c:layout>
                <c:manualLayout>
                  <c:x val="5.9819718745768649E-4"/>
                  <c:y val="-0.13547244094488189"/>
                </c:manualLayout>
              </c:layout>
              <c:tx>
                <c:rich>
                  <a:bodyPr/>
                  <a:lstStyle/>
                  <a:p>
                    <a:r>
                      <a:t>C08L,</a:t>
                    </a:r>
                    <a:r>
                      <a:rPr baseline="0"/>
                      <a:t> 27%</a:t>
                    </a:r>
                    <a:endParaRPr/>
                  </a:p>
                </c:rich>
              </c:tx>
              <c:showVal val="1"/>
              <c:showCatName val="1"/>
            </c:dLbl>
            <c:dLbl>
              <c:idx val="1"/>
              <c:layout>
                <c:manualLayout>
                  <c:x val="-0.34120937147198843"/>
                  <c:y val="6.6801181102362203E-2"/>
                </c:manualLayout>
              </c:layout>
              <c:tx>
                <c:rich>
                  <a:bodyPr/>
                  <a:lstStyle/>
                  <a:p>
                    <a:r>
                      <a:t>B65D,</a:t>
                    </a:r>
                    <a:r>
                      <a:rPr baseline="0"/>
                      <a:t> 19%</a:t>
                    </a:r>
                    <a:endParaRPr/>
                  </a:p>
                </c:rich>
              </c:tx>
              <c:showVal val="1"/>
              <c:showCatName val="1"/>
            </c:dLbl>
            <c:dLbl>
              <c:idx val="2"/>
              <c:layout>
                <c:manualLayout>
                  <c:x val="-1.956830643694292E-2"/>
                  <c:y val="5.2251206029413917E-2"/>
                </c:manualLayout>
              </c:layout>
              <c:tx>
                <c:rich>
                  <a:bodyPr/>
                  <a:lstStyle/>
                  <a:p>
                    <a:r>
                      <a:t>B32B,</a:t>
                    </a:r>
                    <a:r>
                      <a:rPr baseline="0"/>
                      <a:t> 11%</a:t>
                    </a:r>
                    <a:endParaRPr/>
                  </a:p>
                </c:rich>
              </c:tx>
              <c:showVal val="1"/>
              <c:showCatName val="1"/>
            </c:dLbl>
            <c:dLbl>
              <c:idx val="3"/>
              <c:layout>
                <c:manualLayout>
                  <c:x val="-4.5773030846392046E-2"/>
                  <c:y val="0.11156703177465968"/>
                </c:manualLayout>
              </c:layout>
              <c:tx>
                <c:rich>
                  <a:bodyPr/>
                  <a:lstStyle/>
                  <a:p>
                    <a:r>
                      <a:t>C08J, 5%</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0F-4FD5-A24B-E6BFDE446E65}"/>
                </c:ext>
              </c:extLst>
            </c:dLbl>
            <c:dLbl>
              <c:idx val="4"/>
              <c:layout>
                <c:manualLayout>
                  <c:x val="-3.7415798852266056E-2"/>
                  <c:y val="0.1046434820647419"/>
                </c:manualLayout>
              </c:layout>
              <c:tx>
                <c:rich>
                  <a:bodyPr/>
                  <a:lstStyle/>
                  <a:p>
                    <a:r>
                      <a:t>A01N, 5%</a:t>
                    </a:r>
                  </a:p>
                </c:rich>
              </c:tx>
              <c:showVal val="1"/>
              <c:showCatName val="1"/>
            </c:dLbl>
            <c:dLbl>
              <c:idx val="5"/>
              <c:layout>
                <c:manualLayout>
                  <c:x val="-4.9761015633014723E-2"/>
                  <c:y val="5.0579979585885046E-2"/>
                </c:manualLayout>
              </c:layout>
              <c:tx>
                <c:rich>
                  <a:bodyPr/>
                  <a:lstStyle/>
                  <a:p>
                    <a:r>
                      <a:t>C09D, 4%</a:t>
                    </a:r>
                  </a:p>
                </c:rich>
              </c:tx>
              <c:showVal val="1"/>
              <c:showCatName val="1"/>
            </c:dLbl>
            <c:dLbl>
              <c:idx val="6"/>
              <c:layout>
                <c:manualLayout>
                  <c:x val="-3.9411890536199194E-2"/>
                  <c:y val="-3.8349737532808396E-2"/>
                </c:manualLayout>
              </c:layout>
              <c:tx>
                <c:rich>
                  <a:bodyPr/>
                  <a:lstStyle/>
                  <a:p>
                    <a:r>
                      <a:t>D21H, 4%</a:t>
                    </a:r>
                  </a:p>
                </c:rich>
              </c:tx>
              <c:showVal val="1"/>
              <c:showCatName val="1"/>
            </c:dLbl>
            <c:dLbl>
              <c:idx val="7"/>
              <c:layout>
                <c:manualLayout>
                  <c:x val="-4.5133587381365831E-2"/>
                  <c:y val="-0.12077682997958625"/>
                </c:manualLayout>
              </c:layout>
              <c:tx>
                <c:rich>
                  <a:bodyPr/>
                  <a:lstStyle/>
                  <a:p>
                    <a:r>
                      <a:t>A23L, 3%</a:t>
                    </a:r>
                  </a:p>
                </c:rich>
              </c:tx>
              <c:showVal val="1"/>
              <c:showCatName val="1"/>
            </c:dLbl>
            <c:dLbl>
              <c:idx val="8"/>
              <c:layout>
                <c:manualLayout>
                  <c:x val="-0.10055975676307789"/>
                  <c:y val="-2.9795158286778409E-2"/>
                </c:manualLayout>
              </c:layout>
              <c:tx>
                <c:rich>
                  <a:bodyPr/>
                  <a:lstStyle/>
                  <a:p>
                    <a:r>
                      <a:t>Others, 23%</a:t>
                    </a:r>
                  </a:p>
                </c:rich>
              </c:tx>
              <c:showVal val="1"/>
              <c:showCatName val="1"/>
            </c:dLbl>
            <c:dLbl>
              <c:idx val="9"/>
              <c:layout>
                <c:manualLayout>
                  <c:x val="-0.14736340769903791"/>
                  <c:y val="-3.2848498104403615E-2"/>
                </c:manualLayout>
              </c:layout>
              <c:showVal val="1"/>
              <c:showCatName val="1"/>
            </c:dLbl>
            <c:dLbl>
              <c:idx val="10"/>
              <c:layout>
                <c:manualLayout>
                  <c:x val="4.1825896762904373E-2"/>
                  <c:y val="-4.0898585593467485E-2"/>
                </c:manualLayout>
              </c:layout>
              <c:showVal val="1"/>
              <c:showCatName val="1"/>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[FoodPkgng_working.xlsx]Sheet8!$D$5:$D$13</c:f>
              <c:strCache>
                <c:ptCount val="9"/>
                <c:pt idx="0">
                  <c:v>C08L</c:v>
                </c:pt>
                <c:pt idx="1">
                  <c:v>B65D</c:v>
                </c:pt>
                <c:pt idx="2">
                  <c:v>B32B</c:v>
                </c:pt>
                <c:pt idx="3">
                  <c:v>C08J</c:v>
                </c:pt>
                <c:pt idx="4">
                  <c:v>A01N</c:v>
                </c:pt>
                <c:pt idx="5">
                  <c:v>C09D</c:v>
                </c:pt>
                <c:pt idx="6">
                  <c:v>D21H</c:v>
                </c:pt>
                <c:pt idx="7">
                  <c:v>A23L</c:v>
                </c:pt>
                <c:pt idx="8">
                  <c:v>Others</c:v>
                </c:pt>
              </c:strCache>
            </c:strRef>
          </c:cat>
          <c:val>
            <c:numRef>
              <c:f>[FoodPkgng_working.xlsx]Sheet8!$E$5:$E$13</c:f>
              <c:numCache>
                <c:formatCode>General</c:formatCode>
                <c:ptCount val="9"/>
                <c:pt idx="0">
                  <c:v>67</c:v>
                </c:pt>
                <c:pt idx="1">
                  <c:v>48</c:v>
                </c:pt>
                <c:pt idx="2">
                  <c:v>28</c:v>
                </c:pt>
                <c:pt idx="3">
                  <c:v>13</c:v>
                </c:pt>
                <c:pt idx="4">
                  <c:v>12</c:v>
                </c:pt>
                <c:pt idx="5">
                  <c:v>10</c:v>
                </c:pt>
                <c:pt idx="6">
                  <c:v>9</c:v>
                </c:pt>
                <c:pt idx="7">
                  <c:v>8</c:v>
                </c:pt>
                <c:pt idx="8">
                  <c:v>57</c:v>
                </c:pt>
              </c:numCache>
            </c:numRef>
          </c:val>
          <c:extLst xmlns:c16r2="http://schemas.microsoft.com/office/drawing/2015/06/chart">
            <c:ext xmlns:c16="http://schemas.microsoft.com/office/drawing/2014/chart" uri="{C3380CC4-5D6E-409C-BE32-E72D297353CC}">
              <c16:uniqueId val="{00000000-3D0F-4FD5-A24B-E6BFDE446E65}"/>
            </c:ext>
          </c:extLst>
        </c:ser>
        <c:dLbls>
          <c:showVal val="1"/>
          <c:showCatName val="1"/>
        </c:dLbls>
      </c:pie3DChart>
      <c:spPr>
        <a:noFill/>
        <a:ln>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IN"/>
  <c:clrMapOvr bg1="lt1" tx1="dk1" bg2="lt2" tx2="dk2" accent1="accent1" accent2="accent2" accent3="accent3" accent4="accent4" accent5="accent5" accent6="accent6" hlink="hlink" folHlink="folHlink"/>
  <c:chart>
    <c:autoTitleDeleted val="1"/>
    <c:view3D>
      <c:rotX val="5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6030888247075796E-2"/>
          <c:y val="3.2407843376795649E-3"/>
          <c:w val="0.97385277575792228"/>
          <c:h val="0.90732374841672359"/>
        </c:manualLayout>
      </c:layout>
      <c:pie3DChart>
        <c:varyColors val="1"/>
        <c:ser>
          <c:idx val="0"/>
          <c:order val="0"/>
          <c:explosion val="7"/>
          <c:dPt>
            <c:idx val="0"/>
            <c:explosion val="2"/>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2-3D0F-4FD5-A24B-E6BFDE446E65}"/>
              </c:ext>
            </c:extLst>
          </c:dPt>
          <c:dPt>
            <c:idx val="1"/>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3D0F-4FD5-A24B-E6BFDE446E65}"/>
              </c:ext>
            </c:extLst>
          </c:dPt>
          <c:dPt>
            <c:idx val="2"/>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3D0F-4FD5-A24B-E6BFDE446E65}"/>
              </c:ext>
            </c:extLst>
          </c:dPt>
          <c:dPt>
            <c:idx val="3"/>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4-3D0F-4FD5-A24B-E6BFDE446E65}"/>
              </c:ext>
            </c:extLst>
          </c:dPt>
          <c:dPt>
            <c:idx val="4"/>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D73F-4CC8-8C0C-1C2BF82C52BB}"/>
              </c:ext>
            </c:extLst>
          </c:dPt>
          <c:dPt>
            <c:idx val="5"/>
            <c:spPr>
              <a:solidFill>
                <a:schemeClr val="accent6"/>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B-D73F-4CC8-8C0C-1C2BF82C52BB}"/>
              </c:ext>
            </c:extLst>
          </c:dPt>
          <c:dPt>
            <c:idx val="6"/>
            <c:spPr>
              <a:solidFill>
                <a:schemeClr val="accent1">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D-D73F-4CC8-8C0C-1C2BF82C52BB}"/>
              </c:ext>
            </c:extLst>
          </c:dPt>
          <c:dPt>
            <c:idx val="7"/>
            <c:spPr>
              <a:solidFill>
                <a:schemeClr val="accent2">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F-D73F-4CC8-8C0C-1C2BF82C52BB}"/>
              </c:ext>
            </c:extLst>
          </c:dPt>
          <c:dPt>
            <c:idx val="8"/>
            <c:spPr>
              <a:solidFill>
                <a:schemeClr val="accent3">
                  <a:lumMod val="60000"/>
                </a:schemeClr>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11-D73F-4CC8-8C0C-1C2BF82C52BB}"/>
              </c:ext>
            </c:extLst>
          </c:dPt>
          <c:dLbls>
            <c:dLbl>
              <c:idx val="0"/>
              <c:layout>
                <c:manualLayout>
                  <c:x val="2.3894525815539566E-2"/>
                  <c:y val="-0.10780940623281825"/>
                </c:manualLayout>
              </c:layout>
              <c:tx>
                <c:rich>
                  <a:bodyPr/>
                  <a:lstStyle/>
                  <a:p>
                    <a:r>
                      <a:rPr lang="en-IN"/>
                      <a:t>C08L002306 , 40%</a:t>
                    </a:r>
                    <a:endParaRPr/>
                  </a:p>
                </c:rich>
              </c:tx>
              <c:showVal val="1"/>
              <c:showCatName val="1"/>
            </c:dLbl>
            <c:dLbl>
              <c:idx val="1"/>
              <c:layout>
                <c:manualLayout>
                  <c:x val="0.19796038416958653"/>
                  <c:y val="-0.21422487797802761"/>
                </c:manualLayout>
              </c:layout>
              <c:tx>
                <c:rich>
                  <a:bodyPr/>
                  <a:lstStyle/>
                  <a:p>
                    <a:r>
                      <a:t>C087006704, 12%</a:t>
                    </a:r>
                  </a:p>
                </c:rich>
              </c:tx>
              <c:showVal val="1"/>
              <c:showCatName val="1"/>
            </c:dLbl>
            <c:dLbl>
              <c:idx val="2"/>
              <c:layout>
                <c:manualLayout>
                  <c:x val="-4.7575709916850416E-2"/>
                  <c:y val="1.8504284707145931E-2"/>
                </c:manualLayout>
              </c:layout>
              <c:tx>
                <c:rich>
                  <a:bodyPr/>
                  <a:lstStyle/>
                  <a:p>
                    <a:r>
                      <a:t>C08L002904,</a:t>
                    </a:r>
                    <a:r>
                      <a:rPr baseline="0"/>
                      <a:t> 7%</a:t>
                    </a:r>
                    <a:endParaRPr/>
                  </a:p>
                </c:rich>
              </c:tx>
              <c:showVal val="1"/>
              <c:showCatName val="1"/>
            </c:dLbl>
            <c:dLbl>
              <c:idx val="3"/>
              <c:layout>
                <c:manualLayout>
                  <c:x val="-7.3480284707823834E-2"/>
                  <c:y val="9.4962616449780143E-3"/>
                </c:manualLayout>
              </c:layout>
              <c:tx>
                <c:rich>
                  <a:bodyPr/>
                  <a:lstStyle/>
                  <a:p>
                    <a:r>
                      <a:t>C08L008900 , 7%</a:t>
                    </a:r>
                  </a:p>
                </c:rich>
              </c:tx>
              <c:showVal val="1"/>
              <c:showCatNam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0F-4FD5-A24B-E6BFDE446E65}"/>
                </c:ext>
              </c:extLst>
            </c:dLbl>
            <c:dLbl>
              <c:idx val="4"/>
              <c:layout>
                <c:manualLayout>
                  <c:x val="-7.1489857860178946E-2"/>
                  <c:y val="4.9270950779951556E-2"/>
                </c:manualLayout>
              </c:layout>
              <c:tx>
                <c:rich>
                  <a:bodyPr/>
                  <a:lstStyle/>
                  <a:p>
                    <a:r>
                      <a:t>C08L000508 , 7%</a:t>
                    </a:r>
                  </a:p>
                </c:rich>
              </c:tx>
              <c:showVal val="1"/>
              <c:showCatName val="1"/>
            </c:dLbl>
            <c:dLbl>
              <c:idx val="5"/>
              <c:layout>
                <c:manualLayout>
                  <c:x val="-6.4416215566377333E-2"/>
                  <c:y val="0.10510788333515733"/>
                </c:manualLayout>
              </c:layout>
              <c:tx>
                <c:rich>
                  <a:bodyPr/>
                  <a:lstStyle/>
                  <a:p>
                    <a:r>
                      <a:t>C08L002300 , 3%</a:t>
                    </a:r>
                  </a:p>
                </c:rich>
              </c:tx>
              <c:showVal val="1"/>
              <c:showCatName val="1"/>
            </c:dLbl>
            <c:dLbl>
              <c:idx val="6"/>
              <c:layout>
                <c:manualLayout>
                  <c:x val="-4.9879656268990283E-2"/>
                  <c:y val="2.2247305779879691E-2"/>
                </c:manualLayout>
              </c:layout>
              <c:tx>
                <c:rich>
                  <a:bodyPr/>
                  <a:lstStyle/>
                  <a:p>
                    <a:r>
                      <a:t>C08L006900 , 3%</a:t>
                    </a:r>
                  </a:p>
                </c:rich>
              </c:tx>
              <c:showVal val="1"/>
              <c:showCatName val="1"/>
            </c:dLbl>
            <c:dLbl>
              <c:idx val="7"/>
              <c:layout>
                <c:manualLayout>
                  <c:x val="-3.7647249180279473E-2"/>
                  <c:y val="-5.0868861067914793E-2"/>
                </c:manualLayout>
              </c:layout>
              <c:tx>
                <c:rich>
                  <a:bodyPr/>
                  <a:lstStyle/>
                  <a:p>
                    <a:r>
                      <a:t>C08L009900 , 3%</a:t>
                    </a:r>
                  </a:p>
                </c:rich>
              </c:tx>
              <c:showVal val="1"/>
              <c:showCatName val="1"/>
            </c:dLbl>
            <c:dLbl>
              <c:idx val="8"/>
              <c:layout>
                <c:manualLayout>
                  <c:x val="-7.4740538421887381E-2"/>
                  <c:y val="0"/>
                </c:manualLayout>
              </c:layout>
              <c:tx>
                <c:rich>
                  <a:bodyPr/>
                  <a:lstStyle/>
                  <a:p>
                    <a:r>
                      <a:t>Others, 16%</a:t>
                    </a:r>
                  </a:p>
                </c:rich>
              </c:tx>
              <c:showVal val="1"/>
              <c:showCatName val="1"/>
            </c:dLbl>
            <c:dLbl>
              <c:idx val="9"/>
              <c:layout>
                <c:manualLayout>
                  <c:x val="-0.14736340769903791"/>
                  <c:y val="-3.2848498104403615E-2"/>
                </c:manualLayout>
              </c:layout>
              <c:showVal val="1"/>
              <c:showCatName val="1"/>
            </c:dLbl>
            <c:dLbl>
              <c:idx val="10"/>
              <c:layout>
                <c:manualLayout>
                  <c:x val="4.1825896762904373E-2"/>
                  <c:y val="-4.0898585593467485E-2"/>
                </c:manualLayout>
              </c:layout>
              <c:showVal val="1"/>
              <c:showCatName val="1"/>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000" b="1" i="0" u="none" strike="noStrike" kern="1200" baseline="0">
                    <a:solidFill>
                      <a:schemeClr val="lt1"/>
                    </a:solidFill>
                    <a:latin typeface="+mn-lt"/>
                    <a:ea typeface="+mn-ea"/>
                    <a:cs typeface="+mn-cs"/>
                  </a:defRPr>
                </a:pPr>
                <a:endParaRPr lang="en-US"/>
              </a:p>
            </c:txPr>
            <c:showVal val="1"/>
            <c:showCatName val="1"/>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[FoodPkgng_working.xlsx]Sheet10!$D$6:$D$14</c:f>
              <c:strCache>
                <c:ptCount val="9"/>
                <c:pt idx="0">
                  <c:v>C08L002306 </c:v>
                </c:pt>
                <c:pt idx="1">
                  <c:v>C08L006704 </c:v>
                </c:pt>
                <c:pt idx="2">
                  <c:v>C08L002904 </c:v>
                </c:pt>
                <c:pt idx="3">
                  <c:v>C08L008900 </c:v>
                </c:pt>
                <c:pt idx="4">
                  <c:v>C08L000508 </c:v>
                </c:pt>
                <c:pt idx="5">
                  <c:v>C08L002300 </c:v>
                </c:pt>
                <c:pt idx="6">
                  <c:v>C08L006900 </c:v>
                </c:pt>
                <c:pt idx="7">
                  <c:v>C08L009900 </c:v>
                </c:pt>
                <c:pt idx="8">
                  <c:v>Others</c:v>
                </c:pt>
              </c:strCache>
            </c:strRef>
          </c:cat>
          <c:val>
            <c:numRef>
              <c:f>[FoodPkgng_working.xlsx]Sheet10!$E$6:$E$14</c:f>
              <c:numCache>
                <c:formatCode>General</c:formatCode>
                <c:ptCount val="9"/>
                <c:pt idx="0">
                  <c:v>27</c:v>
                </c:pt>
                <c:pt idx="1">
                  <c:v>8</c:v>
                </c:pt>
                <c:pt idx="2">
                  <c:v>5</c:v>
                </c:pt>
                <c:pt idx="3">
                  <c:v>5</c:v>
                </c:pt>
                <c:pt idx="4">
                  <c:v>5</c:v>
                </c:pt>
                <c:pt idx="5">
                  <c:v>2</c:v>
                </c:pt>
                <c:pt idx="6">
                  <c:v>2</c:v>
                </c:pt>
                <c:pt idx="7">
                  <c:v>2</c:v>
                </c:pt>
                <c:pt idx="8">
                  <c:v>11</c:v>
                </c:pt>
              </c:numCache>
            </c:numRef>
          </c:val>
          <c:extLst xmlns:c16r2="http://schemas.microsoft.com/office/drawing/2015/06/chart">
            <c:ext xmlns:c16="http://schemas.microsoft.com/office/drawing/2014/chart" uri="{C3380CC4-5D6E-409C-BE32-E72D297353CC}">
              <c16:uniqueId val="{00000000-3D0F-4FD5-A24B-E6BFDE446E65}"/>
            </c:ext>
          </c:extLst>
        </c:ser>
        <c:dLbls>
          <c:showVal val="1"/>
          <c:showCatName val="1"/>
        </c:dLbls>
      </c:pie3DChart>
      <c:spPr>
        <a:noFill/>
        <a:ln>
          <a:noFill/>
        </a:ln>
        <a:effectLst/>
      </c:spPr>
    </c:plotArea>
    <c:plotVisOnly val="1"/>
    <c:dispBlanksAs val="zero"/>
  </c:chart>
  <c:spPr>
    <a:noFill/>
    <a:ln w="9525" cap="flat" cmpd="sng" algn="ctr">
      <a:noFill/>
      <a:round/>
    </a:ln>
    <a:effectLst/>
  </c:spPr>
  <c:txPr>
    <a:bodyPr/>
    <a:lstStyle/>
    <a:p>
      <a:pPr>
        <a:defRPr/>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53AA63A-7D18-4929-AB5B-261CD88B1699}" type="datetimeFigureOut">
              <a:rPr lang="en-US"/>
              <a:pPr>
                <a:defRPr/>
              </a:pPr>
              <a:t>1/3/2019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1AB3981-2D73-48D9-8116-78014E1259F3}" type="slidenum">
              <a:rPr lang="en-US"/>
              <a:pPr>
                <a:defRPr/>
              </a:pPr>
              <a:t>‹#›</a:t>
            </a:fld>
            <a:endParaRPr lang="en-US"/>
          </a:p>
        </p:txBody>
      </p:sp>
    </p:spTree>
    <p:extLst>
      <p:ext uri="{BB962C8B-B14F-4D97-AF65-F5344CB8AC3E}">
        <p14:creationId xmlns:p14="http://schemas.microsoft.com/office/powerpoint/2010/main" xmlns="" val="21352915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F2503AA-9EB4-4BE9-B7F6-AE7031484043}" type="datetimeFigureOut">
              <a:rPr lang="en-US"/>
              <a:pPr>
                <a:defRPr/>
              </a:pPr>
              <a:t>1/3/2019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7E13DE2-4F4D-4A62-8715-F1A706ABCEC0}" type="slidenum">
              <a:rPr lang="en-US"/>
              <a:pPr>
                <a:defRPr/>
              </a:pPr>
              <a:t>‹#›</a:t>
            </a:fld>
            <a:endParaRPr lang="en-US"/>
          </a:p>
        </p:txBody>
      </p:sp>
    </p:spTree>
    <p:extLst>
      <p:ext uri="{BB962C8B-B14F-4D97-AF65-F5344CB8AC3E}">
        <p14:creationId xmlns:p14="http://schemas.microsoft.com/office/powerpoint/2010/main" xmlns="" val="46151079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47E13DE2-4F4D-4A62-8715-F1A706ABCEC0}" type="slidenum">
              <a:rPr lang="en-US" smtClean="0"/>
              <a:pPr>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CD6854-29C7-4C29-A4CD-270596F46D7B}" type="slidenum">
              <a:rPr lang="en-US" smtClean="0"/>
              <a:pPr fontAlgn="base">
                <a:spcBef>
                  <a:spcPct val="0"/>
                </a:spcBef>
                <a:spcAft>
                  <a:spcPct val="0"/>
                </a:spcAft>
                <a:defRPr/>
              </a:pPr>
              <a:t>2</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2"/>
            <a:ext cx="7772400" cy="1440179"/>
          </a:xfrm>
          <a:prstGeom prst="rect">
            <a:avLst/>
          </a:prstGeom>
        </p:spPr>
        <p:txBody>
          <a:bodyPr>
            <a:noAutofit/>
          </a:bodyPr>
          <a:lstStyle/>
          <a:p>
            <a:endParaRPr/>
          </a:p>
        </p:txBody>
      </p:sp>
      <p:sp>
        <p:nvSpPr>
          <p:cNvPr id="3" name="Holder 3"/>
          <p:cNvSpPr>
            <a:spLocks noGrp="1"/>
          </p:cNvSpPr>
          <p:nvPr>
            <p:ph type="subTitle" idx="4"/>
          </p:nvPr>
        </p:nvSpPr>
        <p:spPr>
          <a:xfrm>
            <a:off x="1371601" y="3840480"/>
            <a:ext cx="6400799" cy="1714500"/>
          </a:xfrm>
          <a:prstGeom prst="rect">
            <a:avLst/>
          </a:prstGeom>
        </p:spPr>
        <p:txBody>
          <a:bodyPr>
            <a:noAutofit/>
          </a:bodyPr>
          <a:lstStyle/>
          <a:p>
            <a:endParaRPr/>
          </a:p>
        </p:txBody>
      </p:sp>
      <p:sp>
        <p:nvSpPr>
          <p:cNvPr id="4" name="Holder 4"/>
          <p:cNvSpPr>
            <a:spLocks noGrp="1"/>
          </p:cNvSpPr>
          <p:nvPr>
            <p:ph type="ftr" sz="quarter" idx="10"/>
          </p:nvPr>
        </p:nvSpPr>
        <p:spPr/>
        <p:txBody>
          <a:bodyPr/>
          <a:lstStyle>
            <a:lvl1pPr>
              <a:defRPr/>
            </a:lvl1pPr>
          </a:lstStyle>
          <a:p>
            <a:pPr>
              <a:defRPr/>
            </a:pPr>
            <a:r>
              <a:rPr lang="en-IN" smtClean="0"/>
              <a:t> Patent Searching | Research and Analytics | Patent Prosecution/Preparation Support | Litigation and E-Discovery | IP Valuation |  Patent Portfolio Watch</a:t>
            </a:r>
            <a:endParaRPr/>
          </a:p>
        </p:txBody>
      </p:sp>
      <p:sp>
        <p:nvSpPr>
          <p:cNvPr id="5" name="Holder 5"/>
          <p:cNvSpPr>
            <a:spLocks noGrp="1"/>
          </p:cNvSpPr>
          <p:nvPr>
            <p:ph type="dt" sz="half" idx="11"/>
          </p:nvPr>
        </p:nvSpPr>
        <p:spPr/>
        <p:txBody>
          <a:bodyPr/>
          <a:lstStyle>
            <a:lvl1pPr>
              <a:defRPr/>
            </a:lvl1pPr>
          </a:lstStyle>
          <a:p>
            <a:pPr>
              <a:defRPr/>
            </a:pPr>
            <a:fld id="{29860433-CBFC-4490-8BD7-943485B63C49}" type="datetime1">
              <a:rPr lang="en-IN" smtClean="0"/>
              <a:pPr>
                <a:defRPr/>
              </a:pPr>
              <a:t>03-01-2019</a:t>
            </a:fld>
            <a:endParaRPr lang="en-US"/>
          </a:p>
        </p:txBody>
      </p:sp>
      <p:sp>
        <p:nvSpPr>
          <p:cNvPr id="6" name="Holder 6"/>
          <p:cNvSpPr>
            <a:spLocks noGrp="1"/>
          </p:cNvSpPr>
          <p:nvPr>
            <p:ph type="sldNum" sz="quarter" idx="12"/>
          </p:nvPr>
        </p:nvSpPr>
        <p:spPr/>
        <p:txBody>
          <a:bodyPr/>
          <a:lstStyle>
            <a:lvl1pPr>
              <a:defRPr/>
            </a:lvl1pPr>
          </a:lstStyle>
          <a:p>
            <a:pPr>
              <a:defRPr/>
            </a:pPr>
            <a:fld id="{3B3F1620-0A9E-44B7-B2FD-288E1291EFD2}"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3"/>
          <p:cNvSpPr>
            <a:spLocks noGrp="1"/>
          </p:cNvSpPr>
          <p:nvPr>
            <p:ph type="body" idx="1"/>
          </p:nvPr>
        </p:nvSpPr>
        <p:spPr/>
        <p:txBody>
          <a:bodyPr/>
          <a:lstStyle/>
          <a:p>
            <a:endParaRPr/>
          </a:p>
        </p:txBody>
      </p:sp>
      <p:sp>
        <p:nvSpPr>
          <p:cNvPr id="4" name="Holder 4"/>
          <p:cNvSpPr>
            <a:spLocks noGrp="1"/>
          </p:cNvSpPr>
          <p:nvPr>
            <p:ph type="ftr" sz="quarter" idx="10"/>
          </p:nvPr>
        </p:nvSpPr>
        <p:spPr/>
        <p:txBody>
          <a:bodyPr/>
          <a:lstStyle>
            <a:lvl1pPr>
              <a:defRPr/>
            </a:lvl1pPr>
          </a:lstStyle>
          <a:p>
            <a:pPr>
              <a:defRPr/>
            </a:pPr>
            <a:r>
              <a:rPr lang="en-IN" smtClean="0"/>
              <a:t> Patent Searching | Research and Analytics | Patent Prosecution/Preparation Support | Litigation and E-Discovery | IP Valuation |  Patent Portfolio Watch</a:t>
            </a:r>
            <a:endParaRPr/>
          </a:p>
        </p:txBody>
      </p:sp>
      <p:sp>
        <p:nvSpPr>
          <p:cNvPr id="5" name="Holder 5"/>
          <p:cNvSpPr>
            <a:spLocks noGrp="1"/>
          </p:cNvSpPr>
          <p:nvPr>
            <p:ph type="dt" sz="half" idx="11"/>
          </p:nvPr>
        </p:nvSpPr>
        <p:spPr/>
        <p:txBody>
          <a:bodyPr/>
          <a:lstStyle>
            <a:lvl1pPr>
              <a:defRPr/>
            </a:lvl1pPr>
          </a:lstStyle>
          <a:p>
            <a:pPr>
              <a:defRPr/>
            </a:pPr>
            <a:fld id="{CDFEE6E9-D92D-419D-A4E2-764AB7CAF85C}" type="datetime1">
              <a:rPr lang="en-IN" smtClean="0"/>
              <a:pPr>
                <a:defRPr/>
              </a:pPr>
              <a:t>03-01-2019</a:t>
            </a:fld>
            <a:endParaRPr lang="en-US"/>
          </a:p>
        </p:txBody>
      </p:sp>
      <p:sp>
        <p:nvSpPr>
          <p:cNvPr id="6" name="Holder 6"/>
          <p:cNvSpPr>
            <a:spLocks noGrp="1"/>
          </p:cNvSpPr>
          <p:nvPr>
            <p:ph type="sldNum" sz="quarter" idx="12"/>
          </p:nvPr>
        </p:nvSpPr>
        <p:spPr/>
        <p:txBody>
          <a:bodyPr/>
          <a:lstStyle>
            <a:lvl1pPr>
              <a:defRPr/>
            </a:lvl1pPr>
          </a:lstStyle>
          <a:p>
            <a:pPr>
              <a:defRPr/>
            </a:pPr>
            <a:fld id="{46318E3D-C770-4D91-B40E-7E88DA3097BF}"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3"/>
          <p:cNvSpPr>
            <a:spLocks noGrp="1"/>
          </p:cNvSpPr>
          <p:nvPr>
            <p:ph sz="half" idx="2"/>
          </p:nvPr>
        </p:nvSpPr>
        <p:spPr>
          <a:xfrm>
            <a:off x="457200" y="1577340"/>
            <a:ext cx="3977640" cy="4526280"/>
          </a:xfrm>
          <a:prstGeom prst="rect">
            <a:avLst/>
          </a:prstGeom>
        </p:spPr>
        <p:txBody>
          <a:bodyPr>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a:noAutofit/>
          </a:bodyPr>
          <a:lstStyle/>
          <a:p>
            <a:endParaRPr/>
          </a:p>
        </p:txBody>
      </p:sp>
      <p:sp>
        <p:nvSpPr>
          <p:cNvPr id="5" name="Holder 4"/>
          <p:cNvSpPr>
            <a:spLocks noGrp="1"/>
          </p:cNvSpPr>
          <p:nvPr>
            <p:ph type="ftr" sz="quarter" idx="10"/>
          </p:nvPr>
        </p:nvSpPr>
        <p:spPr/>
        <p:txBody>
          <a:bodyPr/>
          <a:lstStyle>
            <a:lvl1pPr>
              <a:defRPr/>
            </a:lvl1pPr>
          </a:lstStyle>
          <a:p>
            <a:pPr>
              <a:defRPr/>
            </a:pPr>
            <a:r>
              <a:rPr lang="en-IN" smtClean="0"/>
              <a:t> Patent Searching | Research and Analytics | Patent Prosecution/Preparation Support | Litigation and E-Discovery | IP Valuation |  Patent Portfolio Watch</a:t>
            </a:r>
            <a:endParaRPr/>
          </a:p>
        </p:txBody>
      </p:sp>
      <p:sp>
        <p:nvSpPr>
          <p:cNvPr id="6" name="Holder 5"/>
          <p:cNvSpPr>
            <a:spLocks noGrp="1"/>
          </p:cNvSpPr>
          <p:nvPr>
            <p:ph type="dt" sz="half" idx="11"/>
          </p:nvPr>
        </p:nvSpPr>
        <p:spPr/>
        <p:txBody>
          <a:bodyPr/>
          <a:lstStyle>
            <a:lvl1pPr>
              <a:defRPr/>
            </a:lvl1pPr>
          </a:lstStyle>
          <a:p>
            <a:pPr>
              <a:defRPr/>
            </a:pPr>
            <a:fld id="{69770DEE-A52F-4EE7-B275-9716E6651069}" type="datetime1">
              <a:rPr lang="en-IN" smtClean="0"/>
              <a:pPr>
                <a:defRPr/>
              </a:pPr>
              <a:t>03-01-2019</a:t>
            </a:fld>
            <a:endParaRPr lang="en-US"/>
          </a:p>
        </p:txBody>
      </p:sp>
      <p:sp>
        <p:nvSpPr>
          <p:cNvPr id="7" name="Holder 6"/>
          <p:cNvSpPr>
            <a:spLocks noGrp="1"/>
          </p:cNvSpPr>
          <p:nvPr>
            <p:ph type="sldNum" sz="quarter" idx="12"/>
          </p:nvPr>
        </p:nvSpPr>
        <p:spPr/>
        <p:txBody>
          <a:bodyPr/>
          <a:lstStyle>
            <a:lvl1pPr>
              <a:defRPr/>
            </a:lvl1pPr>
          </a:lstStyle>
          <a:p>
            <a:pPr>
              <a:defRPr/>
            </a:pPr>
            <a:fld id="{2CE522EF-B283-4762-B01D-C763FB0BAD0C}"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p>
            <a:endParaRPr/>
          </a:p>
        </p:txBody>
      </p:sp>
      <p:sp>
        <p:nvSpPr>
          <p:cNvPr id="3" name="Holder 4"/>
          <p:cNvSpPr>
            <a:spLocks noGrp="1"/>
          </p:cNvSpPr>
          <p:nvPr>
            <p:ph type="ftr" sz="quarter" idx="10"/>
          </p:nvPr>
        </p:nvSpPr>
        <p:spPr/>
        <p:txBody>
          <a:bodyPr/>
          <a:lstStyle>
            <a:lvl1pPr>
              <a:defRPr/>
            </a:lvl1pPr>
          </a:lstStyle>
          <a:p>
            <a:pPr>
              <a:defRPr/>
            </a:pPr>
            <a:r>
              <a:rPr lang="en-IN" smtClean="0"/>
              <a:t> Patent Searching | Research and Analytics | Patent Prosecution/Preparation Support | Litigation and E-Discovery | IP Valuation |  Patent Portfolio Watch</a:t>
            </a:r>
            <a:endParaRPr/>
          </a:p>
        </p:txBody>
      </p:sp>
      <p:sp>
        <p:nvSpPr>
          <p:cNvPr id="4" name="Holder 5"/>
          <p:cNvSpPr>
            <a:spLocks noGrp="1"/>
          </p:cNvSpPr>
          <p:nvPr>
            <p:ph type="dt" sz="half" idx="11"/>
          </p:nvPr>
        </p:nvSpPr>
        <p:spPr/>
        <p:txBody>
          <a:bodyPr/>
          <a:lstStyle>
            <a:lvl1pPr>
              <a:defRPr/>
            </a:lvl1pPr>
          </a:lstStyle>
          <a:p>
            <a:pPr>
              <a:defRPr/>
            </a:pPr>
            <a:fld id="{1DF34AB6-3126-4C9C-9B9F-C498BF2005F7}" type="datetime1">
              <a:rPr lang="en-IN" smtClean="0"/>
              <a:pPr>
                <a:defRPr/>
              </a:pPr>
              <a:t>03-01-2019</a:t>
            </a:fld>
            <a:endParaRPr lang="en-US"/>
          </a:p>
        </p:txBody>
      </p:sp>
      <p:sp>
        <p:nvSpPr>
          <p:cNvPr id="5" name="Holder 6"/>
          <p:cNvSpPr>
            <a:spLocks noGrp="1"/>
          </p:cNvSpPr>
          <p:nvPr>
            <p:ph type="sldNum" sz="quarter" idx="12"/>
          </p:nvPr>
        </p:nvSpPr>
        <p:spPr/>
        <p:txBody>
          <a:bodyPr/>
          <a:lstStyle>
            <a:lvl1pPr>
              <a:defRPr/>
            </a:lvl1pPr>
          </a:lstStyle>
          <a:p>
            <a:pPr>
              <a:defRPr/>
            </a:pPr>
            <a:fld id="{584B5E48-9BD9-48C7-99B8-43A98239DEBD}"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pPr>
              <a:defRPr/>
            </a:pPr>
            <a:r>
              <a:rPr lang="en-IN" smtClean="0"/>
              <a:t> Patent Searching | Research and Analytics | Patent Prosecution/Preparation Support | Litigation and E-Discovery | IP Valuation |  Patent Portfolio Watch</a:t>
            </a:r>
            <a:endParaRPr/>
          </a:p>
        </p:txBody>
      </p:sp>
      <p:sp>
        <p:nvSpPr>
          <p:cNvPr id="3" name="Holder 5"/>
          <p:cNvSpPr>
            <a:spLocks noGrp="1"/>
          </p:cNvSpPr>
          <p:nvPr>
            <p:ph type="dt" sz="half" idx="11"/>
          </p:nvPr>
        </p:nvSpPr>
        <p:spPr/>
        <p:txBody>
          <a:bodyPr/>
          <a:lstStyle>
            <a:lvl1pPr>
              <a:defRPr/>
            </a:lvl1pPr>
          </a:lstStyle>
          <a:p>
            <a:pPr>
              <a:defRPr/>
            </a:pPr>
            <a:fld id="{42B7D701-6C68-46D3-873F-817BDD865095}" type="datetime1">
              <a:rPr lang="en-IN" smtClean="0"/>
              <a:pPr>
                <a:defRPr/>
              </a:pPr>
              <a:t>03-01-2019</a:t>
            </a:fld>
            <a:endParaRPr lang="en-US"/>
          </a:p>
        </p:txBody>
      </p:sp>
      <p:sp>
        <p:nvSpPr>
          <p:cNvPr id="4" name="Holder 6"/>
          <p:cNvSpPr>
            <a:spLocks noGrp="1"/>
          </p:cNvSpPr>
          <p:nvPr>
            <p:ph type="sldNum" sz="quarter" idx="12"/>
          </p:nvPr>
        </p:nvSpPr>
        <p:spPr/>
        <p:txBody>
          <a:bodyPr/>
          <a:lstStyle>
            <a:lvl1pPr>
              <a:defRPr/>
            </a:lvl1pPr>
          </a:lstStyle>
          <a:p>
            <a:pPr>
              <a:defRPr/>
            </a:pPr>
            <a:fld id="{F464AE3C-6DE8-4057-A5E9-FE67EE97612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858838"/>
          </a:xfrm>
          <a:prstGeom prst="rect">
            <a:avLst/>
          </a:prstGeom>
          <a:blipFill>
            <a:blip r:embed="rId7"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17" name="bk object 17"/>
          <p:cNvSpPr/>
          <p:nvPr/>
        </p:nvSpPr>
        <p:spPr>
          <a:xfrm>
            <a:off x="228600" y="6280150"/>
            <a:ext cx="914400" cy="373063"/>
          </a:xfrm>
          <a:prstGeom prst="rect">
            <a:avLst/>
          </a:prstGeom>
          <a:blipFill>
            <a:blip r:embed="rId8"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18" name="bk object 18"/>
          <p:cNvSpPr/>
          <p:nvPr/>
        </p:nvSpPr>
        <p:spPr>
          <a:xfrm>
            <a:off x="85725" y="6276975"/>
            <a:ext cx="1250950" cy="506413"/>
          </a:xfrm>
          <a:prstGeom prst="rect">
            <a:avLst/>
          </a:prstGeom>
          <a:blipFill>
            <a:blip r:embed="rId9" cstate="print"/>
            <a:stretch>
              <a:fillRect/>
            </a:stretch>
          </a:blipFill>
        </p:spPr>
        <p:txBody>
          <a:bodyPr lIns="0" tIns="0" rIns="0" bIns="0"/>
          <a:lstStyle/>
          <a:p>
            <a:pPr fontAlgn="auto">
              <a:spcBef>
                <a:spcPts val="0"/>
              </a:spcBef>
              <a:spcAft>
                <a:spcPts val="0"/>
              </a:spcAft>
              <a:defRPr/>
            </a:pPr>
            <a:endParaRPr>
              <a:latin typeface="+mn-lt"/>
              <a:cs typeface="+mn-cs"/>
            </a:endParaRPr>
          </a:p>
        </p:txBody>
      </p:sp>
      <p:sp>
        <p:nvSpPr>
          <p:cNvPr id="1029" name="Holder 2"/>
          <p:cNvSpPr>
            <a:spLocks noGrp="1"/>
          </p:cNvSpPr>
          <p:nvPr>
            <p:ph type="title"/>
          </p:nvPr>
        </p:nvSpPr>
        <p:spPr bwMode="auto">
          <a:xfrm>
            <a:off x="379413" y="207963"/>
            <a:ext cx="8385175" cy="436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
        <p:nvSpPr>
          <p:cNvPr id="1030" name="Holder 3"/>
          <p:cNvSpPr>
            <a:spLocks noGrp="1"/>
          </p:cNvSpPr>
          <p:nvPr>
            <p:ph type="body" idx="1"/>
          </p:nvPr>
        </p:nvSpPr>
        <p:spPr bwMode="auto">
          <a:xfrm>
            <a:off x="547688" y="1254125"/>
            <a:ext cx="8048625" cy="44751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smtClean="0"/>
          </a:p>
        </p:txBody>
      </p:sp>
      <p:sp>
        <p:nvSpPr>
          <p:cNvPr id="4" name="Holder 4"/>
          <p:cNvSpPr>
            <a:spLocks noGrp="1"/>
          </p:cNvSpPr>
          <p:nvPr>
            <p:ph type="ftr" sz="quarter" idx="5"/>
          </p:nvPr>
        </p:nvSpPr>
        <p:spPr>
          <a:xfrm>
            <a:off x="3108325" y="6378575"/>
            <a:ext cx="2927350" cy="342900"/>
          </a:xfrm>
          <a:prstGeom prst="rect">
            <a:avLst/>
          </a:prstGeom>
        </p:spPr>
        <p:txBody>
          <a:bodyPr wrap="square" lIns="0" tIns="0" rIns="0" bIns="0">
            <a:noAutofit/>
          </a:bodyPr>
          <a:lstStyle>
            <a:lvl1pPr algn="ctr" fontAlgn="auto">
              <a:spcBef>
                <a:spcPts val="0"/>
              </a:spcBef>
              <a:spcAft>
                <a:spcPts val="0"/>
              </a:spcAft>
              <a:defRPr>
                <a:solidFill>
                  <a:schemeClr val="tx1">
                    <a:tint val="75000"/>
                  </a:schemeClr>
                </a:solidFill>
                <a:latin typeface="+mn-lt"/>
                <a:cs typeface="+mn-cs"/>
              </a:defRPr>
            </a:lvl1pPr>
          </a:lstStyle>
          <a:p>
            <a:pPr>
              <a:defRPr/>
            </a:pPr>
            <a:r>
              <a:rPr lang="en-IN" smtClean="0"/>
              <a:t> Patent Searching | Research and Analytics | Patent Prosecution/Preparation Support | Litigation and E-Discovery | IP Valuation |  Patent Portfolio Watch</a:t>
            </a:r>
            <a:endParaRPr/>
          </a:p>
        </p:txBody>
      </p:sp>
      <p:sp>
        <p:nvSpPr>
          <p:cNvPr id="5" name="Holder 5"/>
          <p:cNvSpPr>
            <a:spLocks noGrp="1"/>
          </p:cNvSpPr>
          <p:nvPr>
            <p:ph type="dt" sz="half" idx="6"/>
          </p:nvPr>
        </p:nvSpPr>
        <p:spPr>
          <a:xfrm>
            <a:off x="457200" y="6378575"/>
            <a:ext cx="2103438" cy="342900"/>
          </a:xfrm>
          <a:prstGeom prst="rect">
            <a:avLst/>
          </a:prstGeom>
        </p:spPr>
        <p:txBody>
          <a:bodyPr wrap="square" lIns="0" tIns="0" rIns="0" bIns="0">
            <a:noAutofit/>
          </a:bodyPr>
          <a:lstStyle>
            <a:lvl1pPr algn="l" fontAlgn="auto">
              <a:spcBef>
                <a:spcPts val="0"/>
              </a:spcBef>
              <a:spcAft>
                <a:spcPts val="0"/>
              </a:spcAft>
              <a:defRPr>
                <a:solidFill>
                  <a:schemeClr val="tx1">
                    <a:tint val="75000"/>
                  </a:schemeClr>
                </a:solidFill>
                <a:latin typeface="+mn-lt"/>
                <a:cs typeface="+mn-cs"/>
              </a:defRPr>
            </a:lvl1pPr>
          </a:lstStyle>
          <a:p>
            <a:pPr>
              <a:defRPr/>
            </a:pPr>
            <a:fld id="{03FA9A97-F7D1-4A88-9248-9A8BA239DC25}" type="datetime1">
              <a:rPr lang="en-IN" smtClean="0"/>
              <a:pPr>
                <a:defRPr/>
              </a:pPr>
              <a:t>03-01-2019</a:t>
            </a:fld>
            <a:endParaRPr lang="en-US"/>
          </a:p>
        </p:txBody>
      </p:sp>
      <p:sp>
        <p:nvSpPr>
          <p:cNvPr id="6" name="Holder 6"/>
          <p:cNvSpPr>
            <a:spLocks noGrp="1"/>
          </p:cNvSpPr>
          <p:nvPr>
            <p:ph type="sldNum" sz="quarter" idx="7"/>
          </p:nvPr>
        </p:nvSpPr>
        <p:spPr>
          <a:xfrm>
            <a:off x="6583363" y="6378575"/>
            <a:ext cx="2103437" cy="342900"/>
          </a:xfrm>
          <a:prstGeom prst="rect">
            <a:avLst/>
          </a:prstGeom>
        </p:spPr>
        <p:txBody>
          <a:bodyPr wrap="square" lIns="0" tIns="0" rIns="0" bIns="0">
            <a:noAutofit/>
          </a:bodyPr>
          <a:lstStyle>
            <a:lvl1pPr algn="r" fontAlgn="auto">
              <a:spcBef>
                <a:spcPts val="0"/>
              </a:spcBef>
              <a:spcAft>
                <a:spcPts val="0"/>
              </a:spcAft>
              <a:defRPr>
                <a:solidFill>
                  <a:schemeClr val="tx1">
                    <a:tint val="75000"/>
                  </a:schemeClr>
                </a:solidFill>
                <a:latin typeface="+mn-lt"/>
                <a:cs typeface="+mn-cs"/>
              </a:defRPr>
            </a:lvl1pPr>
          </a:lstStyle>
          <a:p>
            <a:pPr>
              <a:defRPr/>
            </a:pPr>
            <a:fld id="{91E0E59C-A5F3-433D-8D97-6A7D2389E586}"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slide" Target="slide3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9.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slide" Target="slide3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1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slide" Target="slide35.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1.xml"/><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s://patents.google.com/patent/CN106146991A/en" TargetMode="External"/><Relationship Id="rId2" Type="http://schemas.openxmlformats.org/officeDocument/2006/relationships/hyperlink" Target="https://patents.google.com/patent/CN106317556A/e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hyperlink" Target="https://patents.google.com/patent/CN106279896A/en" TargetMode="External"/></Relationships>
</file>

<file path=ppt/slides/_rels/slide23.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image" Target="../media/image6.png"/><Relationship Id="rId7" Type="http://schemas.openxmlformats.org/officeDocument/2006/relationships/chart" Target="../charts/chart2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hyperlink" Target="https://patents.google.com/patent/US20180134013A1/en" TargetMode="External"/><Relationship Id="rId2" Type="http://schemas.openxmlformats.org/officeDocument/2006/relationships/hyperlink" Target="https://patents.google.com/patent/US20150251814A1/en"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chart" Target="../charts/chart29.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hyperlink" Target="https://patents.google.com/patent/US20140087034A1/en"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patents.google.com/patent/EP3089875A1/e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atents.google.com/patent/CN107034585A/en"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atents.google.com/patent/CN106317477A/e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atents.google.com/patent/CN105907067A/en"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atents.google.com/patent/WO2018043578A1/e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atents.google.com/patent/JP6202183B1/en"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patents.google.com/patent/US20180027829A1/en"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multisorb.com/en-US/resources/research-and-development" TargetMode="External"/><Relationship Id="rId13" Type="http://schemas.openxmlformats.org/officeDocument/2006/relationships/hyperlink" Target="https://www.indiamart.com/proddetail/food-packaging-material-12185643312.html" TargetMode="External"/><Relationship Id="rId3" Type="http://schemas.openxmlformats.org/officeDocument/2006/relationships/hyperlink" Target="http://www.preventpack.be/sites/default/files/publications/active_and_intelligent.pdf" TargetMode="External"/><Relationship Id="rId7" Type="http://schemas.openxmlformats.org/officeDocument/2006/relationships/hyperlink" Target="https://www.bloomberg.com/research/stocks/private/snapshot.asp?privcapId=532764" TargetMode="External"/><Relationship Id="rId12" Type="http://schemas.openxmlformats.org/officeDocument/2006/relationships/hyperlink" Target="http://nirvanacph.com/2017/07/material-monday-food-packaging-local-materials-production/" TargetMode="External"/><Relationship Id="rId2" Type="http://schemas.openxmlformats.org/officeDocument/2006/relationships/image" Target="../media/image6.png"/><Relationship Id="rId16" Type="http://schemas.openxmlformats.org/officeDocument/2006/relationships/hyperlink" Target="https://www.mordorintelligence.com/industry-reports/smart-packaging-market?gclid=CjwKCAiA3vfgBRB9EiwAkfpd3Kaz8ODsmVSWP6HsegsAykCr0rwbwO4a6lgFx9G7LmYW--TCGvF7IRoCf84QAvD_BwE" TargetMode="External"/><Relationship Id="rId1" Type="http://schemas.openxmlformats.org/officeDocument/2006/relationships/slideLayout" Target="../slideLayouts/slideLayout2.xml"/><Relationship Id="rId6" Type="http://schemas.openxmlformats.org/officeDocument/2006/relationships/hyperlink" Target="https://www.sciencedirect.com/science/article/pii/B9780123116321500371" TargetMode="External"/><Relationship Id="rId11" Type="http://schemas.openxmlformats.org/officeDocument/2006/relationships/hyperlink" Target="https://us.vocuspr.com/Newsroom/MultiQuery.aspx?SiteName=DupontEMEA&amp;Entity=PRAsset&amp;SF_PRAsset_PRAssetID_EQ=119596&amp;XSL=NewsRelease&amp;IncludeChildren=True&amp;Lang=English" TargetMode="External"/><Relationship Id="rId5" Type="http://schemas.openxmlformats.org/officeDocument/2006/relationships/hyperlink" Target="http://www.logforum.net/pdf/4_4_3_2008.pdf" TargetMode="External"/><Relationship Id="rId15" Type="http://schemas.openxmlformats.org/officeDocument/2006/relationships/hyperlink" Target="https://www.graphicpkgeurope.com/know-how/packaging-history-timeline/" TargetMode="External"/><Relationship Id="rId10" Type="http://schemas.openxmlformats.org/officeDocument/2006/relationships/hyperlink" Target="https://www.azonano.com/article.aspx?ArticleID=3035" TargetMode="External"/><Relationship Id="rId4" Type="http://schemas.openxmlformats.org/officeDocument/2006/relationships/hyperlink" Target="https://www.ncbi.nlm.nih.gov/pmc/articles/PMC4573137/" TargetMode="External"/><Relationship Id="rId9" Type="http://schemas.openxmlformats.org/officeDocument/2006/relationships/hyperlink" Target="https://www.bloomberg.com/research/stocks/private/snapshot.asp?privcapid=3023962" TargetMode="External"/><Relationship Id="rId14" Type="http://schemas.openxmlformats.org/officeDocument/2006/relationships/hyperlink" Target="https://www.marketsandmarkets.com/Market-Reports/smart-packaging-market-196217014.html?gclid=CjwKCAiA3vfgBRB9EiwAkfpd3CFnEhteSsUXE3IkifhvqBI96j_LqLeCWKp7FrAd1tsFh1RXA0YoChoCpfkQAvD_BwE"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www.khuranaandkhurana.com/"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www.iiprd.com/" TargetMode="External"/><Relationship Id="rId5" Type="http://schemas.openxmlformats.org/officeDocument/2006/relationships/hyperlink" Target="mailto:info@khuranaandkhurana.com" TargetMode="External"/><Relationship Id="rId4" Type="http://schemas.openxmlformats.org/officeDocument/2006/relationships/hyperlink" Target="mailto:iiprd@iiprd.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iipr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bject 3"/>
          <p:cNvSpPr>
            <a:spLocks noChangeArrowheads="1"/>
          </p:cNvSpPr>
          <p:nvPr/>
        </p:nvSpPr>
        <p:spPr bwMode="auto">
          <a:xfrm>
            <a:off x="0" y="457200"/>
            <a:ext cx="9144000" cy="6400800"/>
          </a:xfrm>
          <a:prstGeom prst="rect">
            <a:avLst/>
          </a:prstGeom>
          <a:solidFill>
            <a:schemeClr val="bg1"/>
          </a:solidFill>
          <a:ln w="9525">
            <a:noFill/>
            <a:miter lim="800000"/>
            <a:headEnd/>
            <a:tailEnd/>
          </a:ln>
        </p:spPr>
        <p:txBody>
          <a:bodyPr lIns="0" tIns="0" rIns="0" bIns="0"/>
          <a:lstStyle/>
          <a:p>
            <a:endParaRPr lang="en-US" dirty="0">
              <a:latin typeface="Calibri" pitchFamily="34" charset="0"/>
            </a:endParaRPr>
          </a:p>
        </p:txBody>
      </p:sp>
      <p:sp>
        <p:nvSpPr>
          <p:cNvPr id="2051" name="object 4"/>
          <p:cNvSpPr txBox="1">
            <a:spLocks noChangeArrowheads="1"/>
          </p:cNvSpPr>
          <p:nvPr/>
        </p:nvSpPr>
        <p:spPr bwMode="auto">
          <a:xfrm>
            <a:off x="0" y="1417712"/>
            <a:ext cx="9144000" cy="1219200"/>
          </a:xfrm>
          <a:prstGeom prst="rect">
            <a:avLst/>
          </a:prstGeom>
          <a:ln>
            <a:noFill/>
            <a:headEnd/>
            <a:tailEnd/>
          </a:ln>
        </p:spPr>
        <p:style>
          <a:lnRef idx="1">
            <a:schemeClr val="accent5"/>
          </a:lnRef>
          <a:fillRef idx="2">
            <a:schemeClr val="accent5"/>
          </a:fillRef>
          <a:effectRef idx="1">
            <a:schemeClr val="accent5"/>
          </a:effectRef>
          <a:fontRef idx="minor">
            <a:schemeClr val="dk1"/>
          </a:fontRef>
        </p:style>
        <p:txBody>
          <a:bodyPr lIns="0" tIns="0" rIns="0" bIns="0"/>
          <a:lstStyle/>
          <a:p>
            <a:pPr marL="12700" algn="ctr">
              <a:lnSpc>
                <a:spcPts val="4075"/>
              </a:lnSpc>
            </a:pPr>
            <a:r>
              <a:rPr lang="en-US" sz="2500" b="1" dirty="0" smtClean="0">
                <a:solidFill>
                  <a:schemeClr val="tx1"/>
                </a:solidFill>
              </a:rPr>
              <a:t>SAMPLE </a:t>
            </a:r>
            <a:r>
              <a:rPr lang="en-US" sz="2500" b="1" dirty="0">
                <a:solidFill>
                  <a:schemeClr val="tx1"/>
                </a:solidFill>
              </a:rPr>
              <a:t>LANDSCAPE </a:t>
            </a:r>
            <a:r>
              <a:rPr lang="en-US" sz="2500" b="1" dirty="0" smtClean="0">
                <a:solidFill>
                  <a:schemeClr val="tx1"/>
                </a:solidFill>
              </a:rPr>
              <a:t>STUDY   </a:t>
            </a:r>
          </a:p>
          <a:p>
            <a:pPr marL="12700" algn="ctr">
              <a:lnSpc>
                <a:spcPts val="4075"/>
              </a:lnSpc>
            </a:pPr>
            <a:r>
              <a:rPr lang="en-US" sz="2800" b="1" dirty="0" smtClean="0">
                <a:solidFill>
                  <a:schemeClr val="tx1"/>
                </a:solidFill>
              </a:rPr>
              <a:t>Smart Food Packaging</a:t>
            </a:r>
            <a:endParaRPr lang="en-US" sz="2800" b="1" dirty="0">
              <a:solidFill>
                <a:schemeClr val="tx1"/>
              </a:solidFill>
            </a:endParaRPr>
          </a:p>
        </p:txBody>
      </p:sp>
      <p:pic>
        <p:nvPicPr>
          <p:cNvPr id="2052" name="Picture 2" descr="IIPRD_logo_final.png"/>
          <p:cNvPicPr>
            <a:picLocks noChangeAspect="1"/>
          </p:cNvPicPr>
          <p:nvPr/>
        </p:nvPicPr>
        <p:blipFill>
          <a:blip r:embed="rId3" cstate="print"/>
          <a:srcRect/>
          <a:stretch>
            <a:fillRect/>
          </a:stretch>
        </p:blipFill>
        <p:spPr bwMode="auto">
          <a:xfrm>
            <a:off x="3352800" y="609600"/>
            <a:ext cx="2286000" cy="741363"/>
          </a:xfrm>
          <a:prstGeom prst="rect">
            <a:avLst/>
          </a:prstGeom>
          <a:noFill/>
          <a:ln w="9525">
            <a:noFill/>
            <a:miter lim="800000"/>
            <a:headEnd/>
            <a:tailEnd/>
          </a:ln>
        </p:spPr>
      </p:pic>
      <p:sp>
        <p:nvSpPr>
          <p:cNvPr id="9" name="TextBox 8"/>
          <p:cNvSpPr txBox="1"/>
          <p:nvPr/>
        </p:nvSpPr>
        <p:spPr>
          <a:xfrm>
            <a:off x="2847512" y="6627168"/>
            <a:ext cx="3048000" cy="230832"/>
          </a:xfrm>
          <a:prstGeom prst="rect">
            <a:avLst/>
          </a:prstGeom>
          <a:noFill/>
        </p:spPr>
        <p:txBody>
          <a:bodyPr wrap="square" rtlCol="0">
            <a:spAutoFit/>
          </a:bodyPr>
          <a:lstStyle/>
          <a:p>
            <a:endParaRPr lang="en-IN" sz="900" dirty="0">
              <a:latin typeface="+mn-lt"/>
            </a:endParaRPr>
          </a:p>
        </p:txBody>
      </p:sp>
      <p:sp>
        <p:nvSpPr>
          <p:cNvPr id="2" name="AutoShape 2" descr="Image result for food packaging materia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11"/>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553" t="21593" r="25402" b="25970"/>
          <a:stretch/>
        </p:blipFill>
        <p:spPr bwMode="auto">
          <a:xfrm>
            <a:off x="2267744" y="2996952"/>
            <a:ext cx="4896544" cy="3135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b="1" spc="-10" dirty="0" smtClean="0">
                <a:solidFill>
                  <a:schemeClr val="bg1"/>
                </a:solidFill>
                <a:latin typeface="+mn-lt"/>
                <a:cs typeface="Arial" pitchFamily="34" charset="0"/>
              </a:rPr>
              <a:t>Top Assignee</a:t>
            </a:r>
            <a:endParaRPr lang="en-US" sz="2800" b="1" dirty="0">
              <a:latin typeface="+mn-lt"/>
              <a:cs typeface="Arial" pitchFamily="34" charset="0"/>
            </a:endParaRPr>
          </a:p>
        </p:txBody>
      </p:sp>
      <p:pic>
        <p:nvPicPr>
          <p:cNvPr id="15364" name="Picture 2"/>
          <p:cNvPicPr>
            <a:picLocks noChangeAspect="1" noChangeArrowheads="1"/>
          </p:cNvPicPr>
          <p:nvPr/>
        </p:nvPicPr>
        <p:blipFill>
          <a:blip r:embed="rId2" cstate="print"/>
          <a:srcRect/>
          <a:stretch>
            <a:fillRect/>
          </a:stretch>
        </p:blipFill>
        <p:spPr bwMode="auto">
          <a:xfrm>
            <a:off x="152400" y="6356350"/>
            <a:ext cx="1143000" cy="349250"/>
          </a:xfrm>
          <a:prstGeom prst="rect">
            <a:avLst/>
          </a:prstGeom>
          <a:noFill/>
          <a:ln w="9525">
            <a:noFill/>
            <a:miter lim="800000"/>
            <a:headEnd/>
            <a:tailEnd/>
          </a:ln>
        </p:spPr>
      </p:pic>
      <p:grpSp>
        <p:nvGrpSpPr>
          <p:cNvPr id="3" name="Group 15"/>
          <p:cNvGrpSpPr>
            <a:grpSpLocks/>
          </p:cNvGrpSpPr>
          <p:nvPr/>
        </p:nvGrpSpPr>
        <p:grpSpPr bwMode="auto">
          <a:xfrm>
            <a:off x="381000" y="5333997"/>
            <a:ext cx="8583488" cy="766462"/>
            <a:chOff x="381000" y="5355429"/>
            <a:chExt cx="8583488" cy="765838"/>
          </a:xfrm>
        </p:grpSpPr>
        <p:sp>
          <p:nvSpPr>
            <p:cNvPr id="8" name="TextBox 12"/>
            <p:cNvSpPr txBox="1">
              <a:spLocks noChangeArrowheads="1"/>
            </p:cNvSpPr>
            <p:nvPr/>
          </p:nvSpPr>
          <p:spPr bwMode="auto">
            <a:xfrm>
              <a:off x="381000" y="5659978"/>
              <a:ext cx="8583488" cy="461289"/>
            </a:xfrm>
            <a:prstGeom prst="rect">
              <a:avLst/>
            </a:prstGeom>
            <a:noFill/>
            <a:ln w="9525">
              <a:solidFill>
                <a:schemeClr val="accent1">
                  <a:shade val="50000"/>
                </a:schemeClr>
              </a:solidFill>
              <a:miter lim="800000"/>
              <a:headEnd/>
              <a:tailEnd/>
            </a:ln>
          </p:spPr>
          <p:txBody>
            <a:bodyPr wrap="square">
              <a:spAutoFit/>
            </a:bodyPr>
            <a:lstStyle/>
            <a:p>
              <a:pPr algn="just"/>
              <a:r>
                <a:rPr lang="en-US" sz="1200" dirty="0" smtClean="0"/>
                <a:t>Anhui Yingmei Color Printing &amp; Packaging Co. Ltd. is the leading patent applicant in smart food packaging materials followed by Jiangsu University and </a:t>
              </a:r>
              <a:r>
                <a:rPr lang="en-US" sz="1200" dirty="0" err="1" smtClean="0"/>
                <a:t>Cryovac</a:t>
              </a:r>
              <a:r>
                <a:rPr lang="en-US" sz="1200" dirty="0" smtClean="0"/>
                <a:t> Inc. </a:t>
              </a:r>
              <a:endParaRPr lang="en-US" sz="1200" dirty="0"/>
            </a:p>
          </p:txBody>
        </p:sp>
        <p:sp>
          <p:nvSpPr>
            <p:cNvPr id="9" name="Rounded Rectangle 8"/>
            <p:cNvSpPr/>
            <p:nvPr/>
          </p:nvSpPr>
          <p:spPr>
            <a:xfrm>
              <a:off x="381000" y="5355429"/>
              <a:ext cx="1066800" cy="304551"/>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grpSp>
      <p:sp>
        <p:nvSpPr>
          <p:cNvPr id="11" name="Slide Number Placeholder 10"/>
          <p:cNvSpPr>
            <a:spLocks noGrp="1"/>
          </p:cNvSpPr>
          <p:nvPr>
            <p:ph type="sldNum" sz="quarter" idx="12"/>
          </p:nvPr>
        </p:nvSpPr>
        <p:spPr/>
        <p:txBody>
          <a:bodyPr/>
          <a:lstStyle/>
          <a:p>
            <a:pPr>
              <a:defRPr/>
            </a:pPr>
            <a:fld id="{46318E3D-C770-4D91-B40E-7E88DA3097BF}" type="slidenum">
              <a:rPr lang="en-IN" smtClean="0"/>
              <a:pPr>
                <a:defRPr/>
              </a:pPr>
              <a:t>10</a:t>
            </a:fld>
            <a:endParaRPr lang="en-IN"/>
          </a:p>
        </p:txBody>
      </p:sp>
      <p:sp>
        <p:nvSpPr>
          <p:cNvPr id="4" name="TextBox 3"/>
          <p:cNvSpPr txBox="1"/>
          <p:nvPr/>
        </p:nvSpPr>
        <p:spPr>
          <a:xfrm>
            <a:off x="4267200" y="5257800"/>
            <a:ext cx="979755" cy="307777"/>
          </a:xfrm>
          <a:prstGeom prst="rect">
            <a:avLst/>
          </a:prstGeom>
          <a:noFill/>
        </p:spPr>
        <p:txBody>
          <a:bodyPr wrap="none" rtlCol="0">
            <a:spAutoFit/>
          </a:bodyPr>
          <a:lstStyle/>
          <a:p>
            <a:r>
              <a:rPr lang="en-IN" sz="1400" b="1" dirty="0" smtClean="0"/>
              <a:t>Assignee</a:t>
            </a:r>
            <a:endParaRPr lang="en-IN" sz="1400" b="1" dirty="0"/>
          </a:p>
        </p:txBody>
      </p:sp>
      <p:sp>
        <p:nvSpPr>
          <p:cNvPr id="5" name="TextBox 4"/>
          <p:cNvSpPr txBox="1"/>
          <p:nvPr/>
        </p:nvSpPr>
        <p:spPr>
          <a:xfrm rot="16200000">
            <a:off x="169931" y="2588489"/>
            <a:ext cx="1943161" cy="307777"/>
          </a:xfrm>
          <a:prstGeom prst="rect">
            <a:avLst/>
          </a:prstGeom>
          <a:noFill/>
        </p:spPr>
        <p:txBody>
          <a:bodyPr wrap="none" rtlCol="0">
            <a:spAutoFit/>
          </a:bodyPr>
          <a:lstStyle/>
          <a:p>
            <a:r>
              <a:rPr lang="en-IN" sz="1400" b="1" dirty="0" smtClean="0"/>
              <a:t>No of patent families</a:t>
            </a:r>
            <a:endParaRPr lang="en-IN" sz="1400" b="1" dirty="0"/>
          </a:p>
        </p:txBody>
      </p:sp>
      <p:graphicFrame>
        <p:nvGraphicFramePr>
          <p:cNvPr id="14" name="Chart 13"/>
          <p:cNvGraphicFramePr>
            <a:graphicFrameLocks/>
          </p:cNvGraphicFramePr>
          <p:nvPr>
            <p:extLst>
              <p:ext uri="{D42A27DB-BD31-4B8C-83A1-F6EECF244321}">
                <p14:modId xmlns:p14="http://schemas.microsoft.com/office/powerpoint/2010/main" xmlns="" val="3098032674"/>
              </p:ext>
            </p:extLst>
          </p:nvPr>
        </p:nvGraphicFramePr>
        <p:xfrm>
          <a:off x="645559" y="1371600"/>
          <a:ext cx="7822167"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mn-lt"/>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a:solidFill>
                  <a:schemeClr val="bg1"/>
                </a:solidFill>
                <a:cs typeface="Arial" pitchFamily="34" charset="0"/>
              </a:rPr>
              <a:t>Top </a:t>
            </a:r>
            <a:r>
              <a:rPr lang="en-US" sz="2800" b="1" spc="-10" dirty="0">
                <a:solidFill>
                  <a:schemeClr val="bg1"/>
                </a:solidFill>
                <a:latin typeface="+mn-lt"/>
                <a:cs typeface="Arial" pitchFamily="34" charset="0"/>
              </a:rPr>
              <a:t>International</a:t>
            </a:r>
            <a:r>
              <a:rPr lang="en-US" sz="2800" b="1" spc="-10" dirty="0">
                <a:solidFill>
                  <a:schemeClr val="bg1"/>
                </a:solidFill>
                <a:cs typeface="Arial" pitchFamily="34" charset="0"/>
              </a:rPr>
              <a:t> Patent Classifications (IPCs)</a:t>
            </a:r>
            <a:endParaRPr sz="2800" b="1" spc="-10" dirty="0">
              <a:solidFill>
                <a:schemeClr val="bg1"/>
              </a:solidFill>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4"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4345" name="TextBox 12"/>
          <p:cNvSpPr txBox="1">
            <a:spLocks noChangeArrowheads="1"/>
          </p:cNvSpPr>
          <p:nvPr/>
        </p:nvSpPr>
        <p:spPr bwMode="auto">
          <a:xfrm>
            <a:off x="180479" y="5661248"/>
            <a:ext cx="8712001" cy="646331"/>
          </a:xfrm>
          <a:prstGeom prst="rect">
            <a:avLst/>
          </a:prstGeom>
          <a:noFill/>
          <a:ln w="9525">
            <a:solidFill>
              <a:schemeClr val="tx1"/>
            </a:solidFill>
            <a:miter lim="800000"/>
            <a:headEnd/>
            <a:tailEnd/>
          </a:ln>
        </p:spPr>
        <p:txBody>
          <a:bodyPr wrap="square">
            <a:spAutoFit/>
          </a:bodyPr>
          <a:lstStyle/>
          <a:p>
            <a:pPr algn="just"/>
            <a:r>
              <a:rPr lang="en-US" sz="1200" dirty="0" smtClean="0"/>
              <a:t>Highest number of applications filed during 2008-2018 corresponds to IPC class </a:t>
            </a:r>
            <a:r>
              <a:rPr lang="en-US" sz="1200" b="1" dirty="0" smtClean="0"/>
              <a:t>C08L </a:t>
            </a:r>
            <a:r>
              <a:rPr lang="en-US" sz="1200" dirty="0" smtClean="0"/>
              <a:t>relating to </a:t>
            </a:r>
            <a:r>
              <a:rPr lang="en-US" sz="1200" b="1" dirty="0" smtClean="0"/>
              <a:t>‘Compositions of Macromolecular Compounds’</a:t>
            </a:r>
            <a:r>
              <a:rPr lang="en-IN" sz="1200" b="1" dirty="0" smtClean="0"/>
              <a:t> </a:t>
            </a:r>
            <a:r>
              <a:rPr lang="en-IN" sz="1200" dirty="0" smtClean="0"/>
              <a:t>followed by </a:t>
            </a:r>
            <a:r>
              <a:rPr lang="en-IN" sz="1200" b="1" dirty="0" smtClean="0"/>
              <a:t>B65D</a:t>
            </a:r>
            <a:r>
              <a:rPr lang="en-IN" sz="1200" dirty="0" smtClean="0"/>
              <a:t> which is relating to </a:t>
            </a:r>
            <a:r>
              <a:rPr lang="en-IN" sz="1200" b="1" dirty="0" smtClean="0"/>
              <a:t>‘</a:t>
            </a:r>
            <a:r>
              <a:rPr lang="en-US" sz="1200" b="1" dirty="0" smtClean="0"/>
              <a:t>Containers for Storage or Transport of Articles or Materials’</a:t>
            </a:r>
            <a:r>
              <a:rPr lang="en-IN" sz="1200" dirty="0" smtClean="0"/>
              <a:t>, and  </a:t>
            </a:r>
            <a:r>
              <a:rPr lang="en-IN" sz="1200" b="1" dirty="0" smtClean="0"/>
              <a:t>B32B </a:t>
            </a:r>
            <a:r>
              <a:rPr lang="en-IN" sz="1200" dirty="0" smtClean="0"/>
              <a:t>i.e.</a:t>
            </a:r>
            <a:r>
              <a:rPr lang="en-IN" sz="1200" b="1" dirty="0" smtClean="0"/>
              <a:t> </a:t>
            </a:r>
            <a:r>
              <a:rPr lang="en-IN" sz="1200" dirty="0" smtClean="0"/>
              <a:t>further relating to </a:t>
            </a:r>
            <a:r>
              <a:rPr lang="en-IN" sz="1200" b="1" dirty="0" smtClean="0"/>
              <a:t>‘</a:t>
            </a:r>
            <a:r>
              <a:rPr lang="en-US" sz="1200" b="1" dirty="0" smtClean="0"/>
              <a:t>Layered Products’.</a:t>
            </a:r>
            <a:endParaRPr lang="en-IN" sz="1200" b="1" dirty="0" smtClean="0"/>
          </a:p>
        </p:txBody>
      </p:sp>
      <p:sp>
        <p:nvSpPr>
          <p:cNvPr id="20" name="Rounded Rectangle 19"/>
          <p:cNvSpPr/>
          <p:nvPr/>
        </p:nvSpPr>
        <p:spPr>
          <a:xfrm>
            <a:off x="152400" y="5335390"/>
            <a:ext cx="1066800"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27" name="TextBox 26"/>
          <p:cNvSpPr txBox="1"/>
          <p:nvPr/>
        </p:nvSpPr>
        <p:spPr>
          <a:xfrm>
            <a:off x="3505200" y="6398568"/>
            <a:ext cx="5638800" cy="230832"/>
          </a:xfrm>
          <a:prstGeom prst="rect">
            <a:avLst/>
          </a:prstGeom>
          <a:noFill/>
        </p:spPr>
        <p:txBody>
          <a:bodyPr wrap="square" rtlCol="0">
            <a:spAutoFit/>
          </a:bodyPr>
          <a:lstStyle/>
          <a:p>
            <a:r>
              <a:rPr lang="en-IN" sz="900" dirty="0" smtClean="0">
                <a:solidFill>
                  <a:srgbClr val="4D4D4D"/>
                </a:solidFill>
                <a:latin typeface="+mn-lt"/>
              </a:rPr>
              <a:t>                                                                       # For IPC sub-class definitions please refer to </a:t>
            </a:r>
            <a:r>
              <a:rPr lang="en-IN" sz="900" dirty="0" smtClean="0">
                <a:solidFill>
                  <a:srgbClr val="4D4D4D"/>
                </a:solidFill>
                <a:latin typeface="+mn-lt"/>
                <a:hlinkClick r:id="rId4" action="ppaction://hlinksldjump"/>
              </a:rPr>
              <a:t>Appendix 2</a:t>
            </a:r>
            <a:r>
              <a:rPr lang="en-IN" sz="900" dirty="0" smtClean="0">
                <a:solidFill>
                  <a:srgbClr val="4D4D4D"/>
                </a:solidFill>
                <a:latin typeface="+mn-lt"/>
              </a:rPr>
              <a:t>.</a:t>
            </a:r>
            <a:endParaRPr lang="en-IN" sz="1600" dirty="0">
              <a:latin typeface="+mn-lt"/>
            </a:endParaRPr>
          </a:p>
        </p:txBody>
      </p:sp>
      <p:sp>
        <p:nvSpPr>
          <p:cNvPr id="29" name="Slide Number Placeholder 28"/>
          <p:cNvSpPr>
            <a:spLocks noGrp="1"/>
          </p:cNvSpPr>
          <p:nvPr>
            <p:ph type="sldNum" sz="quarter" idx="12"/>
          </p:nvPr>
        </p:nvSpPr>
        <p:spPr/>
        <p:txBody>
          <a:bodyPr/>
          <a:lstStyle/>
          <a:p>
            <a:pPr>
              <a:defRPr/>
            </a:pPr>
            <a:fld id="{46318E3D-C770-4D91-B40E-7E88DA3097BF}" type="slidenum">
              <a:rPr lang="en-IN" smtClean="0"/>
              <a:pPr>
                <a:defRPr/>
              </a:pPr>
              <a:t>11</a:t>
            </a:fld>
            <a:endParaRPr lang="en-IN" dirty="0"/>
          </a:p>
        </p:txBody>
      </p:sp>
      <p:graphicFrame>
        <p:nvGraphicFramePr>
          <p:cNvPr id="13" name="Chart 12"/>
          <p:cNvGraphicFramePr/>
          <p:nvPr>
            <p:extLst>
              <p:ext uri="{D42A27DB-BD31-4B8C-83A1-F6EECF244321}">
                <p14:modId xmlns:p14="http://schemas.microsoft.com/office/powerpoint/2010/main" xmlns="" val="3960263534"/>
              </p:ext>
            </p:extLst>
          </p:nvPr>
        </p:nvGraphicFramePr>
        <p:xfrm>
          <a:off x="2514600" y="9144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2688352202"/>
              </p:ext>
            </p:extLst>
          </p:nvPr>
        </p:nvGraphicFramePr>
        <p:xfrm>
          <a:off x="2051720" y="1412776"/>
          <a:ext cx="5328592" cy="3384376"/>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mn-lt"/>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a:solidFill>
                  <a:schemeClr val="bg1"/>
                </a:solidFill>
                <a:cs typeface="Arial" pitchFamily="34" charset="0"/>
              </a:rPr>
              <a:t>Top </a:t>
            </a:r>
            <a:r>
              <a:rPr lang="en-US" sz="2800" b="1" spc="-10" dirty="0">
                <a:solidFill>
                  <a:schemeClr val="bg1"/>
                </a:solidFill>
                <a:latin typeface="+mn-lt"/>
                <a:cs typeface="Arial" pitchFamily="34" charset="0"/>
              </a:rPr>
              <a:t>International</a:t>
            </a:r>
            <a:r>
              <a:rPr lang="en-US" sz="2800" b="1" spc="-10" dirty="0">
                <a:solidFill>
                  <a:schemeClr val="bg1"/>
                </a:solidFill>
                <a:cs typeface="Arial" pitchFamily="34" charset="0"/>
              </a:rPr>
              <a:t> Patent Classifications (IPCs)</a:t>
            </a:r>
            <a:endParaRPr sz="2800" b="1" spc="-10" dirty="0">
              <a:solidFill>
                <a:schemeClr val="bg1"/>
              </a:solidFill>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4"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4345" name="TextBox 12"/>
          <p:cNvSpPr txBox="1">
            <a:spLocks noChangeArrowheads="1"/>
          </p:cNvSpPr>
          <p:nvPr/>
        </p:nvSpPr>
        <p:spPr bwMode="auto">
          <a:xfrm>
            <a:off x="125288" y="5661248"/>
            <a:ext cx="8839200" cy="461665"/>
          </a:xfrm>
          <a:prstGeom prst="rect">
            <a:avLst/>
          </a:prstGeom>
          <a:noFill/>
          <a:ln w="9525">
            <a:solidFill>
              <a:schemeClr val="tx1"/>
            </a:solidFill>
            <a:miter lim="800000"/>
            <a:headEnd/>
            <a:tailEnd/>
          </a:ln>
        </p:spPr>
        <p:txBody>
          <a:bodyPr wrap="square">
            <a:spAutoFit/>
          </a:bodyPr>
          <a:lstStyle/>
          <a:p>
            <a:pPr algn="just"/>
            <a:r>
              <a:rPr lang="en-IN" sz="1200" dirty="0" smtClean="0"/>
              <a:t>Amongst applications filed in </a:t>
            </a:r>
            <a:r>
              <a:rPr lang="en-IN" sz="1200" b="1" dirty="0" smtClean="0"/>
              <a:t>C08L</a:t>
            </a:r>
            <a:r>
              <a:rPr lang="en-US" sz="1200" dirty="0" smtClean="0"/>
              <a:t>, majority of the applications were filed in technology of sub-class </a:t>
            </a:r>
            <a:r>
              <a:rPr lang="en-US" sz="1200" b="1" dirty="0" smtClean="0"/>
              <a:t>C08L 23/06 </a:t>
            </a:r>
            <a:r>
              <a:rPr lang="en-US" sz="1200" dirty="0" smtClean="0"/>
              <a:t>which relates to ‘</a:t>
            </a:r>
            <a:r>
              <a:rPr lang="en-IN" sz="1200" b="1" dirty="0" err="1"/>
              <a:t>Polyethene</a:t>
            </a:r>
            <a:r>
              <a:rPr lang="en-IN" sz="1200" dirty="0"/>
              <a:t>’. </a:t>
            </a:r>
          </a:p>
        </p:txBody>
      </p:sp>
      <p:sp>
        <p:nvSpPr>
          <p:cNvPr id="20" name="Rounded Rectangle 19"/>
          <p:cNvSpPr/>
          <p:nvPr/>
        </p:nvSpPr>
        <p:spPr>
          <a:xfrm>
            <a:off x="152400" y="5335390"/>
            <a:ext cx="1066800"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27" name="TextBox 26"/>
          <p:cNvSpPr txBox="1"/>
          <p:nvPr/>
        </p:nvSpPr>
        <p:spPr>
          <a:xfrm>
            <a:off x="3505200" y="6398568"/>
            <a:ext cx="5638800" cy="230832"/>
          </a:xfrm>
          <a:prstGeom prst="rect">
            <a:avLst/>
          </a:prstGeom>
          <a:noFill/>
        </p:spPr>
        <p:txBody>
          <a:bodyPr wrap="square" rtlCol="0">
            <a:spAutoFit/>
          </a:bodyPr>
          <a:lstStyle/>
          <a:p>
            <a:r>
              <a:rPr lang="en-IN" sz="900" dirty="0" smtClean="0">
                <a:solidFill>
                  <a:srgbClr val="4D4D4D"/>
                </a:solidFill>
                <a:latin typeface="+mn-lt"/>
              </a:rPr>
              <a:t>                                                                       # For IPC sub-class definitions please refer to </a:t>
            </a:r>
            <a:r>
              <a:rPr lang="en-IN" sz="900" dirty="0" smtClean="0">
                <a:solidFill>
                  <a:srgbClr val="4D4D4D"/>
                </a:solidFill>
                <a:latin typeface="+mn-lt"/>
                <a:hlinkClick r:id="rId4" action="ppaction://hlinksldjump"/>
              </a:rPr>
              <a:t>Appendix 2</a:t>
            </a:r>
            <a:r>
              <a:rPr lang="en-IN" sz="900" dirty="0" smtClean="0">
                <a:solidFill>
                  <a:srgbClr val="4D4D4D"/>
                </a:solidFill>
                <a:latin typeface="+mn-lt"/>
              </a:rPr>
              <a:t>.</a:t>
            </a:r>
            <a:endParaRPr lang="en-IN" sz="1600" dirty="0">
              <a:latin typeface="+mn-lt"/>
            </a:endParaRPr>
          </a:p>
        </p:txBody>
      </p:sp>
      <p:sp>
        <p:nvSpPr>
          <p:cNvPr id="29" name="Slide Number Placeholder 28"/>
          <p:cNvSpPr>
            <a:spLocks noGrp="1"/>
          </p:cNvSpPr>
          <p:nvPr>
            <p:ph type="sldNum" sz="quarter" idx="12"/>
          </p:nvPr>
        </p:nvSpPr>
        <p:spPr/>
        <p:txBody>
          <a:bodyPr/>
          <a:lstStyle/>
          <a:p>
            <a:pPr>
              <a:defRPr/>
            </a:pPr>
            <a:fld id="{46318E3D-C770-4D91-B40E-7E88DA3097BF}" type="slidenum">
              <a:rPr lang="en-IN" smtClean="0"/>
              <a:pPr>
                <a:defRPr/>
              </a:pPr>
              <a:t>12</a:t>
            </a:fld>
            <a:endParaRPr lang="en-IN"/>
          </a:p>
        </p:txBody>
      </p:sp>
      <p:graphicFrame>
        <p:nvGraphicFramePr>
          <p:cNvPr id="13" name="Chart 12"/>
          <p:cNvGraphicFramePr/>
          <p:nvPr>
            <p:extLst>
              <p:ext uri="{D42A27DB-BD31-4B8C-83A1-F6EECF244321}">
                <p14:modId xmlns:p14="http://schemas.microsoft.com/office/powerpoint/2010/main" xmlns="" val="3960263534"/>
              </p:ext>
            </p:extLst>
          </p:nvPr>
        </p:nvGraphicFramePr>
        <p:xfrm>
          <a:off x="2555776" y="90872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2688352202"/>
              </p:ext>
            </p:extLst>
          </p:nvPr>
        </p:nvGraphicFramePr>
        <p:xfrm>
          <a:off x="76200" y="1830190"/>
          <a:ext cx="413576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8" name="Chart 17"/>
          <p:cNvGraphicFramePr>
            <a:graphicFrameLocks/>
          </p:cNvGraphicFramePr>
          <p:nvPr>
            <p:extLst>
              <p:ext uri="{D42A27DB-BD31-4B8C-83A1-F6EECF244321}">
                <p14:modId xmlns:p14="http://schemas.microsoft.com/office/powerpoint/2010/main" xmlns="" val="1850969993"/>
              </p:ext>
            </p:extLst>
          </p:nvPr>
        </p:nvGraphicFramePr>
        <p:xfrm>
          <a:off x="4499992" y="2060848"/>
          <a:ext cx="4824536" cy="2371704"/>
        </p:xfrm>
        <a:graphic>
          <a:graphicData uri="http://schemas.openxmlformats.org/drawingml/2006/chart">
            <c:chart xmlns:c="http://schemas.openxmlformats.org/drawingml/2006/chart" xmlns:r="http://schemas.openxmlformats.org/officeDocument/2006/relationships" r:id="rId7"/>
          </a:graphicData>
        </a:graphic>
      </p:graphicFrame>
      <p:cxnSp>
        <p:nvCxnSpPr>
          <p:cNvPr id="15" name="Straight Arrow Connector 14"/>
          <p:cNvCxnSpPr/>
          <p:nvPr/>
        </p:nvCxnSpPr>
        <p:spPr>
          <a:xfrm>
            <a:off x="3491880" y="2852936"/>
            <a:ext cx="936104"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mn-lt"/>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a:solidFill>
                  <a:schemeClr val="bg1"/>
                </a:solidFill>
                <a:cs typeface="Arial" pitchFamily="34" charset="0"/>
              </a:rPr>
              <a:t>Top </a:t>
            </a:r>
            <a:r>
              <a:rPr lang="en-US" sz="2800" b="1" spc="-10" dirty="0">
                <a:solidFill>
                  <a:schemeClr val="bg1"/>
                </a:solidFill>
                <a:latin typeface="+mn-lt"/>
                <a:cs typeface="Arial" pitchFamily="34" charset="0"/>
              </a:rPr>
              <a:t>International</a:t>
            </a:r>
            <a:r>
              <a:rPr lang="en-US" sz="2800" b="1" spc="-10" dirty="0">
                <a:solidFill>
                  <a:schemeClr val="bg1"/>
                </a:solidFill>
                <a:cs typeface="Arial" pitchFamily="34" charset="0"/>
              </a:rPr>
              <a:t> Patent Classifications (IPCs)</a:t>
            </a:r>
            <a:endParaRPr sz="2800" b="1" spc="-10" dirty="0">
              <a:solidFill>
                <a:schemeClr val="bg1"/>
              </a:solidFill>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4344"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4345" name="TextBox 12"/>
          <p:cNvSpPr txBox="1">
            <a:spLocks noChangeArrowheads="1"/>
          </p:cNvSpPr>
          <p:nvPr/>
        </p:nvSpPr>
        <p:spPr bwMode="auto">
          <a:xfrm>
            <a:off x="179512" y="5661248"/>
            <a:ext cx="8839200" cy="646331"/>
          </a:xfrm>
          <a:prstGeom prst="rect">
            <a:avLst/>
          </a:prstGeom>
          <a:noFill/>
          <a:ln w="9525">
            <a:solidFill>
              <a:schemeClr val="tx1"/>
            </a:solidFill>
            <a:miter lim="800000"/>
            <a:headEnd/>
            <a:tailEnd/>
          </a:ln>
        </p:spPr>
        <p:txBody>
          <a:bodyPr wrap="square">
            <a:spAutoFit/>
          </a:bodyPr>
          <a:lstStyle/>
          <a:p>
            <a:pPr algn="just"/>
            <a:r>
              <a:rPr lang="en-IN" sz="1200" dirty="0" smtClean="0"/>
              <a:t>Amongst applications filed in </a:t>
            </a:r>
            <a:r>
              <a:rPr lang="en-IN" sz="1200" b="1" dirty="0" smtClean="0"/>
              <a:t>B65D</a:t>
            </a:r>
            <a:r>
              <a:rPr lang="en-US" sz="1200" dirty="0" smtClean="0"/>
              <a:t>, significant number of the applications were filed in technology of sub-class </a:t>
            </a:r>
            <a:r>
              <a:rPr lang="en-US" sz="1200" b="1" dirty="0" smtClean="0"/>
              <a:t>B65D 81/24 </a:t>
            </a:r>
            <a:r>
              <a:rPr lang="en-US" sz="1200" dirty="0" smtClean="0"/>
              <a:t>relating to ‘</a:t>
            </a:r>
            <a:r>
              <a:rPr lang="en-IN" sz="1200" b="1" dirty="0" smtClean="0"/>
              <a:t>Adaptations for preventing deterioration or decay of contents</a:t>
            </a:r>
            <a:r>
              <a:rPr lang="en-IN" sz="1200" dirty="0" smtClean="0"/>
              <a:t>’ </a:t>
            </a:r>
            <a:r>
              <a:rPr lang="en-US" sz="1200" dirty="0" smtClean="0"/>
              <a:t>and sub-class </a:t>
            </a:r>
            <a:r>
              <a:rPr lang="en-US" sz="1200" b="1" dirty="0" smtClean="0"/>
              <a:t>B65D 81/26 </a:t>
            </a:r>
            <a:r>
              <a:rPr lang="en-IN" sz="1200" dirty="0" smtClean="0"/>
              <a:t>related to ‘</a:t>
            </a:r>
            <a:r>
              <a:rPr lang="en-IN" sz="1200" b="1" dirty="0" smtClean="0"/>
              <a:t>with provision for draining away, or absorbing, or removing by ventilation, fluids</a:t>
            </a:r>
            <a:r>
              <a:rPr lang="en-IN" sz="1200" dirty="0" smtClean="0"/>
              <a:t>’.</a:t>
            </a:r>
            <a:endParaRPr lang="en-IN" sz="1200" dirty="0"/>
          </a:p>
        </p:txBody>
      </p:sp>
      <p:sp>
        <p:nvSpPr>
          <p:cNvPr id="20" name="Rounded Rectangle 19"/>
          <p:cNvSpPr/>
          <p:nvPr/>
        </p:nvSpPr>
        <p:spPr>
          <a:xfrm>
            <a:off x="152400" y="5335390"/>
            <a:ext cx="1066800"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27" name="TextBox 26"/>
          <p:cNvSpPr txBox="1"/>
          <p:nvPr/>
        </p:nvSpPr>
        <p:spPr>
          <a:xfrm>
            <a:off x="3505200" y="6398568"/>
            <a:ext cx="5638800" cy="230832"/>
          </a:xfrm>
          <a:prstGeom prst="rect">
            <a:avLst/>
          </a:prstGeom>
          <a:noFill/>
        </p:spPr>
        <p:txBody>
          <a:bodyPr wrap="square" rtlCol="0">
            <a:spAutoFit/>
          </a:bodyPr>
          <a:lstStyle/>
          <a:p>
            <a:r>
              <a:rPr lang="en-IN" sz="900" dirty="0" smtClean="0">
                <a:solidFill>
                  <a:srgbClr val="4D4D4D"/>
                </a:solidFill>
                <a:latin typeface="+mn-lt"/>
              </a:rPr>
              <a:t>                                                                       # For IPC sub-class definitions please refer to </a:t>
            </a:r>
            <a:r>
              <a:rPr lang="en-IN" sz="900" dirty="0" smtClean="0">
                <a:solidFill>
                  <a:srgbClr val="4D4D4D"/>
                </a:solidFill>
                <a:latin typeface="+mn-lt"/>
                <a:hlinkClick r:id="rId4" action="ppaction://hlinksldjump"/>
              </a:rPr>
              <a:t>Appendix 2</a:t>
            </a:r>
            <a:r>
              <a:rPr lang="en-IN" sz="900" dirty="0" smtClean="0">
                <a:solidFill>
                  <a:srgbClr val="4D4D4D"/>
                </a:solidFill>
                <a:latin typeface="+mn-lt"/>
              </a:rPr>
              <a:t>.</a:t>
            </a:r>
            <a:endParaRPr lang="en-IN" sz="1600" dirty="0">
              <a:latin typeface="+mn-lt"/>
            </a:endParaRPr>
          </a:p>
        </p:txBody>
      </p:sp>
      <p:sp>
        <p:nvSpPr>
          <p:cNvPr id="29" name="Slide Number Placeholder 28"/>
          <p:cNvSpPr>
            <a:spLocks noGrp="1"/>
          </p:cNvSpPr>
          <p:nvPr>
            <p:ph type="sldNum" sz="quarter" idx="12"/>
          </p:nvPr>
        </p:nvSpPr>
        <p:spPr/>
        <p:txBody>
          <a:bodyPr/>
          <a:lstStyle/>
          <a:p>
            <a:pPr>
              <a:defRPr/>
            </a:pPr>
            <a:fld id="{46318E3D-C770-4D91-B40E-7E88DA3097BF}" type="slidenum">
              <a:rPr lang="en-IN" smtClean="0"/>
              <a:pPr>
                <a:defRPr/>
              </a:pPr>
              <a:t>13</a:t>
            </a:fld>
            <a:endParaRPr lang="en-IN"/>
          </a:p>
        </p:txBody>
      </p:sp>
      <p:graphicFrame>
        <p:nvGraphicFramePr>
          <p:cNvPr id="13" name="Chart 12"/>
          <p:cNvGraphicFramePr/>
          <p:nvPr>
            <p:extLst>
              <p:ext uri="{D42A27DB-BD31-4B8C-83A1-F6EECF244321}">
                <p14:modId xmlns:p14="http://schemas.microsoft.com/office/powerpoint/2010/main" xmlns="" val="3960263534"/>
              </p:ext>
            </p:extLst>
          </p:nvPr>
        </p:nvGraphicFramePr>
        <p:xfrm>
          <a:off x="2514600" y="914400"/>
          <a:ext cx="4800600" cy="2819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p:cNvGraphicFramePr>
            <a:graphicFrameLocks/>
          </p:cNvGraphicFramePr>
          <p:nvPr>
            <p:extLst>
              <p:ext uri="{D42A27DB-BD31-4B8C-83A1-F6EECF244321}">
                <p14:modId xmlns:p14="http://schemas.microsoft.com/office/powerpoint/2010/main" xmlns="" val="2688352202"/>
              </p:ext>
            </p:extLst>
          </p:nvPr>
        </p:nvGraphicFramePr>
        <p:xfrm>
          <a:off x="76200" y="1830190"/>
          <a:ext cx="4006329"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xmlns="" val="2439207131"/>
              </p:ext>
            </p:extLst>
          </p:nvPr>
        </p:nvGraphicFramePr>
        <p:xfrm>
          <a:off x="3643306" y="1714488"/>
          <a:ext cx="5290402" cy="2800332"/>
        </p:xfrm>
        <a:graphic>
          <a:graphicData uri="http://schemas.openxmlformats.org/drawingml/2006/chart">
            <c:chart xmlns:c="http://schemas.openxmlformats.org/drawingml/2006/chart" xmlns:r="http://schemas.openxmlformats.org/officeDocument/2006/relationships" r:id="rId7"/>
          </a:graphicData>
        </a:graphic>
      </p:graphicFrame>
      <p:cxnSp>
        <p:nvCxnSpPr>
          <p:cNvPr id="18" name="Straight Arrow Connector 17"/>
          <p:cNvCxnSpPr/>
          <p:nvPr/>
        </p:nvCxnSpPr>
        <p:spPr>
          <a:xfrm flipV="1">
            <a:off x="4211960" y="2852936"/>
            <a:ext cx="712670" cy="28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6"/>
          <p:cNvSpPr txBox="1">
            <a:spLocks/>
          </p:cNvSpPr>
          <p:nvPr/>
        </p:nvSpPr>
        <p:spPr bwMode="auto">
          <a:xfrm>
            <a:off x="379413" y="207963"/>
            <a:ext cx="8385175" cy="431800"/>
          </a:xfrm>
          <a:prstGeom prst="rect">
            <a:avLst/>
          </a:prstGeom>
          <a:noFill/>
          <a:ln w="9525">
            <a:noFill/>
            <a:miter lim="800000"/>
            <a:headEnd/>
            <a:tailEnd/>
          </a:ln>
        </p:spPr>
        <p:txBody>
          <a:bodyPr lIns="0" tIns="0" rIns="0" bIns="0">
            <a:spAutoFit/>
          </a:bodyPr>
          <a:lstStyle/>
          <a:p>
            <a:pPr marL="12700" algn="ctr" fontAlgn="auto">
              <a:spcBef>
                <a:spcPts val="0"/>
              </a:spcBef>
              <a:spcAft>
                <a:spcPts val="0"/>
              </a:spcAft>
              <a:defRPr/>
            </a:pPr>
            <a:r>
              <a:rPr lang="en-IN" sz="2800" b="1" kern="0" spc="-10" dirty="0" smtClean="0">
                <a:solidFill>
                  <a:schemeClr val="bg1"/>
                </a:solidFill>
                <a:latin typeface="+mn-lt"/>
              </a:rPr>
              <a:t>Geographical </a:t>
            </a:r>
            <a:r>
              <a:rPr lang="en-IN" sz="2800" b="1" kern="0" spc="-10" dirty="0">
                <a:solidFill>
                  <a:schemeClr val="bg1"/>
                </a:solidFill>
                <a:latin typeface="+mn-lt"/>
              </a:rPr>
              <a:t>Origin of Innovation</a:t>
            </a:r>
          </a:p>
        </p:txBody>
      </p:sp>
      <p:pic>
        <p:nvPicPr>
          <p:cNvPr id="16395" name="Picture 2"/>
          <p:cNvPicPr>
            <a:picLocks noChangeAspect="1" noChangeArrowheads="1"/>
          </p:cNvPicPr>
          <p:nvPr/>
        </p:nvPicPr>
        <p:blipFill>
          <a:blip r:embed="rId2" cstate="print"/>
          <a:srcRect/>
          <a:stretch>
            <a:fillRect/>
          </a:stretch>
        </p:blipFill>
        <p:spPr bwMode="auto">
          <a:xfrm>
            <a:off x="152400" y="6356350"/>
            <a:ext cx="1219200" cy="349250"/>
          </a:xfrm>
          <a:prstGeom prst="rect">
            <a:avLst/>
          </a:prstGeom>
          <a:noFill/>
          <a:ln w="9525">
            <a:noFill/>
            <a:miter lim="800000"/>
            <a:headEnd/>
            <a:tailEnd/>
          </a:ln>
        </p:spPr>
      </p:pic>
      <p:sp>
        <p:nvSpPr>
          <p:cNvPr id="14" name="Rounded Rectangle 13"/>
          <p:cNvSpPr/>
          <p:nvPr/>
        </p:nvSpPr>
        <p:spPr>
          <a:xfrm>
            <a:off x="304800" y="4953000"/>
            <a:ext cx="1066800"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16397" name="TextBox 12"/>
          <p:cNvSpPr txBox="1">
            <a:spLocks noChangeArrowheads="1"/>
          </p:cNvSpPr>
          <p:nvPr/>
        </p:nvSpPr>
        <p:spPr bwMode="auto">
          <a:xfrm>
            <a:off x="304800" y="5257800"/>
            <a:ext cx="8382000" cy="461665"/>
          </a:xfrm>
          <a:prstGeom prst="rect">
            <a:avLst/>
          </a:prstGeom>
          <a:noFill/>
          <a:ln w="9525">
            <a:solidFill>
              <a:schemeClr val="tx1"/>
            </a:solidFill>
            <a:miter lim="800000"/>
            <a:headEnd/>
            <a:tailEnd/>
          </a:ln>
        </p:spPr>
        <p:txBody>
          <a:bodyPr>
            <a:spAutoFit/>
          </a:bodyPr>
          <a:lstStyle/>
          <a:p>
            <a:pPr algn="just"/>
            <a:r>
              <a:rPr lang="en-US" sz="1200" dirty="0" smtClean="0"/>
              <a:t>Analysis of Geographical Origin of Innovation (i.e. Priority Country) demonstrates </a:t>
            </a:r>
            <a:r>
              <a:rPr lang="en-US" sz="1200" dirty="0"/>
              <a:t>that </a:t>
            </a:r>
            <a:r>
              <a:rPr lang="en-US" sz="1200" dirty="0" smtClean="0"/>
              <a:t>maximum number of innovations originated from CN followed by US , KR and JP jurisdictions. </a:t>
            </a:r>
            <a:endParaRPr lang="en-US" sz="1200" i="1" u="sng" dirty="0" smtClean="0"/>
          </a:p>
        </p:txBody>
      </p:sp>
      <p:sp>
        <p:nvSpPr>
          <p:cNvPr id="16" name="Rectangle 15"/>
          <p:cNvSpPr/>
          <p:nvPr/>
        </p:nvSpPr>
        <p:spPr>
          <a:xfrm>
            <a:off x="304800" y="5791200"/>
            <a:ext cx="7239000" cy="230832"/>
          </a:xfrm>
          <a:prstGeom prst="rect">
            <a:avLst/>
          </a:prstGeom>
        </p:spPr>
        <p:txBody>
          <a:bodyPr wrap="square">
            <a:spAutoFit/>
          </a:bodyPr>
          <a:lstStyle/>
          <a:p>
            <a:pPr algn="just"/>
            <a:r>
              <a:rPr lang="en-US" sz="900" dirty="0" smtClean="0">
                <a:solidFill>
                  <a:srgbClr val="4D4D4D"/>
                </a:solidFill>
                <a:latin typeface="+mn-lt"/>
              </a:rPr>
              <a:t># The graph representing Geographic origin of innovation was prepared based on the analysis of priority country  member</a:t>
            </a:r>
            <a:endParaRPr lang="en-US" sz="900" dirty="0">
              <a:solidFill>
                <a:srgbClr val="4D4D4D"/>
              </a:solidFill>
              <a:latin typeface="+mn-lt"/>
            </a:endParaRPr>
          </a:p>
        </p:txBody>
      </p:sp>
      <p:sp>
        <p:nvSpPr>
          <p:cNvPr id="23" name="Slide Number Placeholder 22"/>
          <p:cNvSpPr>
            <a:spLocks noGrp="1"/>
          </p:cNvSpPr>
          <p:nvPr>
            <p:ph type="sldNum" sz="quarter" idx="12"/>
          </p:nvPr>
        </p:nvSpPr>
        <p:spPr/>
        <p:txBody>
          <a:bodyPr/>
          <a:lstStyle/>
          <a:p>
            <a:pPr>
              <a:defRPr/>
            </a:pPr>
            <a:fld id="{46318E3D-C770-4D91-B40E-7E88DA3097BF}" type="slidenum">
              <a:rPr lang="en-IN" smtClean="0"/>
              <a:pPr>
                <a:defRPr/>
              </a:pPr>
              <a:t>14</a:t>
            </a:fld>
            <a:endParaRPr lang="en-IN"/>
          </a:p>
        </p:txBody>
      </p:sp>
      <p:sp>
        <p:nvSpPr>
          <p:cNvPr id="3" name="TextBox 2"/>
          <p:cNvSpPr txBox="1"/>
          <p:nvPr/>
        </p:nvSpPr>
        <p:spPr>
          <a:xfrm rot="16200000">
            <a:off x="458332" y="2810117"/>
            <a:ext cx="1037463" cy="307777"/>
          </a:xfrm>
          <a:prstGeom prst="rect">
            <a:avLst/>
          </a:prstGeom>
          <a:noFill/>
        </p:spPr>
        <p:txBody>
          <a:bodyPr wrap="none" rtlCol="0">
            <a:spAutoFit/>
          </a:bodyPr>
          <a:lstStyle/>
          <a:p>
            <a:r>
              <a:rPr lang="en-IN" sz="1400" b="1" dirty="0" smtClean="0">
                <a:latin typeface="+mn-lt"/>
              </a:rPr>
              <a:t>Jurisdiction</a:t>
            </a:r>
            <a:endParaRPr lang="en-IN" sz="1400" b="1" dirty="0">
              <a:latin typeface="+mn-lt"/>
            </a:endParaRPr>
          </a:p>
        </p:txBody>
      </p:sp>
      <p:sp>
        <p:nvSpPr>
          <p:cNvPr id="4" name="TextBox 3"/>
          <p:cNvSpPr txBox="1"/>
          <p:nvPr/>
        </p:nvSpPr>
        <p:spPr>
          <a:xfrm>
            <a:off x="3733800" y="4800600"/>
            <a:ext cx="2161617" cy="307777"/>
          </a:xfrm>
          <a:prstGeom prst="rect">
            <a:avLst/>
          </a:prstGeom>
          <a:noFill/>
        </p:spPr>
        <p:txBody>
          <a:bodyPr wrap="none" rtlCol="0">
            <a:spAutoFit/>
          </a:bodyPr>
          <a:lstStyle/>
          <a:p>
            <a:r>
              <a:rPr lang="en-US" sz="1400" b="1" dirty="0" smtClean="0">
                <a:latin typeface="+mn-lt"/>
              </a:rPr>
              <a:t>Number of Patent Families</a:t>
            </a:r>
            <a:endParaRPr lang="en-IN" sz="1400" b="1" dirty="0">
              <a:latin typeface="+mn-lt"/>
            </a:endParaRPr>
          </a:p>
        </p:txBody>
      </p:sp>
      <p:graphicFrame>
        <p:nvGraphicFramePr>
          <p:cNvPr id="11" name="Chart 10"/>
          <p:cNvGraphicFramePr>
            <a:graphicFrameLocks/>
          </p:cNvGraphicFramePr>
          <p:nvPr>
            <p:extLst>
              <p:ext uri="{D42A27DB-BD31-4B8C-83A1-F6EECF244321}">
                <p14:modId xmlns:p14="http://schemas.microsoft.com/office/powerpoint/2010/main" xmlns="" val="832831661"/>
              </p:ext>
            </p:extLst>
          </p:nvPr>
        </p:nvGraphicFramePr>
        <p:xfrm>
          <a:off x="1275444" y="1282963"/>
          <a:ext cx="7030356" cy="35176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2992438"/>
            <a:ext cx="8385175" cy="436562"/>
          </a:xfrm>
        </p:spPr>
        <p:txBody>
          <a:bodyPr/>
          <a:lstStyle/>
          <a:p>
            <a:r>
              <a:rPr lang="en-US" sz="3200" b="1" kern="1200" dirty="0" smtClean="0">
                <a:cs typeface="Arial" pitchFamily="34" charset="0"/>
              </a:rPr>
              <a:t>Key Technological Trends</a:t>
            </a:r>
            <a:endParaRPr lang="en-US" sz="3200" dirty="0"/>
          </a:p>
        </p:txBody>
      </p:sp>
      <p:pic>
        <p:nvPicPr>
          <p:cNvPr id="5" name="Picture 2"/>
          <p:cNvPicPr>
            <a:picLocks noChangeAspect="1" noChangeArrowheads="1"/>
          </p:cNvPicPr>
          <p:nvPr/>
        </p:nvPicPr>
        <p:blipFill>
          <a:blip r:embed="rId2" cstate="print"/>
          <a:srcRect/>
          <a:stretch>
            <a:fillRect/>
          </a:stretch>
        </p:blipFill>
        <p:spPr bwMode="auto">
          <a:xfrm>
            <a:off x="152400" y="6356350"/>
            <a:ext cx="1143000" cy="349250"/>
          </a:xfrm>
          <a:prstGeom prst="rect">
            <a:avLst/>
          </a:prstGeom>
          <a:noFill/>
          <a:ln w="9525">
            <a:noFill/>
            <a:miter lim="800000"/>
            <a:headEnd/>
            <a:tailEnd/>
          </a:ln>
        </p:spPr>
      </p:pic>
      <p:sp>
        <p:nvSpPr>
          <p:cNvPr id="6" name="Rectangle 12"/>
          <p:cNvSpPr>
            <a:spLocks noChangeArrowheads="1"/>
          </p:cNvSpPr>
          <p:nvPr/>
        </p:nvSpPr>
        <p:spPr bwMode="auto">
          <a:xfrm>
            <a:off x="1295400" y="6553200"/>
            <a:ext cx="7239000" cy="215900"/>
          </a:xfrm>
          <a:prstGeom prst="rect">
            <a:avLst/>
          </a:prstGeom>
          <a:noFill/>
          <a:ln w="9525">
            <a:noFill/>
            <a:miter lim="800000"/>
            <a:headEnd/>
            <a:tailEnd/>
          </a:ln>
        </p:spPr>
        <p:txBody>
          <a:bodyPr>
            <a:spAutoFit/>
          </a:bodyPr>
          <a:lstStyle/>
          <a:p>
            <a:r>
              <a:rPr lang="en-US" sz="800" dirty="0"/>
              <a:t>Patent Searching | Research and Analytics | Patent Prosecution/Preparation Support | Litigation and E-Discovery | IP Valuation |  Patent Portfolio Watch</a:t>
            </a:r>
          </a:p>
        </p:txBody>
      </p:sp>
      <p:sp>
        <p:nvSpPr>
          <p:cNvPr id="11" name="Slide Number Placeholder 10"/>
          <p:cNvSpPr>
            <a:spLocks noGrp="1"/>
          </p:cNvSpPr>
          <p:nvPr>
            <p:ph type="sldNum" sz="quarter" idx="12"/>
          </p:nvPr>
        </p:nvSpPr>
        <p:spPr/>
        <p:txBody>
          <a:bodyPr/>
          <a:lstStyle/>
          <a:p>
            <a:pPr>
              <a:defRPr/>
            </a:pPr>
            <a:fld id="{46318E3D-C770-4D91-B40E-7E88DA3097BF}" type="slidenum">
              <a:rPr lang="en-IN" smtClean="0"/>
              <a:pPr>
                <a:defRPr/>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76200" y="6400800"/>
            <a:ext cx="1143000" cy="34925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46318E3D-C770-4D91-B40E-7E88DA3097BF}" type="slidenum">
              <a:rPr lang="en-IN" smtClean="0"/>
              <a:pPr>
                <a:defRPr/>
              </a:pPr>
              <a:t>16</a:t>
            </a:fld>
            <a:endParaRPr lang="en-IN" dirty="0"/>
          </a:p>
        </p:txBody>
      </p:sp>
      <p:sp>
        <p:nvSpPr>
          <p:cNvPr id="18" name="Rounded Rectangle 17"/>
          <p:cNvSpPr/>
          <p:nvPr/>
        </p:nvSpPr>
        <p:spPr>
          <a:xfrm>
            <a:off x="304800" y="5068416"/>
            <a:ext cx="1045135"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21" name="TextBox 12"/>
          <p:cNvSpPr txBox="1">
            <a:spLocks noChangeArrowheads="1"/>
          </p:cNvSpPr>
          <p:nvPr/>
        </p:nvSpPr>
        <p:spPr bwMode="auto">
          <a:xfrm>
            <a:off x="304800" y="5373216"/>
            <a:ext cx="8659688" cy="461665"/>
          </a:xfrm>
          <a:prstGeom prst="rect">
            <a:avLst/>
          </a:prstGeom>
          <a:noFill/>
          <a:ln w="9525">
            <a:solidFill>
              <a:schemeClr val="tx1"/>
            </a:solidFill>
            <a:miter lim="800000"/>
            <a:headEnd/>
            <a:tailEnd/>
          </a:ln>
        </p:spPr>
        <p:txBody>
          <a:bodyPr wrap="square">
            <a:spAutoFit/>
          </a:bodyPr>
          <a:lstStyle/>
          <a:p>
            <a:pPr algn="just"/>
            <a:r>
              <a:rPr lang="en-US" sz="1200" dirty="0" smtClean="0"/>
              <a:t>Highest percentage of applications (46%) were focused on Anti-Microbial packaging flexible films. 18% of the material features Oxygen absorption property while 8% of the material are containing  smart tags or indicators or sensors. </a:t>
            </a:r>
            <a:endParaRPr lang="en-US" sz="1400" dirty="0" smtClean="0"/>
          </a:p>
        </p:txBody>
      </p:sp>
      <p:sp>
        <p:nvSpPr>
          <p:cNvPr id="26" name="Title 1"/>
          <p:cNvSpPr>
            <a:spLocks noGrp="1"/>
          </p:cNvSpPr>
          <p:nvPr>
            <p:ph type="title"/>
          </p:nvPr>
        </p:nvSpPr>
        <p:spPr>
          <a:xfrm>
            <a:off x="0" y="216024"/>
            <a:ext cx="9143999" cy="548680"/>
          </a:xfrm>
        </p:spPr>
        <p:txBody>
          <a:bodyPr/>
          <a:lstStyle/>
          <a:p>
            <a:r>
              <a:rPr lang="en-US" sz="2800" b="1" dirty="0" smtClean="0">
                <a:solidFill>
                  <a:schemeClr val="bg1"/>
                </a:solidFill>
                <a:latin typeface="+mn-lt"/>
              </a:rPr>
              <a:t>Technical/ Functional Feature of Food Packaging Material</a:t>
            </a:r>
            <a:endParaRPr lang="en-US" sz="2800" b="1" dirty="0">
              <a:solidFill>
                <a:schemeClr val="bg1"/>
              </a:solidFill>
              <a:latin typeface="+mn-lt"/>
            </a:endParaRPr>
          </a:p>
        </p:txBody>
      </p:sp>
      <p:graphicFrame>
        <p:nvGraphicFramePr>
          <p:cNvPr id="9" name="Chart 8"/>
          <p:cNvGraphicFramePr/>
          <p:nvPr/>
        </p:nvGraphicFramePr>
        <p:xfrm>
          <a:off x="1835696" y="1484784"/>
          <a:ext cx="5688632" cy="33123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20804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107504" y="6392118"/>
            <a:ext cx="1143000" cy="34925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46318E3D-C770-4D91-B40E-7E88DA3097BF}" type="slidenum">
              <a:rPr lang="en-IN" smtClean="0"/>
              <a:pPr>
                <a:defRPr/>
              </a:pPr>
              <a:t>17</a:t>
            </a:fld>
            <a:endParaRPr lang="en-IN" dirty="0"/>
          </a:p>
        </p:txBody>
      </p:sp>
      <p:sp>
        <p:nvSpPr>
          <p:cNvPr id="18" name="Rounded Rectangle 17"/>
          <p:cNvSpPr/>
          <p:nvPr/>
        </p:nvSpPr>
        <p:spPr>
          <a:xfrm>
            <a:off x="152400" y="5334000"/>
            <a:ext cx="1066800"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21" name="TextBox 12"/>
          <p:cNvSpPr txBox="1">
            <a:spLocks noChangeArrowheads="1"/>
          </p:cNvSpPr>
          <p:nvPr/>
        </p:nvSpPr>
        <p:spPr bwMode="auto">
          <a:xfrm>
            <a:off x="152400" y="5638800"/>
            <a:ext cx="8839200" cy="646331"/>
          </a:xfrm>
          <a:prstGeom prst="rect">
            <a:avLst/>
          </a:prstGeom>
          <a:noFill/>
          <a:ln w="9525">
            <a:solidFill>
              <a:schemeClr val="tx1"/>
            </a:solidFill>
            <a:miter lim="800000"/>
            <a:headEnd/>
            <a:tailEnd/>
          </a:ln>
        </p:spPr>
        <p:txBody>
          <a:bodyPr wrap="square">
            <a:spAutoFit/>
          </a:bodyPr>
          <a:lstStyle/>
          <a:p>
            <a:pPr algn="just"/>
            <a:r>
              <a:rPr lang="en-US" sz="1200" dirty="0" smtClean="0"/>
              <a:t>Highest percentage of applications (69%) were focused on materials which are Flexible or Films. 18% of the applications were focused on Rigid or Semi rigid container followed by edible packaging materials which accounts for 5%. Others (8%) include specific kind of materials like pouch, bag, or any designed container etc.</a:t>
            </a:r>
            <a:endParaRPr lang="en-US" sz="1400" dirty="0" smtClean="0"/>
          </a:p>
        </p:txBody>
      </p:sp>
      <p:sp>
        <p:nvSpPr>
          <p:cNvPr id="26" name="Title 1"/>
          <p:cNvSpPr>
            <a:spLocks noGrp="1"/>
          </p:cNvSpPr>
          <p:nvPr>
            <p:ph type="title"/>
          </p:nvPr>
        </p:nvSpPr>
        <p:spPr>
          <a:xfrm>
            <a:off x="379413" y="207963"/>
            <a:ext cx="8385175" cy="436562"/>
          </a:xfrm>
        </p:spPr>
        <p:txBody>
          <a:bodyPr/>
          <a:lstStyle/>
          <a:p>
            <a:r>
              <a:rPr lang="en-US" sz="2800" b="1" dirty="0" smtClean="0">
                <a:solidFill>
                  <a:schemeClr val="bg1"/>
                </a:solidFill>
                <a:latin typeface="+mn-lt"/>
              </a:rPr>
              <a:t>Type of Food Packaging Material</a:t>
            </a:r>
            <a:endParaRPr lang="en-US" sz="2800" b="1" dirty="0">
              <a:solidFill>
                <a:schemeClr val="bg1"/>
              </a:solidFill>
              <a:latin typeface="+mn-lt"/>
            </a:endParaRPr>
          </a:p>
        </p:txBody>
      </p:sp>
      <p:graphicFrame>
        <p:nvGraphicFramePr>
          <p:cNvPr id="10" name="Chart 9"/>
          <p:cNvGraphicFramePr/>
          <p:nvPr/>
        </p:nvGraphicFramePr>
        <p:xfrm>
          <a:off x="1475656" y="1484784"/>
          <a:ext cx="6696744"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910588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64AE3C-6DE8-4057-A5E9-FE67EE97612B}" type="slidenum">
              <a:rPr lang="en-IN" smtClean="0"/>
              <a:pPr>
                <a:defRPr/>
              </a:pPr>
              <a:t>18</a:t>
            </a:fld>
            <a:endParaRPr lang="en-IN"/>
          </a:p>
        </p:txBody>
      </p:sp>
      <p:graphicFrame>
        <p:nvGraphicFramePr>
          <p:cNvPr id="3" name="Chart 2"/>
          <p:cNvGraphicFramePr>
            <a:graphicFrameLocks/>
          </p:cNvGraphicFramePr>
          <p:nvPr>
            <p:extLst>
              <p:ext uri="{D42A27DB-BD31-4B8C-83A1-F6EECF244321}">
                <p14:modId xmlns:p14="http://schemas.microsoft.com/office/powerpoint/2010/main" xmlns="" val="3633085507"/>
              </p:ext>
            </p:extLst>
          </p:nvPr>
        </p:nvGraphicFramePr>
        <p:xfrm>
          <a:off x="1331640" y="1412776"/>
          <a:ext cx="669674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228600" y="207963"/>
            <a:ext cx="8764587" cy="436562"/>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sz="2800" b="1" dirty="0" smtClean="0">
                <a:solidFill>
                  <a:schemeClr val="bg1"/>
                </a:solidFill>
                <a:latin typeface="+mn-lt"/>
              </a:rPr>
              <a:t>Applications of Food Packaging Material</a:t>
            </a:r>
            <a:endParaRPr lang="en-US" sz="2800" b="1" dirty="0">
              <a:solidFill>
                <a:schemeClr val="bg1"/>
              </a:solidFill>
              <a:latin typeface="+mn-lt"/>
            </a:endParaRPr>
          </a:p>
        </p:txBody>
      </p:sp>
      <p:sp>
        <p:nvSpPr>
          <p:cNvPr id="8" name="Rounded Rectangle 7"/>
          <p:cNvSpPr/>
          <p:nvPr/>
        </p:nvSpPr>
        <p:spPr>
          <a:xfrm>
            <a:off x="152400" y="5157192"/>
            <a:ext cx="1066800"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9" name="TextBox 12"/>
          <p:cNvSpPr txBox="1">
            <a:spLocks noChangeArrowheads="1"/>
          </p:cNvSpPr>
          <p:nvPr/>
        </p:nvSpPr>
        <p:spPr bwMode="auto">
          <a:xfrm>
            <a:off x="107504" y="5445224"/>
            <a:ext cx="8839200" cy="646331"/>
          </a:xfrm>
          <a:prstGeom prst="rect">
            <a:avLst/>
          </a:prstGeom>
          <a:noFill/>
          <a:ln w="9525">
            <a:solidFill>
              <a:schemeClr val="tx1"/>
            </a:solidFill>
            <a:miter lim="800000"/>
            <a:headEnd/>
            <a:tailEnd/>
          </a:ln>
        </p:spPr>
        <p:txBody>
          <a:bodyPr wrap="square">
            <a:spAutoFit/>
          </a:bodyPr>
          <a:lstStyle/>
          <a:p>
            <a:pPr algn="just"/>
            <a:r>
              <a:rPr lang="en-US" sz="1200" dirty="0" smtClean="0"/>
              <a:t>Highest percentage of applications (77%) were related to packaging materials for General food packaging, 8% of the applications disclosed materials for Meat packaging followed by Beverages (6%) and Vegetables (4%). Others (5%) include cereals, cheese etc.</a:t>
            </a:r>
            <a:endParaRPr lang="en-US" sz="1400" dirty="0" smtClean="0"/>
          </a:p>
        </p:txBody>
      </p:sp>
      <p:pic>
        <p:nvPicPr>
          <p:cNvPr id="10" name="Picture 2"/>
          <p:cNvPicPr>
            <a:picLocks noChangeAspect="1" noChangeArrowheads="1"/>
          </p:cNvPicPr>
          <p:nvPr/>
        </p:nvPicPr>
        <p:blipFill>
          <a:blip r:embed="rId3" cstate="print"/>
          <a:srcRect/>
          <a:stretch>
            <a:fillRect/>
          </a:stretch>
        </p:blipFill>
        <p:spPr bwMode="auto">
          <a:xfrm>
            <a:off x="116632" y="6381328"/>
            <a:ext cx="1143000" cy="349250"/>
          </a:xfrm>
          <a:prstGeom prst="rect">
            <a:avLst/>
          </a:prstGeom>
          <a:noFill/>
          <a:ln w="9525">
            <a:noFill/>
            <a:miter lim="800000"/>
            <a:headEnd/>
            <a:tailEnd/>
          </a:ln>
        </p:spPr>
      </p:pic>
    </p:spTree>
    <p:extLst>
      <p:ext uri="{BB962C8B-B14F-4D97-AF65-F5344CB8AC3E}">
        <p14:creationId xmlns:p14="http://schemas.microsoft.com/office/powerpoint/2010/main" xmlns="" val="16867937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464AE3C-6DE8-4057-A5E9-FE67EE97612B}" type="slidenum">
              <a:rPr lang="en-IN" smtClean="0"/>
              <a:pPr>
                <a:defRPr/>
              </a:pPr>
              <a:t>19</a:t>
            </a:fld>
            <a:endParaRPr lang="en-IN"/>
          </a:p>
        </p:txBody>
      </p:sp>
      <p:graphicFrame>
        <p:nvGraphicFramePr>
          <p:cNvPr id="4" name="Chart 3"/>
          <p:cNvGraphicFramePr>
            <a:graphicFrameLocks/>
          </p:cNvGraphicFramePr>
          <p:nvPr>
            <p:extLst>
              <p:ext uri="{D42A27DB-BD31-4B8C-83A1-F6EECF244321}">
                <p14:modId xmlns:p14="http://schemas.microsoft.com/office/powerpoint/2010/main" xmlns="" val="2040097332"/>
              </p:ext>
            </p:extLst>
          </p:nvPr>
        </p:nvGraphicFramePr>
        <p:xfrm>
          <a:off x="1571604" y="1643050"/>
          <a:ext cx="6156920" cy="293750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146720"/>
            <a:ext cx="9144000" cy="762000"/>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r>
              <a:rPr lang="en-US" sz="2800" b="1" dirty="0" smtClean="0">
                <a:solidFill>
                  <a:schemeClr val="bg1"/>
                </a:solidFill>
                <a:latin typeface="+mn-lt"/>
              </a:rPr>
              <a:t>Manufacturing Process of Food Packaging Materials</a:t>
            </a:r>
            <a:endParaRPr lang="en-US" sz="2800" b="1" dirty="0">
              <a:solidFill>
                <a:schemeClr val="bg1"/>
              </a:solidFill>
              <a:latin typeface="+mn-lt"/>
            </a:endParaRPr>
          </a:p>
        </p:txBody>
      </p:sp>
      <p:sp>
        <p:nvSpPr>
          <p:cNvPr id="8" name="Rounded Rectangle 7"/>
          <p:cNvSpPr/>
          <p:nvPr/>
        </p:nvSpPr>
        <p:spPr>
          <a:xfrm>
            <a:off x="179512" y="5068416"/>
            <a:ext cx="1066800" cy="304800"/>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9" name="TextBox 12"/>
          <p:cNvSpPr txBox="1">
            <a:spLocks noChangeArrowheads="1"/>
          </p:cNvSpPr>
          <p:nvPr/>
        </p:nvSpPr>
        <p:spPr bwMode="auto">
          <a:xfrm>
            <a:off x="179512" y="5374957"/>
            <a:ext cx="8839200" cy="646331"/>
          </a:xfrm>
          <a:prstGeom prst="rect">
            <a:avLst/>
          </a:prstGeom>
          <a:noFill/>
          <a:ln w="9525">
            <a:solidFill>
              <a:schemeClr val="tx1"/>
            </a:solidFill>
            <a:miter lim="800000"/>
            <a:headEnd/>
            <a:tailEnd/>
          </a:ln>
        </p:spPr>
        <p:txBody>
          <a:bodyPr wrap="square">
            <a:spAutoFit/>
          </a:bodyPr>
          <a:lstStyle/>
          <a:p>
            <a:pPr algn="just"/>
            <a:r>
              <a:rPr lang="en-US" sz="1200" dirty="0" smtClean="0"/>
              <a:t>Highest percentage of applications (38%) disclosed Extrusion method of material manufacturing followed by Casting (31%) and Lamination (15%) process. 31% of applications disclosed other process like electrospinning, spray drying and other chemical procedures.  </a:t>
            </a:r>
            <a:endParaRPr lang="en-US" sz="1400" dirty="0" smtClean="0"/>
          </a:p>
        </p:txBody>
      </p:sp>
      <p:pic>
        <p:nvPicPr>
          <p:cNvPr id="10" name="Picture 2"/>
          <p:cNvPicPr>
            <a:picLocks noChangeAspect="1" noChangeArrowheads="1"/>
          </p:cNvPicPr>
          <p:nvPr/>
        </p:nvPicPr>
        <p:blipFill>
          <a:blip r:embed="rId3" cstate="print"/>
          <a:srcRect/>
          <a:stretch>
            <a:fillRect/>
          </a:stretch>
        </p:blipFill>
        <p:spPr bwMode="auto">
          <a:xfrm>
            <a:off x="76200" y="6400800"/>
            <a:ext cx="1143000" cy="349250"/>
          </a:xfrm>
          <a:prstGeom prst="rect">
            <a:avLst/>
          </a:prstGeom>
          <a:noFill/>
          <a:ln w="9525">
            <a:noFill/>
            <a:miter lim="800000"/>
            <a:headEnd/>
            <a:tailEnd/>
          </a:ln>
        </p:spPr>
      </p:pic>
    </p:spTree>
    <p:extLst>
      <p:ext uri="{BB962C8B-B14F-4D97-AF65-F5344CB8AC3E}">
        <p14:creationId xmlns:p14="http://schemas.microsoft.com/office/powerpoint/2010/main" xmlns="" val="1378748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p:txBody>
          <a:bodyPr rtlCol="0">
            <a:noAutofit/>
          </a:bodyPr>
          <a:lstStyle/>
          <a:p>
            <a:pPr marL="12700" eaLnBrk="1" fontAlgn="auto" hangingPunct="1">
              <a:spcBef>
                <a:spcPts val="0"/>
              </a:spcBef>
              <a:spcAft>
                <a:spcPts val="0"/>
              </a:spcAft>
              <a:defRPr/>
            </a:pPr>
            <a:r>
              <a:rPr lang="en-US" sz="2800" b="1" spc="-30" dirty="0" smtClean="0">
                <a:solidFill>
                  <a:srgbClr val="FFFFFF"/>
                </a:solidFill>
                <a:latin typeface="+mn-lt"/>
                <a:cs typeface="Arial"/>
              </a:rPr>
              <a:t>Contents</a:t>
            </a:r>
            <a:endParaRPr sz="2800" b="1" dirty="0">
              <a:solidFill>
                <a:sysClr val="windowText" lastClr="000000"/>
              </a:solidFill>
              <a:latin typeface="+mn-lt"/>
              <a:cs typeface="Arial"/>
            </a:endParaRPr>
          </a:p>
        </p:txBody>
      </p:sp>
      <p:sp>
        <p:nvSpPr>
          <p:cNvPr id="3076" name="object 4"/>
          <p:cNvSpPr>
            <a:spLocks noGrp="1"/>
          </p:cNvSpPr>
          <p:nvPr>
            <p:ph type="body" idx="1"/>
          </p:nvPr>
        </p:nvSpPr>
        <p:spPr>
          <a:xfrm>
            <a:off x="533400" y="1143000"/>
            <a:ext cx="8359080" cy="4724400"/>
          </a:xfrm>
        </p:spPr>
        <p:txBody>
          <a:bodyPr/>
          <a:lstStyle/>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dirty="0" smtClean="0">
                <a:cs typeface="Arial" pitchFamily="34" charset="0"/>
              </a:rPr>
              <a:t>Introduction to Smart Food Packaging </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dirty="0" smtClean="0">
                <a:cs typeface="Arial" pitchFamily="34" charset="0"/>
              </a:rPr>
              <a:t>Growth Prospects of Smart Food Packaging Materials</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IN" sz="1600" dirty="0" smtClean="0">
                <a:cs typeface="Arial" pitchFamily="34" charset="0"/>
              </a:rPr>
              <a:t>Key Developments – Smart &amp; Active Food Packaging </a:t>
            </a:r>
            <a:endParaRPr lang="en-US" sz="1600" dirty="0" smtClean="0">
              <a:cs typeface="Arial" pitchFamily="34" charset="0"/>
            </a:endParaRP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dirty="0" smtClean="0">
                <a:cs typeface="Arial" pitchFamily="34" charset="0"/>
              </a:rPr>
              <a:t>Objectives of the Landscape Study</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dirty="0" smtClean="0">
                <a:cs typeface="Arial" pitchFamily="34" charset="0"/>
              </a:rPr>
              <a:t>Trend Analysis and Graphical Representation</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dirty="0" smtClean="0">
                <a:cs typeface="Arial" pitchFamily="34" charset="0"/>
              </a:rPr>
              <a:t>Key Technology Trends</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kern="1200" dirty="0" smtClean="0">
                <a:cs typeface="Arial" pitchFamily="34" charset="0"/>
              </a:rPr>
              <a:t>Patent Portfolio Analysis – Technological Dissection of Patent Portfolio and Analysis of Key Granted Patents/ Patent Applications</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kern="1200" dirty="0" smtClean="0">
                <a:cs typeface="Arial" pitchFamily="34" charset="0"/>
              </a:rPr>
              <a:t>Analysis of Key Granted Patents/ Patent Applications Assigned to Educational Institutes and Universities </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kern="1200" dirty="0" smtClean="0">
                <a:cs typeface="Arial" pitchFamily="34" charset="0"/>
              </a:rPr>
              <a:t>Appendix A – Sources </a:t>
            </a:r>
          </a:p>
          <a:p>
            <a:pPr marL="469900" indent="-457200" eaLnBrk="1" hangingPunct="1">
              <a:lnSpc>
                <a:spcPct val="150000"/>
              </a:lnSpc>
              <a:spcBef>
                <a:spcPts val="200"/>
              </a:spcBef>
              <a:spcAft>
                <a:spcPts val="200"/>
              </a:spcAft>
              <a:buClr>
                <a:srgbClr val="353B37"/>
              </a:buClr>
              <a:buFont typeface="Wingdings" pitchFamily="2" charset="2"/>
              <a:buChar char="ü"/>
              <a:tabLst>
                <a:tab pos="468313" algn="l"/>
              </a:tabLst>
              <a:defRPr/>
            </a:pPr>
            <a:r>
              <a:rPr lang="en-US" sz="1600" kern="1200" dirty="0" smtClean="0">
                <a:cs typeface="Arial" pitchFamily="34" charset="0"/>
              </a:rPr>
              <a:t>Appendix B – Definition of IPC Classes</a:t>
            </a:r>
          </a:p>
        </p:txBody>
      </p:sp>
      <p:sp>
        <p:nvSpPr>
          <p:cNvPr id="5" name="Rectangle 4"/>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077" name="Picture 2"/>
          <p:cNvPicPr>
            <a:picLocks noChangeAspect="1" noChangeArrowheads="1"/>
          </p:cNvPicPr>
          <p:nvPr/>
        </p:nvPicPr>
        <p:blipFill>
          <a:blip r:embed="rId3" cstate="print"/>
          <a:srcRect/>
          <a:stretch>
            <a:fillRect/>
          </a:stretch>
        </p:blipFill>
        <p:spPr bwMode="auto">
          <a:xfrm>
            <a:off x="152400" y="6432550"/>
            <a:ext cx="1066800" cy="34925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46318E3D-C770-4D91-B40E-7E88DA3097BF}" type="slidenum">
              <a:rPr lang="en-IN" smtClean="0"/>
              <a:pPr>
                <a:defRPr/>
              </a:pPr>
              <a:t>2</a:t>
            </a:fld>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2992438"/>
            <a:ext cx="8385175" cy="436562"/>
          </a:xfrm>
        </p:spPr>
        <p:txBody>
          <a:bodyPr/>
          <a:lstStyle/>
          <a:p>
            <a:r>
              <a:rPr lang="en-US" sz="3200" b="1" kern="1200" dirty="0" smtClean="0">
                <a:cs typeface="Arial" pitchFamily="34" charset="0"/>
              </a:rPr>
              <a:t>Patent Portfolio Analysis</a:t>
            </a:r>
            <a:endParaRPr lang="en-US" sz="3200" dirty="0"/>
          </a:p>
        </p:txBody>
      </p:sp>
      <p:pic>
        <p:nvPicPr>
          <p:cNvPr id="5" name="Picture 2"/>
          <p:cNvPicPr>
            <a:picLocks noChangeAspect="1" noChangeArrowheads="1"/>
          </p:cNvPicPr>
          <p:nvPr/>
        </p:nvPicPr>
        <p:blipFill>
          <a:blip r:embed="rId2" cstate="print"/>
          <a:srcRect/>
          <a:stretch>
            <a:fillRect/>
          </a:stretch>
        </p:blipFill>
        <p:spPr bwMode="auto">
          <a:xfrm>
            <a:off x="152400" y="6356350"/>
            <a:ext cx="1143000" cy="349250"/>
          </a:xfrm>
          <a:prstGeom prst="rect">
            <a:avLst/>
          </a:prstGeom>
          <a:noFill/>
          <a:ln w="9525">
            <a:noFill/>
            <a:miter lim="800000"/>
            <a:headEnd/>
            <a:tailEnd/>
          </a:ln>
        </p:spPr>
      </p:pic>
      <p:sp>
        <p:nvSpPr>
          <p:cNvPr id="6" name="Rectangle 12"/>
          <p:cNvSpPr>
            <a:spLocks noChangeArrowheads="1"/>
          </p:cNvSpPr>
          <p:nvPr/>
        </p:nvSpPr>
        <p:spPr bwMode="auto">
          <a:xfrm>
            <a:off x="1295400" y="6553200"/>
            <a:ext cx="7239000" cy="215900"/>
          </a:xfrm>
          <a:prstGeom prst="rect">
            <a:avLst/>
          </a:prstGeom>
          <a:noFill/>
          <a:ln w="9525">
            <a:noFill/>
            <a:miter lim="800000"/>
            <a:headEnd/>
            <a:tailEnd/>
          </a:ln>
        </p:spPr>
        <p:txBody>
          <a:bodyPr>
            <a:spAutoFit/>
          </a:bodyPr>
          <a:lstStyle/>
          <a:p>
            <a:r>
              <a:rPr lang="en-US" sz="800" dirty="0"/>
              <a:t>Patent Searching | Research and Analytics | Patent Prosecution/Preparation Support | Litigation and E-Discovery | IP Valuation |  Patent Portfolio Watch</a:t>
            </a:r>
          </a:p>
        </p:txBody>
      </p:sp>
      <p:sp>
        <p:nvSpPr>
          <p:cNvPr id="11" name="Slide Number Placeholder 10"/>
          <p:cNvSpPr>
            <a:spLocks noGrp="1"/>
          </p:cNvSpPr>
          <p:nvPr>
            <p:ph type="sldNum" sz="quarter" idx="12"/>
          </p:nvPr>
        </p:nvSpPr>
        <p:spPr/>
        <p:txBody>
          <a:bodyPr/>
          <a:lstStyle/>
          <a:p>
            <a:pPr>
              <a:defRPr/>
            </a:pPr>
            <a:fld id="{46318E3D-C770-4D91-B40E-7E88DA3097BF}" type="slidenum">
              <a:rPr lang="en-IN" smtClean="0"/>
              <a:pPr>
                <a:defRPr/>
              </a:pPr>
              <a:t>20</a:t>
            </a:fld>
            <a:endParaRPr lang="en-IN"/>
          </a:p>
        </p:txBody>
      </p:sp>
    </p:spTree>
    <p:extLst>
      <p:ext uri="{BB962C8B-B14F-4D97-AF65-F5344CB8AC3E}">
        <p14:creationId xmlns:p14="http://schemas.microsoft.com/office/powerpoint/2010/main" xmlns="" val="40883127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464AE3C-6DE8-4057-A5E9-FE67EE97612B}" type="slidenum">
              <a:rPr lang="en-IN" smtClean="0"/>
              <a:pPr>
                <a:defRPr/>
              </a:pPr>
              <a:t>21</a:t>
            </a:fld>
            <a:endParaRPr lang="en-IN"/>
          </a:p>
        </p:txBody>
      </p:sp>
      <p:sp>
        <p:nvSpPr>
          <p:cNvPr id="8" name="Title 1"/>
          <p:cNvSpPr txBox="1">
            <a:spLocks/>
          </p:cNvSpPr>
          <p:nvPr/>
        </p:nvSpPr>
        <p:spPr>
          <a:xfrm>
            <a:off x="0" y="44624"/>
            <a:ext cx="8028384" cy="773300"/>
          </a:xfrm>
          <a:prstGeom prst="rect">
            <a:avLst/>
          </a:prstGeom>
          <a:noFill/>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defRPr/>
            </a:pPr>
            <a:r>
              <a:rPr lang="en-US" sz="2400" b="1" kern="1200" dirty="0" smtClean="0">
                <a:solidFill>
                  <a:schemeClr val="bg1"/>
                </a:solidFill>
                <a:latin typeface="+mn-lt"/>
              </a:rPr>
              <a:t>Patent Portfolio Analysis</a:t>
            </a:r>
            <a:r>
              <a:rPr lang="en-US" sz="2400" b="1" spc="-10" dirty="0" smtClean="0">
                <a:solidFill>
                  <a:schemeClr val="bg1"/>
                </a:solidFill>
                <a:latin typeface="+mn-lt"/>
              </a:rPr>
              <a:t> </a:t>
            </a:r>
            <a:r>
              <a:rPr lang="en-US" sz="2400" b="1" spc="-10" dirty="0">
                <a:solidFill>
                  <a:schemeClr val="bg1"/>
                </a:solidFill>
                <a:latin typeface="+mn-lt"/>
              </a:rPr>
              <a:t>– </a:t>
            </a:r>
            <a:r>
              <a:rPr lang="en-US" sz="2400" b="1" spc="-10" dirty="0" smtClean="0">
                <a:solidFill>
                  <a:schemeClr val="bg1"/>
                </a:solidFill>
                <a:latin typeface="+mn-lt"/>
              </a:rPr>
              <a:t>Anhui Yingmei Color Printing &amp; Packaging Co Ltd</a:t>
            </a:r>
          </a:p>
          <a:p>
            <a:pPr>
              <a:defRPr/>
            </a:pPr>
            <a:endParaRPr lang="en-US" sz="2400" b="1" spc="-10" dirty="0">
              <a:solidFill>
                <a:schemeClr val="bg1"/>
              </a:solidFill>
            </a:endParaRPr>
          </a:p>
          <a:p>
            <a:pPr>
              <a:defRPr/>
            </a:pPr>
            <a:endParaRPr lang="en-US" sz="2400" b="1" spc="-10" dirty="0" smtClean="0">
              <a:solidFill>
                <a:schemeClr val="bg1"/>
              </a:solidFill>
            </a:endParaRPr>
          </a:p>
          <a:p>
            <a:pPr>
              <a:defRPr/>
            </a:pPr>
            <a:endParaRPr lang="en-US" sz="2400" b="1" spc="-10" dirty="0">
              <a:solidFill>
                <a:schemeClr val="bg1"/>
              </a:solidFill>
            </a:endParaRPr>
          </a:p>
          <a:p>
            <a:pPr>
              <a:defRPr/>
            </a:pPr>
            <a:endParaRPr lang="en-US" sz="2400" b="1" spc="-10" dirty="0" smtClean="0">
              <a:solidFill>
                <a:schemeClr val="bg1"/>
              </a:solidFill>
            </a:endParaRPr>
          </a:p>
          <a:p>
            <a:pPr>
              <a:defRPr/>
            </a:pPr>
            <a:endParaRPr lang="en-US" sz="2400" b="1" spc="-10" dirty="0">
              <a:solidFill>
                <a:schemeClr val="bg1"/>
              </a:solidFill>
            </a:endParaRPr>
          </a:p>
          <a:p>
            <a:pPr>
              <a:defRPr/>
            </a:pPr>
            <a:endParaRPr lang="en-US" sz="2400" b="1" spc="-10" dirty="0" smtClean="0">
              <a:solidFill>
                <a:schemeClr val="bg1"/>
              </a:solidFill>
            </a:endParaRPr>
          </a:p>
        </p:txBody>
      </p:sp>
      <p:sp>
        <p:nvSpPr>
          <p:cNvPr id="9" name="Rectangle 8"/>
          <p:cNvSpPr/>
          <p:nvPr/>
        </p:nvSpPr>
        <p:spPr>
          <a:xfrm>
            <a:off x="3691734" y="849501"/>
            <a:ext cx="1608133" cy="307777"/>
          </a:xfrm>
          <a:prstGeom prst="rect">
            <a:avLst/>
          </a:prstGeom>
        </p:spPr>
        <p:txBody>
          <a:bodyPr wrap="none">
            <a:spAutoFit/>
          </a:bodyPr>
          <a:lstStyle/>
          <a:p>
            <a:r>
              <a:rPr lang="en-IN" sz="1400" b="1" dirty="0">
                <a:solidFill>
                  <a:srgbClr val="C00000"/>
                </a:solidFill>
              </a:rPr>
              <a:t>Company Profile</a:t>
            </a:r>
          </a:p>
        </p:txBody>
      </p:sp>
      <p:pic>
        <p:nvPicPr>
          <p:cNvPr id="16" name="Picture 2"/>
          <p:cNvPicPr>
            <a:picLocks noChangeAspect="1" noChangeArrowheads="1"/>
          </p:cNvPicPr>
          <p:nvPr/>
        </p:nvPicPr>
        <p:blipFill>
          <a:blip r:embed="rId2" cstate="print"/>
          <a:srcRect/>
          <a:stretch>
            <a:fillRect/>
          </a:stretch>
        </p:blipFill>
        <p:spPr bwMode="auto">
          <a:xfrm>
            <a:off x="152400" y="6356350"/>
            <a:ext cx="1143000" cy="349250"/>
          </a:xfrm>
          <a:prstGeom prst="rect">
            <a:avLst/>
          </a:prstGeom>
          <a:noFill/>
          <a:ln w="9525">
            <a:noFill/>
            <a:miter lim="800000"/>
            <a:headEnd/>
            <a:tailEnd/>
          </a:ln>
        </p:spPr>
      </p:pic>
      <p:sp>
        <p:nvSpPr>
          <p:cNvPr id="2" name="Rectangle 1"/>
          <p:cNvSpPr/>
          <p:nvPr/>
        </p:nvSpPr>
        <p:spPr>
          <a:xfrm>
            <a:off x="0" y="1196752"/>
            <a:ext cx="8848757" cy="1477328"/>
          </a:xfrm>
          <a:prstGeom prst="rect">
            <a:avLst/>
          </a:prstGeom>
        </p:spPr>
        <p:txBody>
          <a:bodyPr wrap="square">
            <a:spAutoFit/>
          </a:bodyPr>
          <a:lstStyle/>
          <a:p>
            <a:pPr marL="171450" indent="-171450" algn="just">
              <a:lnSpc>
                <a:spcPct val="150000"/>
              </a:lnSpc>
              <a:buFont typeface="Wingdings" pitchFamily="2" charset="2"/>
              <a:buChar char="§"/>
            </a:pPr>
            <a:r>
              <a:rPr lang="en-US" sz="1200" dirty="0"/>
              <a:t>Anhui </a:t>
            </a:r>
            <a:r>
              <a:rPr lang="en-US" sz="1200" dirty="0" smtClean="0"/>
              <a:t>Yingmei Color Printing Packaging Co. Ltd., </a:t>
            </a:r>
            <a:r>
              <a:rPr lang="en-US" sz="1200" dirty="0"/>
              <a:t>is a professional </a:t>
            </a:r>
            <a:r>
              <a:rPr lang="en-US" sz="1200" dirty="0" smtClean="0"/>
              <a:t>producer </a:t>
            </a:r>
            <a:r>
              <a:rPr lang="en-US" sz="1200" dirty="0"/>
              <a:t>of various kinds of food packaging materials </a:t>
            </a:r>
            <a:r>
              <a:rPr lang="en-US" sz="1200" dirty="0" smtClean="0"/>
              <a:t>on large-scale.</a:t>
            </a:r>
          </a:p>
          <a:p>
            <a:pPr marL="171450" indent="-171450" algn="just">
              <a:lnSpc>
                <a:spcPct val="150000"/>
              </a:lnSpc>
              <a:buFont typeface="Wingdings" pitchFamily="2" charset="2"/>
              <a:buChar char="§"/>
            </a:pPr>
            <a:r>
              <a:rPr lang="en-US" sz="1200" dirty="0" smtClean="0"/>
              <a:t>The company's </a:t>
            </a:r>
            <a:r>
              <a:rPr lang="en-US" sz="1200" dirty="0"/>
              <a:t>dynamic variable multiple </a:t>
            </a:r>
            <a:r>
              <a:rPr lang="en-US" sz="1200" dirty="0" smtClean="0"/>
              <a:t>anti-counterfeiting or code </a:t>
            </a:r>
            <a:r>
              <a:rPr lang="en-US" sz="1200" dirty="0"/>
              <a:t>technology, paper-plastic 5-in-1 </a:t>
            </a:r>
            <a:r>
              <a:rPr lang="en-US" sz="1200" dirty="0" smtClean="0"/>
              <a:t>number </a:t>
            </a:r>
            <a:r>
              <a:rPr lang="en-US" sz="1200" dirty="0"/>
              <a:t>residue and reverse printing technology, positioning technology </a:t>
            </a:r>
            <a:r>
              <a:rPr lang="en-US" sz="1200" dirty="0" smtClean="0"/>
              <a:t>such </a:t>
            </a:r>
            <a:r>
              <a:rPr lang="en-US" sz="1200" dirty="0"/>
              <a:t>as safety in intelligent information technology, green environmental protection, novel and fashionable and beautiful, etc </a:t>
            </a:r>
            <a:r>
              <a:rPr lang="en-US" sz="1200" dirty="0" smtClean="0"/>
              <a:t>have leading position in the industry.</a:t>
            </a:r>
            <a:endParaRPr lang="en-US" sz="1200" dirty="0"/>
          </a:p>
        </p:txBody>
      </p:sp>
      <p:pic>
        <p:nvPicPr>
          <p:cNvPr id="1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564" t="12070" r="86550" b="76077"/>
          <a:stretch/>
        </p:blipFill>
        <p:spPr bwMode="auto">
          <a:xfrm>
            <a:off x="8100000" y="18040"/>
            <a:ext cx="1044000" cy="8314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8" name="Chart 17"/>
          <p:cNvGraphicFramePr>
            <a:graphicFrameLocks/>
          </p:cNvGraphicFramePr>
          <p:nvPr>
            <p:extLst>
              <p:ext uri="{D42A27DB-BD31-4B8C-83A1-F6EECF244321}">
                <p14:modId xmlns:p14="http://schemas.microsoft.com/office/powerpoint/2010/main" xmlns="" val="3563357462"/>
              </p:ext>
            </p:extLst>
          </p:nvPr>
        </p:nvGraphicFramePr>
        <p:xfrm>
          <a:off x="4808920" y="2819400"/>
          <a:ext cx="3309008" cy="1905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xmlns="" val="117249759"/>
              </p:ext>
            </p:extLst>
          </p:nvPr>
        </p:nvGraphicFramePr>
        <p:xfrm>
          <a:off x="1204525" y="4724400"/>
          <a:ext cx="3362583"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Chart 26"/>
          <p:cNvGraphicFramePr>
            <a:graphicFrameLocks/>
          </p:cNvGraphicFramePr>
          <p:nvPr>
            <p:extLst>
              <p:ext uri="{D42A27DB-BD31-4B8C-83A1-F6EECF244321}">
                <p14:modId xmlns:p14="http://schemas.microsoft.com/office/powerpoint/2010/main" xmlns="" val="959663605"/>
              </p:ext>
            </p:extLst>
          </p:nvPr>
        </p:nvGraphicFramePr>
        <p:xfrm>
          <a:off x="4687958" y="4671680"/>
          <a:ext cx="3437931" cy="1977788"/>
        </p:xfrm>
        <a:graphic>
          <a:graphicData uri="http://schemas.openxmlformats.org/drawingml/2006/chart">
            <c:chart xmlns:c="http://schemas.openxmlformats.org/drawingml/2006/chart" xmlns:r="http://schemas.openxmlformats.org/officeDocument/2006/relationships" r:id="rId6"/>
          </a:graphicData>
        </a:graphic>
      </p:graphicFrame>
      <p:sp>
        <p:nvSpPr>
          <p:cNvPr id="5" name="Rounded Rectangle 4"/>
          <p:cNvSpPr/>
          <p:nvPr/>
        </p:nvSpPr>
        <p:spPr>
          <a:xfrm>
            <a:off x="1500166" y="2910385"/>
            <a:ext cx="3357586" cy="18044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ounded Rectangle 27"/>
          <p:cNvSpPr/>
          <p:nvPr/>
        </p:nvSpPr>
        <p:spPr>
          <a:xfrm>
            <a:off x="4929190" y="2895600"/>
            <a:ext cx="3214710" cy="18192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ounded Rectangle 28"/>
          <p:cNvSpPr/>
          <p:nvPr/>
        </p:nvSpPr>
        <p:spPr>
          <a:xfrm>
            <a:off x="1500166" y="4751387"/>
            <a:ext cx="3357586" cy="18208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ounded Rectangle 30"/>
          <p:cNvSpPr/>
          <p:nvPr/>
        </p:nvSpPr>
        <p:spPr>
          <a:xfrm>
            <a:off x="4929190" y="4751387"/>
            <a:ext cx="3214710" cy="18208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Rounded Rectangle 31"/>
          <p:cNvSpPr/>
          <p:nvPr/>
        </p:nvSpPr>
        <p:spPr>
          <a:xfrm>
            <a:off x="35496" y="1268760"/>
            <a:ext cx="8982075"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4" name="Chart 33"/>
          <p:cNvGraphicFramePr>
            <a:graphicFrameLocks/>
          </p:cNvGraphicFramePr>
          <p:nvPr>
            <p:extLst>
              <p:ext uri="{D42A27DB-BD31-4B8C-83A1-F6EECF244321}">
                <p14:modId xmlns:p14="http://schemas.microsoft.com/office/powerpoint/2010/main" xmlns="" val="2299342290"/>
              </p:ext>
            </p:extLst>
          </p:nvPr>
        </p:nvGraphicFramePr>
        <p:xfrm>
          <a:off x="928662" y="2950510"/>
          <a:ext cx="3776031" cy="17643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xmlns="" val="3053890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7391400" y="1752600"/>
            <a:ext cx="1447800" cy="708025"/>
          </a:xfrm>
          <a:prstGeom prst="rect">
            <a:avLst/>
          </a:prstGeom>
          <a:noFill/>
          <a:ln w="9525">
            <a:noFill/>
            <a:miter lim="800000"/>
            <a:headEnd/>
            <a:tailEnd/>
          </a:ln>
        </p:spPr>
        <p:txBody>
          <a:bodyPr>
            <a:spAutoFit/>
          </a:bodyPr>
          <a:lstStyle/>
          <a:p>
            <a:pPr algn="ctr"/>
            <a:r>
              <a:rPr lang="en-US" sz="1000" dirty="0">
                <a:solidFill>
                  <a:schemeClr val="bg1"/>
                </a:solidFill>
                <a:latin typeface="Calibri (Body)"/>
              </a:rPr>
              <a:t>US8981037B2</a:t>
            </a:r>
          </a:p>
          <a:p>
            <a:pPr algn="ctr"/>
            <a:r>
              <a:rPr lang="en-US" sz="1000" dirty="0">
                <a:solidFill>
                  <a:schemeClr val="bg1"/>
                </a:solidFill>
                <a:latin typeface="Calibri (Body)"/>
              </a:rPr>
              <a:t>PEF used in preparation of a polyester resin </a:t>
            </a:r>
          </a:p>
        </p:txBody>
      </p:sp>
      <p:sp>
        <p:nvSpPr>
          <p:cNvPr id="20488" name="TextBox 9"/>
          <p:cNvSpPr txBox="1">
            <a:spLocks noChangeArrowheads="1"/>
          </p:cNvSpPr>
          <p:nvPr/>
        </p:nvSpPr>
        <p:spPr bwMode="auto">
          <a:xfrm>
            <a:off x="5867400" y="3200400"/>
            <a:ext cx="990600" cy="307975"/>
          </a:xfrm>
          <a:prstGeom prst="rect">
            <a:avLst/>
          </a:prstGeom>
          <a:noFill/>
          <a:ln w="9525">
            <a:noFill/>
            <a:miter lim="800000"/>
            <a:headEnd/>
            <a:tailEnd/>
          </a:ln>
        </p:spPr>
        <p:txBody>
          <a:bodyPr>
            <a:spAutoFit/>
          </a:bodyPr>
          <a:lstStyle/>
          <a:p>
            <a:r>
              <a:rPr lang="en-US" sz="1400" b="1">
                <a:solidFill>
                  <a:schemeClr val="bg1"/>
                </a:solidFill>
              </a:rPr>
              <a:t>CANON</a:t>
            </a:r>
          </a:p>
        </p:txBody>
      </p:sp>
      <p:sp>
        <p:nvSpPr>
          <p:cNvPr id="20489" name="TextBox 10"/>
          <p:cNvSpPr txBox="1">
            <a:spLocks noChangeArrowheads="1"/>
          </p:cNvSpPr>
          <p:nvPr/>
        </p:nvSpPr>
        <p:spPr bwMode="auto">
          <a:xfrm>
            <a:off x="4572000" y="1600200"/>
            <a:ext cx="1371600" cy="1169988"/>
          </a:xfrm>
          <a:prstGeom prst="rect">
            <a:avLst/>
          </a:prstGeom>
          <a:noFill/>
          <a:ln w="9525">
            <a:noFill/>
            <a:miter lim="800000"/>
            <a:headEnd/>
            <a:tailEnd/>
          </a:ln>
        </p:spPr>
        <p:txBody>
          <a:bodyPr>
            <a:spAutoFit/>
          </a:bodyPr>
          <a:lstStyle/>
          <a:p>
            <a:pPr algn="ctr"/>
            <a:r>
              <a:rPr lang="en-US" sz="1000">
                <a:solidFill>
                  <a:schemeClr val="bg1"/>
                </a:solidFill>
                <a:latin typeface="Calibri (Body)"/>
              </a:rPr>
              <a:t>US7741389B2</a:t>
            </a:r>
          </a:p>
          <a:p>
            <a:pPr algn="ctr"/>
            <a:r>
              <a:rPr lang="en-IN" sz="1000">
                <a:solidFill>
                  <a:schemeClr val="bg1"/>
                </a:solidFill>
                <a:latin typeface="Calibri (Body)"/>
              </a:rPr>
              <a:t>Resin composition containing  a polyalkylene furan dicarboxylate resin and a porphyrin compound</a:t>
            </a:r>
            <a:endParaRPr lang="en-US" sz="1000">
              <a:solidFill>
                <a:schemeClr val="bg1"/>
              </a:solidFill>
              <a:latin typeface="Calibri (Body)"/>
            </a:endParaRPr>
          </a:p>
        </p:txBody>
      </p:sp>
      <p:sp>
        <p:nvSpPr>
          <p:cNvPr id="20490" name="TextBox 11"/>
          <p:cNvSpPr txBox="1">
            <a:spLocks noChangeArrowheads="1"/>
          </p:cNvSpPr>
          <p:nvPr/>
        </p:nvSpPr>
        <p:spPr bwMode="auto">
          <a:xfrm>
            <a:off x="8001000" y="2895600"/>
            <a:ext cx="1143000" cy="862013"/>
          </a:xfrm>
          <a:prstGeom prst="rect">
            <a:avLst/>
          </a:prstGeom>
          <a:noFill/>
          <a:ln w="9525">
            <a:noFill/>
            <a:miter lim="800000"/>
            <a:headEnd/>
            <a:tailEnd/>
          </a:ln>
        </p:spPr>
        <p:txBody>
          <a:bodyPr>
            <a:spAutoFit/>
          </a:bodyPr>
          <a:lstStyle/>
          <a:p>
            <a:r>
              <a:rPr lang="en-IN" sz="1000" dirty="0">
                <a:solidFill>
                  <a:schemeClr val="bg1"/>
                </a:solidFill>
                <a:latin typeface="Calibri (Body)"/>
              </a:rPr>
              <a:t>US20120258299</a:t>
            </a:r>
          </a:p>
          <a:p>
            <a:r>
              <a:rPr lang="en-IN" sz="1000" dirty="0">
                <a:solidFill>
                  <a:schemeClr val="bg1"/>
                </a:solidFill>
                <a:latin typeface="Calibri (Body)"/>
              </a:rPr>
              <a:t>PEF  is used in preparation of a polyester resin </a:t>
            </a:r>
          </a:p>
          <a:p>
            <a:endParaRPr lang="en-US" sz="1000" dirty="0">
              <a:solidFill>
                <a:schemeClr val="bg1"/>
              </a:solidFill>
            </a:endParaRPr>
          </a:p>
        </p:txBody>
      </p:sp>
      <p:graphicFrame>
        <p:nvGraphicFramePr>
          <p:cNvPr id="16" name="Table 15"/>
          <p:cNvGraphicFramePr>
            <a:graphicFrameLocks noGrp="1"/>
          </p:cNvGraphicFramePr>
          <p:nvPr>
            <p:extLst>
              <p:ext uri="{D42A27DB-BD31-4B8C-83A1-F6EECF244321}">
                <p14:modId xmlns:p14="http://schemas.microsoft.com/office/powerpoint/2010/main" xmlns="" val="2762430990"/>
              </p:ext>
            </p:extLst>
          </p:nvPr>
        </p:nvGraphicFramePr>
        <p:xfrm>
          <a:off x="228600" y="1144905"/>
          <a:ext cx="8686800" cy="5484495"/>
        </p:xfrm>
        <a:graphic>
          <a:graphicData uri="http://schemas.openxmlformats.org/drawingml/2006/table">
            <a:tbl>
              <a:tblPr firstRow="1" bandRow="1">
                <a:tableStyleId>{5C22544A-7EE6-4342-B048-85BDC9FD1C3A}</a:tableStyleId>
              </a:tblPr>
              <a:tblGrid>
                <a:gridCol w="1676400"/>
                <a:gridCol w="7010400"/>
              </a:tblGrid>
              <a:tr h="315895">
                <a:tc>
                  <a:txBody>
                    <a:bodyPr/>
                    <a:lstStyle/>
                    <a:p>
                      <a:pPr algn="ctr"/>
                      <a:r>
                        <a:rPr lang="en-US" sz="1600" dirty="0" smtClean="0">
                          <a:latin typeface="Arial" pitchFamily="34" charset="0"/>
                          <a:cs typeface="Arial" pitchFamily="34" charset="0"/>
                        </a:rPr>
                        <a:t>Patent No.</a:t>
                      </a:r>
                      <a:endParaRPr lang="en-US" sz="1600" dirty="0">
                        <a:latin typeface="Arial" pitchFamily="34" charset="0"/>
                        <a:cs typeface="Arial" pitchFamily="34" charset="0"/>
                      </a:endParaRPr>
                    </a:p>
                  </a:txBody>
                  <a:tcPr anchor="ctr"/>
                </a:tc>
                <a:tc>
                  <a:txBody>
                    <a:bodyPr/>
                    <a:lstStyle/>
                    <a:p>
                      <a:pPr algn="ctr"/>
                      <a:r>
                        <a:rPr lang="en-US" sz="1600" dirty="0" smtClean="0">
                          <a:latin typeface="Arial" pitchFamily="34" charset="0"/>
                          <a:cs typeface="Arial" pitchFamily="34" charset="0"/>
                        </a:rPr>
                        <a:t>Key Features</a:t>
                      </a:r>
                      <a:endParaRPr lang="en-US" sz="1600" dirty="0">
                        <a:latin typeface="Arial" pitchFamily="34" charset="0"/>
                        <a:cs typeface="Arial" pitchFamily="34" charset="0"/>
                      </a:endParaRPr>
                    </a:p>
                  </a:txBody>
                  <a:tcPr anchor="ctr"/>
                </a:tc>
              </a:tr>
              <a:tr h="635641">
                <a:tc>
                  <a:txBody>
                    <a:bodyPr/>
                    <a:lstStyle/>
                    <a:p>
                      <a:pPr algn="ctr" fontAlgn="t"/>
                      <a:r>
                        <a:rPr lang="en-IN" sz="1400" b="1" i="0" u="sng" strike="noStrike" dirty="0" smtClean="0">
                          <a:solidFill>
                            <a:srgbClr val="0000FF"/>
                          </a:solidFill>
                          <a:effectLst/>
                          <a:latin typeface="+mn-lt"/>
                          <a:cs typeface="Arial" pitchFamily="34" charset="0"/>
                          <a:hlinkClick r:id="rId2"/>
                        </a:rPr>
                        <a:t>CN106317556A</a:t>
                      </a:r>
                      <a:endParaRPr lang="en-IN" sz="1400" b="1" i="0" u="sng" strike="noStrike" dirty="0" smtClean="0">
                        <a:solidFill>
                          <a:srgbClr val="0000FF"/>
                        </a:solidFill>
                        <a:effectLst/>
                        <a:latin typeface="+mn-lt"/>
                        <a:cs typeface="Arial" pitchFamily="34" charset="0"/>
                      </a:endParaRPr>
                    </a:p>
                  </a:txBody>
                  <a:tcPr marL="9525" marR="9525" marT="9525" marB="0" anchor="ctr"/>
                </a:tc>
                <a:tc>
                  <a:txBody>
                    <a:bodyPr/>
                    <a:lstStyle/>
                    <a:p>
                      <a:pPr marL="0" marR="0" indent="0" algn="just" defTabSz="914400" eaLnBrk="1" fontAlgn="b" latinLnBrk="0" hangingPunct="1">
                        <a:lnSpc>
                          <a:spcPct val="150000"/>
                        </a:lnSpc>
                        <a:spcBef>
                          <a:spcPts val="0"/>
                        </a:spcBef>
                        <a:spcAft>
                          <a:spcPts val="0"/>
                        </a:spcAft>
                        <a:buClrTx/>
                        <a:buSzTx/>
                        <a:buFontTx/>
                        <a:buNone/>
                        <a:tabLst/>
                        <a:defRPr/>
                      </a:pPr>
                      <a:r>
                        <a:rPr lang="en-US" sz="1400" b="0" i="0" u="none" strike="noStrike" dirty="0" smtClean="0">
                          <a:solidFill>
                            <a:srgbClr val="000000"/>
                          </a:solidFill>
                          <a:latin typeface="+mn-lt"/>
                          <a:cs typeface="Arial" pitchFamily="34" charset="0"/>
                        </a:rPr>
                        <a:t>The</a:t>
                      </a:r>
                      <a:r>
                        <a:rPr lang="en-US" sz="1400" b="0" i="0" u="none" strike="noStrike" baseline="0" dirty="0" smtClean="0">
                          <a:solidFill>
                            <a:srgbClr val="000000"/>
                          </a:solidFill>
                          <a:latin typeface="+mn-lt"/>
                          <a:cs typeface="Arial" pitchFamily="34" charset="0"/>
                        </a:rPr>
                        <a:t> patent document discloses a </a:t>
                      </a:r>
                      <a:r>
                        <a:rPr lang="en-US" sz="1400" b="0" i="0" u="sng" strike="noStrike" baseline="0" dirty="0" smtClean="0">
                          <a:solidFill>
                            <a:srgbClr val="000000"/>
                          </a:solidFill>
                          <a:latin typeface="+mn-lt"/>
                          <a:cs typeface="Arial" pitchFamily="34" charset="0"/>
                        </a:rPr>
                        <a:t>method of manufacturing of a mosquito repellent anti bacterial food packaging material</a:t>
                      </a:r>
                      <a:r>
                        <a:rPr lang="en-US" sz="1400" b="0" i="0" u="none" strike="noStrike" baseline="0" dirty="0" smtClean="0">
                          <a:solidFill>
                            <a:srgbClr val="000000"/>
                          </a:solidFill>
                          <a:latin typeface="+mn-lt"/>
                          <a:cs typeface="Arial" pitchFamily="34" charset="0"/>
                        </a:rPr>
                        <a:t> . The method involves that the </a:t>
                      </a:r>
                      <a:r>
                        <a:rPr lang="en-US" sz="1400" b="0" i="0" u="sng" strike="noStrike" baseline="0" dirty="0" smtClean="0">
                          <a:solidFill>
                            <a:srgbClr val="000000"/>
                          </a:solidFill>
                          <a:latin typeface="+mn-lt"/>
                          <a:cs typeface="Arial" pitchFamily="34" charset="0"/>
                        </a:rPr>
                        <a:t>ingredients are homogenized into a twin-screw extruder melt and co compounded, pelletized to obtain pellets packing</a:t>
                      </a:r>
                      <a:r>
                        <a:rPr lang="en-US" sz="1400" b="0" i="0" u="none" strike="noStrike" baseline="0" dirty="0" smtClean="0">
                          <a:solidFill>
                            <a:srgbClr val="000000"/>
                          </a:solidFill>
                          <a:latin typeface="+mn-lt"/>
                          <a:cs typeface="Arial" pitchFamily="34" charset="0"/>
                        </a:rPr>
                        <a:t>. The obtained pellets blown into film with a thickness of  approximately 70-90μπι .</a:t>
                      </a:r>
                      <a:endParaRPr lang="en-US" sz="1400" b="0" i="0" u="none" strike="noStrike" dirty="0" smtClean="0">
                        <a:solidFill>
                          <a:srgbClr val="000000"/>
                        </a:solidFill>
                        <a:latin typeface="+mn-lt"/>
                        <a:cs typeface="Arial" pitchFamily="34" charset="0"/>
                      </a:endParaRPr>
                    </a:p>
                  </a:txBody>
                  <a:tcPr marL="9525" marR="9525" marT="9525" marB="0" anchor="ctr"/>
                </a:tc>
              </a:tr>
              <a:tr h="635641">
                <a:tc>
                  <a:txBody>
                    <a:bodyPr/>
                    <a:lstStyle/>
                    <a:p>
                      <a:pPr algn="ctr" fontAlgn="t"/>
                      <a:r>
                        <a:rPr lang="en-IN" sz="1400" b="1" i="0" u="sng" strike="noStrike" dirty="0" smtClean="0">
                          <a:solidFill>
                            <a:srgbClr val="0000FF"/>
                          </a:solidFill>
                          <a:effectLst/>
                          <a:latin typeface="+mn-lt"/>
                          <a:cs typeface="Arial" pitchFamily="34" charset="0"/>
                          <a:hlinkClick r:id="rId3"/>
                        </a:rPr>
                        <a:t>CN106146991A</a:t>
                      </a:r>
                      <a:endParaRPr lang="en-IN" sz="1400" b="1" i="0" u="sng" strike="noStrike" dirty="0" smtClean="0">
                        <a:solidFill>
                          <a:srgbClr val="0000FF"/>
                        </a:solidFill>
                        <a:effectLst/>
                        <a:latin typeface="+mn-lt"/>
                        <a:cs typeface="Arial" pitchFamily="34" charset="0"/>
                      </a:endParaRPr>
                    </a:p>
                  </a:txBody>
                  <a:tcPr marL="9525" marR="9525" marT="9525" marB="0" anchor="ctr"/>
                </a:tc>
                <a:tc>
                  <a:txBody>
                    <a:bodyPr/>
                    <a:lstStyle/>
                    <a:p>
                      <a:pPr marL="0" marR="0" indent="0" algn="just" defTabSz="914400" eaLnBrk="1" fontAlgn="b" latinLnBrk="0" hangingPunct="1">
                        <a:lnSpc>
                          <a:spcPct val="150000"/>
                        </a:lnSpc>
                        <a:spcBef>
                          <a:spcPts val="0"/>
                        </a:spcBef>
                        <a:spcAft>
                          <a:spcPts val="0"/>
                        </a:spcAft>
                        <a:buClrTx/>
                        <a:buSzTx/>
                        <a:buFontTx/>
                        <a:buNone/>
                        <a:tabLst/>
                        <a:defRPr/>
                      </a:pPr>
                      <a:r>
                        <a:rPr lang="en-US" sz="1400" b="0" i="0" u="none" strike="noStrike" dirty="0" smtClean="0">
                          <a:solidFill>
                            <a:srgbClr val="000000"/>
                          </a:solidFill>
                          <a:latin typeface="+mn-lt"/>
                          <a:cs typeface="Arial" pitchFamily="34" charset="0"/>
                        </a:rPr>
                        <a:t>The </a:t>
                      </a:r>
                      <a:r>
                        <a:rPr lang="en-US" sz="1400" b="0" i="0" u="none" strike="noStrike" baseline="0" dirty="0" smtClean="0">
                          <a:solidFill>
                            <a:srgbClr val="000000"/>
                          </a:solidFill>
                          <a:latin typeface="+mn-lt"/>
                          <a:cs typeface="Arial" pitchFamily="34" charset="0"/>
                        </a:rPr>
                        <a:t>patent document</a:t>
                      </a:r>
                      <a:r>
                        <a:rPr lang="en-US" sz="1400" b="0" i="0" u="none" strike="noStrike" dirty="0" smtClean="0">
                          <a:solidFill>
                            <a:srgbClr val="000000"/>
                          </a:solidFill>
                          <a:latin typeface="+mn-lt"/>
                          <a:cs typeface="Arial" pitchFamily="34" charset="0"/>
                        </a:rPr>
                        <a:t> discloses an </a:t>
                      </a:r>
                      <a:r>
                        <a:rPr lang="en-US" sz="1400" b="0" i="0" u="sng" strike="noStrike" dirty="0" smtClean="0">
                          <a:solidFill>
                            <a:srgbClr val="000000"/>
                          </a:solidFill>
                          <a:latin typeface="+mn-lt"/>
                          <a:cs typeface="Arial" pitchFamily="34" charset="0"/>
                        </a:rPr>
                        <a:t>anti-ultraviolet transparent antibacterial food packaging material and it’s method of manufacturing</a:t>
                      </a:r>
                      <a:r>
                        <a:rPr lang="en-US" sz="1400" b="0" i="0" u="none" strike="noStrike" dirty="0" smtClean="0">
                          <a:solidFill>
                            <a:srgbClr val="000000"/>
                          </a:solidFill>
                          <a:latin typeface="+mn-lt"/>
                          <a:cs typeface="Arial" pitchFamily="34" charset="0"/>
                        </a:rPr>
                        <a:t>.</a:t>
                      </a:r>
                      <a:r>
                        <a:rPr lang="en-US" sz="1400" b="0" i="0" u="none" strike="noStrike" baseline="0" dirty="0" smtClean="0">
                          <a:solidFill>
                            <a:srgbClr val="000000"/>
                          </a:solidFill>
                          <a:latin typeface="+mn-lt"/>
                          <a:cs typeface="Arial" pitchFamily="34" charset="0"/>
                        </a:rPr>
                        <a:t> The ingredients </a:t>
                      </a:r>
                      <a:r>
                        <a:rPr lang="en-US" sz="1400" b="0" i="0" u="sng" strike="noStrike" dirty="0" smtClean="0">
                          <a:solidFill>
                            <a:srgbClr val="000000"/>
                          </a:solidFill>
                          <a:latin typeface="+mn-lt"/>
                          <a:cs typeface="Arial" pitchFamily="34" charset="0"/>
                        </a:rPr>
                        <a:t>low-density polyethylene, zinc oxide,  spice essential oil, </a:t>
                      </a:r>
                      <a:r>
                        <a:rPr lang="en-US" sz="1400" b="0" i="0" u="sng" strike="noStrike" dirty="0" err="1" smtClean="0">
                          <a:solidFill>
                            <a:srgbClr val="000000"/>
                          </a:solidFill>
                          <a:latin typeface="+mn-lt"/>
                          <a:cs typeface="Arial" pitchFamily="34" charset="0"/>
                        </a:rPr>
                        <a:t>hexadecyl</a:t>
                      </a:r>
                      <a:r>
                        <a:rPr lang="en-US" sz="1400" b="0" i="0" u="sng" strike="noStrike" dirty="0" smtClean="0">
                          <a:solidFill>
                            <a:srgbClr val="000000"/>
                          </a:solidFill>
                          <a:latin typeface="+mn-lt"/>
                          <a:cs typeface="Arial" pitchFamily="34" charset="0"/>
                        </a:rPr>
                        <a:t> trimethyl ammonium bromide, negative ion powder, dry orange peel, citric acid, coffee shell fiber, polyvinyl alcohol, aluminate coupling agent DL-4117 are mixed</a:t>
                      </a:r>
                      <a:r>
                        <a:rPr lang="en-US" sz="1400" b="0" i="0" u="sng" strike="noStrike" baseline="0" dirty="0" smtClean="0">
                          <a:solidFill>
                            <a:srgbClr val="000000"/>
                          </a:solidFill>
                          <a:latin typeface="+mn-lt"/>
                          <a:cs typeface="Arial" pitchFamily="34" charset="0"/>
                        </a:rPr>
                        <a:t> in appropriated proportion and  homogenized into a twin-screw extruder to obtain pellets packaging.</a:t>
                      </a:r>
                      <a:r>
                        <a:rPr lang="en-US" sz="1400" b="0" i="0" u="none" strike="noStrike" baseline="0" dirty="0" smtClean="0">
                          <a:solidFill>
                            <a:srgbClr val="000000"/>
                          </a:solidFill>
                          <a:latin typeface="+mn-lt"/>
                          <a:cs typeface="Arial" pitchFamily="34" charset="0"/>
                        </a:rPr>
                        <a:t> The obtained pellets blown into film with a thickness of  70-90μm. </a:t>
                      </a:r>
                      <a:endParaRPr lang="en-US" sz="1400" b="0" i="0" u="none" strike="noStrike" dirty="0" smtClean="0">
                        <a:solidFill>
                          <a:srgbClr val="000000"/>
                        </a:solidFill>
                        <a:latin typeface="+mn-lt"/>
                        <a:cs typeface="Arial" pitchFamily="34" charset="0"/>
                      </a:endParaRPr>
                    </a:p>
                  </a:txBody>
                  <a:tcPr marL="9525" marR="9525" marT="9525" marB="0" anchor="ctr"/>
                </a:tc>
              </a:tr>
              <a:tr h="635641">
                <a:tc>
                  <a:txBody>
                    <a:bodyPr/>
                    <a:lstStyle/>
                    <a:p>
                      <a:pPr algn="ctr" fontAlgn="t"/>
                      <a:r>
                        <a:rPr lang="en-IN" sz="1400" b="1" i="0" u="sng" strike="noStrike" dirty="0" smtClean="0">
                          <a:solidFill>
                            <a:srgbClr val="0000FF"/>
                          </a:solidFill>
                          <a:effectLst/>
                          <a:latin typeface="+mn-lt"/>
                          <a:cs typeface="Arial" pitchFamily="34" charset="0"/>
                          <a:hlinkClick r:id="rId4"/>
                        </a:rPr>
                        <a:t>CN106279896A</a:t>
                      </a:r>
                      <a:endParaRPr lang="en-IN" sz="1400" b="1" i="0" u="sng" strike="noStrike" dirty="0" smtClean="0">
                        <a:solidFill>
                          <a:srgbClr val="0000FF"/>
                        </a:solidFill>
                        <a:effectLst/>
                        <a:latin typeface="+mn-lt"/>
                        <a:cs typeface="Arial" pitchFamily="34" charset="0"/>
                      </a:endParaRPr>
                    </a:p>
                  </a:txBody>
                  <a:tcPr marL="9525" marR="9525" marT="9525" marB="0" anchor="ctr"/>
                </a:tc>
                <a:tc>
                  <a:txBody>
                    <a:bodyPr/>
                    <a:lstStyle/>
                    <a:p>
                      <a:pPr marL="0" marR="0" indent="0" algn="just" defTabSz="914400" eaLnBrk="1" fontAlgn="b" latinLnBrk="0" hangingPunct="1">
                        <a:lnSpc>
                          <a:spcPct val="150000"/>
                        </a:lnSpc>
                        <a:spcBef>
                          <a:spcPts val="0"/>
                        </a:spcBef>
                        <a:spcAft>
                          <a:spcPts val="0"/>
                        </a:spcAft>
                        <a:buClrTx/>
                        <a:buSzTx/>
                        <a:buFontTx/>
                        <a:buNone/>
                        <a:tabLst/>
                        <a:defRPr/>
                      </a:pPr>
                      <a:r>
                        <a:rPr lang="en-US" sz="1400" b="0" i="0" u="none" strike="noStrike" dirty="0" smtClean="0">
                          <a:solidFill>
                            <a:srgbClr val="000000"/>
                          </a:solidFill>
                          <a:latin typeface="+mn-lt"/>
                          <a:cs typeface="Arial" pitchFamily="34" charset="0"/>
                        </a:rPr>
                        <a:t>The</a:t>
                      </a:r>
                      <a:r>
                        <a:rPr lang="en-US" sz="1400" b="0" i="0" u="none" strike="noStrike" baseline="0" dirty="0" smtClean="0">
                          <a:solidFill>
                            <a:srgbClr val="000000"/>
                          </a:solidFill>
                          <a:latin typeface="+mn-lt"/>
                          <a:cs typeface="Arial" pitchFamily="34" charset="0"/>
                        </a:rPr>
                        <a:t> patent document discloses a </a:t>
                      </a:r>
                      <a:r>
                        <a:rPr lang="en-US" sz="1400" b="0" i="0" u="sng" strike="noStrike" baseline="0" dirty="0" smtClean="0">
                          <a:solidFill>
                            <a:srgbClr val="000000"/>
                          </a:solidFill>
                          <a:latin typeface="+mn-lt"/>
                          <a:cs typeface="Arial" pitchFamily="34" charset="0"/>
                        </a:rPr>
                        <a:t>flame retardant anti bacterial food packaging material </a:t>
                      </a:r>
                      <a:r>
                        <a:rPr lang="en-US" sz="1400" b="0" i="0" u="none" strike="noStrike" baseline="0" dirty="0" smtClean="0">
                          <a:solidFill>
                            <a:srgbClr val="000000"/>
                          </a:solidFill>
                          <a:latin typeface="+mn-lt"/>
                          <a:cs typeface="Arial" pitchFamily="34" charset="0"/>
                        </a:rPr>
                        <a:t>made from the </a:t>
                      </a:r>
                      <a:r>
                        <a:rPr lang="en-IN" sz="1400" b="0" i="0" dirty="0" smtClean="0">
                          <a:solidFill>
                            <a:schemeClr val="dk1"/>
                          </a:solidFill>
                          <a:effectLst/>
                          <a:latin typeface="+mn-lt"/>
                          <a:ea typeface="+mn-ea"/>
                          <a:cs typeface="+mn-cs"/>
                        </a:rPr>
                        <a:t>following raw materials </a:t>
                      </a:r>
                      <a:r>
                        <a:rPr lang="en-IN" sz="1400" b="0" i="0" u="sng" dirty="0" smtClean="0">
                          <a:solidFill>
                            <a:schemeClr val="dk1"/>
                          </a:solidFill>
                          <a:effectLst/>
                          <a:latin typeface="+mn-lt"/>
                          <a:ea typeface="+mn-ea"/>
                          <a:cs typeface="+mn-cs"/>
                        </a:rPr>
                        <a:t>low density polyethylene, </a:t>
                      </a:r>
                      <a:r>
                        <a:rPr lang="en-IN" sz="1400" b="0" i="0" u="sng" dirty="0" err="1" smtClean="0">
                          <a:solidFill>
                            <a:schemeClr val="dk1"/>
                          </a:solidFill>
                          <a:effectLst/>
                          <a:latin typeface="+mn-lt"/>
                          <a:ea typeface="+mn-ea"/>
                          <a:cs typeface="+mn-cs"/>
                        </a:rPr>
                        <a:t>nano</a:t>
                      </a:r>
                      <a:r>
                        <a:rPr lang="en-IN" sz="1400" b="0" i="0" u="sng" dirty="0" smtClean="0">
                          <a:solidFill>
                            <a:schemeClr val="dk1"/>
                          </a:solidFill>
                          <a:effectLst/>
                          <a:latin typeface="+mn-lt"/>
                          <a:ea typeface="+mn-ea"/>
                          <a:cs typeface="+mn-cs"/>
                        </a:rPr>
                        <a:t> zinc oxide,</a:t>
                      </a:r>
                      <a:r>
                        <a:rPr lang="en-IN" sz="1400" b="0" i="0" u="sng" baseline="0" dirty="0" smtClean="0">
                          <a:solidFill>
                            <a:schemeClr val="dk1"/>
                          </a:solidFill>
                          <a:effectLst/>
                          <a:latin typeface="+mn-lt"/>
                          <a:ea typeface="+mn-ea"/>
                          <a:cs typeface="+mn-cs"/>
                        </a:rPr>
                        <a:t> </a:t>
                      </a:r>
                      <a:r>
                        <a:rPr lang="en-IN" sz="1400" b="0" i="0" u="sng" dirty="0" smtClean="0">
                          <a:solidFill>
                            <a:schemeClr val="dk1"/>
                          </a:solidFill>
                          <a:effectLst/>
                          <a:latin typeface="+mn-lt"/>
                          <a:ea typeface="+mn-ea"/>
                          <a:cs typeface="+mn-cs"/>
                        </a:rPr>
                        <a:t>anise oil, </a:t>
                      </a:r>
                      <a:r>
                        <a:rPr lang="en-IN" sz="1400" b="0" i="0" u="sng" dirty="0" err="1" smtClean="0">
                          <a:solidFill>
                            <a:schemeClr val="dk1"/>
                          </a:solidFill>
                          <a:effectLst/>
                          <a:latin typeface="+mn-lt"/>
                          <a:ea typeface="+mn-ea"/>
                          <a:cs typeface="+mn-cs"/>
                        </a:rPr>
                        <a:t>sepiolite</a:t>
                      </a:r>
                      <a:r>
                        <a:rPr lang="en-IN" sz="1400" b="0" i="0" u="sng" dirty="0" smtClean="0">
                          <a:solidFill>
                            <a:schemeClr val="dk1"/>
                          </a:solidFill>
                          <a:effectLst/>
                          <a:latin typeface="+mn-lt"/>
                          <a:ea typeface="+mn-ea"/>
                          <a:cs typeface="+mn-cs"/>
                        </a:rPr>
                        <a:t> activated carbon, stearate zinc, </a:t>
                      </a:r>
                      <a:r>
                        <a:rPr lang="en-IN" sz="1400" b="0" i="0" u="sng" dirty="0" err="1" smtClean="0">
                          <a:solidFill>
                            <a:schemeClr val="dk1"/>
                          </a:solidFill>
                          <a:effectLst/>
                          <a:latin typeface="+mn-lt"/>
                          <a:ea typeface="+mn-ea"/>
                          <a:cs typeface="+mn-cs"/>
                        </a:rPr>
                        <a:t>silane</a:t>
                      </a:r>
                      <a:r>
                        <a:rPr lang="en-IN" sz="1400" b="0" i="0" u="sng" dirty="0" smtClean="0">
                          <a:solidFill>
                            <a:schemeClr val="dk1"/>
                          </a:solidFill>
                          <a:effectLst/>
                          <a:latin typeface="+mn-lt"/>
                          <a:ea typeface="+mn-ea"/>
                          <a:cs typeface="+mn-cs"/>
                        </a:rPr>
                        <a:t> coupling agent, petrolatum , red phosphorus, softwood </a:t>
                      </a:r>
                      <a:r>
                        <a:rPr lang="en-IN" sz="1400" b="0" i="0" u="sng" dirty="0" err="1" smtClean="0">
                          <a:solidFill>
                            <a:schemeClr val="dk1"/>
                          </a:solidFill>
                          <a:effectLst/>
                          <a:latin typeface="+mn-lt"/>
                          <a:ea typeface="+mn-ea"/>
                          <a:cs typeface="+mn-cs"/>
                        </a:rPr>
                        <a:t>fibers</a:t>
                      </a:r>
                      <a:r>
                        <a:rPr lang="en-US" sz="1400" b="0" i="0" u="sng" strike="noStrike" baseline="0" dirty="0" smtClean="0">
                          <a:solidFill>
                            <a:srgbClr val="000000"/>
                          </a:solidFill>
                          <a:latin typeface="+mn-lt"/>
                          <a:cs typeface="Arial" pitchFamily="34" charset="0"/>
                        </a:rPr>
                        <a:t>. The method involves that the ingredients are homogenized into a twin-screw extruder melt and co compounded, pelletized to obtain pellets packing</a:t>
                      </a:r>
                      <a:r>
                        <a:rPr lang="en-US" sz="1400" b="0" i="0" u="none" strike="noStrike" baseline="0" dirty="0" smtClean="0">
                          <a:solidFill>
                            <a:srgbClr val="000000"/>
                          </a:solidFill>
                          <a:latin typeface="+mn-lt"/>
                          <a:cs typeface="Arial" pitchFamily="34" charset="0"/>
                        </a:rPr>
                        <a:t>. The obtained pellets blown into film with a thickness of  approximately 70-90μm.</a:t>
                      </a:r>
                      <a:endParaRPr lang="en-US" sz="1400" b="0" i="0" u="none" strike="noStrike" dirty="0" smtClean="0">
                        <a:solidFill>
                          <a:srgbClr val="000000"/>
                        </a:solidFill>
                        <a:latin typeface="+mn-lt"/>
                        <a:cs typeface="Arial" pitchFamily="34" charset="0"/>
                      </a:endParaRPr>
                    </a:p>
                  </a:txBody>
                  <a:tcPr marL="9525" marR="9525" marT="9525" marB="0" anchor="ctr"/>
                </a:tc>
              </a:tr>
            </a:tbl>
          </a:graphicData>
        </a:graphic>
      </p:graphicFrame>
      <p:sp>
        <p:nvSpPr>
          <p:cNvPr id="17" name="Rectangle 16"/>
          <p:cNvSpPr/>
          <p:nvPr/>
        </p:nvSpPr>
        <p:spPr>
          <a:xfrm>
            <a:off x="228600" y="838200"/>
            <a:ext cx="1447800" cy="338554"/>
          </a:xfrm>
          <a:prstGeom prst="rect">
            <a:avLst/>
          </a:prstGeom>
        </p:spPr>
        <p:txBody>
          <a:bodyPr wrap="square">
            <a:spAutoFit/>
          </a:bodyPr>
          <a:lstStyle/>
          <a:p>
            <a:pPr algn="just"/>
            <a:r>
              <a:rPr lang="en-IN" sz="1600" b="1" dirty="0" smtClean="0">
                <a:latin typeface="Calibri (Body)"/>
              </a:rPr>
              <a:t>Key Patents </a:t>
            </a:r>
          </a:p>
        </p:txBody>
      </p:sp>
      <p:sp>
        <p:nvSpPr>
          <p:cNvPr id="24" name="Slide Number Placeholder 23"/>
          <p:cNvSpPr>
            <a:spLocks noGrp="1"/>
          </p:cNvSpPr>
          <p:nvPr>
            <p:ph type="sldNum" sz="quarter" idx="12"/>
          </p:nvPr>
        </p:nvSpPr>
        <p:spPr/>
        <p:txBody>
          <a:bodyPr/>
          <a:lstStyle/>
          <a:p>
            <a:pPr>
              <a:defRPr/>
            </a:pPr>
            <a:fld id="{46318E3D-C770-4D91-B40E-7E88DA3097BF}" type="slidenum">
              <a:rPr lang="en-IN" smtClean="0"/>
              <a:pPr>
                <a:defRPr/>
              </a:pPr>
              <a:t>22</a:t>
            </a:fld>
            <a:endParaRPr lang="en-IN" dirty="0"/>
          </a:p>
        </p:txBody>
      </p:sp>
      <p:pic>
        <p:nvPicPr>
          <p:cNvPr id="18"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5564" t="12070" r="86550" b="76077"/>
          <a:stretch/>
        </p:blipFill>
        <p:spPr bwMode="auto">
          <a:xfrm>
            <a:off x="8028000" y="0"/>
            <a:ext cx="1116000" cy="8445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itle 1"/>
          <p:cNvSpPr txBox="1">
            <a:spLocks/>
          </p:cNvSpPr>
          <p:nvPr/>
        </p:nvSpPr>
        <p:spPr>
          <a:xfrm>
            <a:off x="-2628" y="108692"/>
            <a:ext cx="8117928" cy="685799"/>
          </a:xfrm>
          <a:prstGeom prst="rect">
            <a:avLst/>
          </a:prstGeom>
        </p:spPr>
        <p:txBody>
          <a:bodyPr/>
          <a:lstStyle>
            <a:lvl1pPr algn="ctr" rtl="0" eaLnBrk="0" fontAlgn="base" hangingPunct="0">
              <a:spcBef>
                <a:spcPct val="0"/>
              </a:spcBef>
              <a:spcAft>
                <a:spcPct val="0"/>
              </a:spcAft>
              <a:defRPr sz="4400">
                <a:solidFill>
                  <a:schemeClr val="tx2"/>
                </a:solidFill>
                <a:latin typeface="Arial" pitchFamily="34" charset="0"/>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a:lstStyle>
          <a:p>
            <a:pPr>
              <a:defRPr/>
            </a:pPr>
            <a:r>
              <a:rPr lang="en-US" sz="2400" b="1" kern="1200" dirty="0" smtClean="0">
                <a:solidFill>
                  <a:schemeClr val="bg1"/>
                </a:solidFill>
                <a:latin typeface="+mn-lt"/>
              </a:rPr>
              <a:t>Patent Portfolio Analysis</a:t>
            </a:r>
            <a:r>
              <a:rPr lang="en-US" sz="2400" b="1" spc="-10" dirty="0" smtClean="0">
                <a:solidFill>
                  <a:schemeClr val="bg1"/>
                </a:solidFill>
                <a:latin typeface="+mn-lt"/>
              </a:rPr>
              <a:t> </a:t>
            </a:r>
            <a:r>
              <a:rPr lang="en-US" sz="2400" b="1" spc="-10" dirty="0">
                <a:solidFill>
                  <a:schemeClr val="bg1"/>
                </a:solidFill>
                <a:latin typeface="+mn-lt"/>
              </a:rPr>
              <a:t>– </a:t>
            </a:r>
            <a:r>
              <a:rPr lang="en-US" sz="2400" b="1" spc="-10" dirty="0" smtClean="0">
                <a:solidFill>
                  <a:schemeClr val="bg1"/>
                </a:solidFill>
                <a:latin typeface="+mn-lt"/>
              </a:rPr>
              <a:t>Anhui </a:t>
            </a:r>
            <a:r>
              <a:rPr lang="en-US" sz="2400" b="1" spc="-10" dirty="0" err="1" smtClean="0">
                <a:solidFill>
                  <a:schemeClr val="bg1"/>
                </a:solidFill>
                <a:latin typeface="+mn-lt"/>
              </a:rPr>
              <a:t>Yingmei</a:t>
            </a:r>
            <a:r>
              <a:rPr lang="en-US" sz="2400" b="1" spc="-10" dirty="0" smtClean="0">
                <a:solidFill>
                  <a:schemeClr val="bg1"/>
                </a:solidFill>
                <a:latin typeface="+mn-lt"/>
              </a:rPr>
              <a:t> Color Printing &amp; Packaging Co Ltd</a:t>
            </a:r>
          </a:p>
        </p:txBody>
      </p:sp>
      <p:pic>
        <p:nvPicPr>
          <p:cNvPr id="20492" name="Picture 2"/>
          <p:cNvPicPr>
            <a:picLocks noChangeAspect="1" noChangeArrowheads="1"/>
          </p:cNvPicPr>
          <p:nvPr/>
        </p:nvPicPr>
        <p:blipFill>
          <a:blip r:embed="rId6" cstate="print"/>
          <a:srcRect/>
          <a:stretch>
            <a:fillRect/>
          </a:stretch>
        </p:blipFill>
        <p:spPr bwMode="auto">
          <a:xfrm>
            <a:off x="152400" y="6400800"/>
            <a:ext cx="1143000" cy="349250"/>
          </a:xfrm>
          <a:prstGeom prst="rect">
            <a:avLst/>
          </a:prstGeom>
          <a:noFill/>
          <a:ln w="9525">
            <a:noFill/>
            <a:miter lim="800000"/>
            <a:headEnd/>
            <a:tailEnd/>
          </a:ln>
        </p:spPr>
      </p:pic>
    </p:spTree>
    <p:extLst>
      <p:ext uri="{BB962C8B-B14F-4D97-AF65-F5344CB8AC3E}">
        <p14:creationId xmlns:p14="http://schemas.microsoft.com/office/powerpoint/2010/main" xmlns="" val="328693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p>
        </p:txBody>
      </p:sp>
      <p:sp>
        <p:nvSpPr>
          <p:cNvPr id="6" name="object 6"/>
          <p:cNvSpPr txBox="1">
            <a:spLocks noGrp="1"/>
          </p:cNvSpPr>
          <p:nvPr>
            <p:ph type="title"/>
          </p:nvPr>
        </p:nvSpPr>
        <p:spPr>
          <a:xfrm>
            <a:off x="1" y="188640"/>
            <a:ext cx="6804248" cy="430887"/>
          </a:xfrm>
        </p:spPr>
        <p:txBody>
          <a:bodyPr wrap="square" rtlCol="0">
            <a:spAutoFit/>
          </a:bodyPr>
          <a:lstStyle/>
          <a:p>
            <a:pPr marL="342900" indent="-342900" eaLnBrk="1" fontAlgn="auto" hangingPunct="1">
              <a:spcBef>
                <a:spcPct val="20000"/>
              </a:spcBef>
              <a:spcAft>
                <a:spcPts val="0"/>
              </a:spcAft>
              <a:defRPr/>
            </a:pPr>
            <a:r>
              <a:rPr lang="en-US" sz="2800" b="1" kern="1200" dirty="0" smtClean="0">
                <a:solidFill>
                  <a:schemeClr val="bg1"/>
                </a:solidFill>
                <a:latin typeface="+mn-lt"/>
                <a:ea typeface="+mn-ea"/>
                <a:cs typeface="Arial" pitchFamily="34" charset="0"/>
              </a:rPr>
              <a:t>Patent Portfolio Analysis – </a:t>
            </a:r>
            <a:r>
              <a:rPr lang="en-US" sz="2800" b="1" spc="-10" dirty="0" err="1" smtClean="0">
                <a:solidFill>
                  <a:schemeClr val="bg1"/>
                </a:solidFill>
                <a:latin typeface="+mn-lt"/>
                <a:cs typeface="Arial" pitchFamily="34" charset="0"/>
              </a:rPr>
              <a:t>Cryovac</a:t>
            </a:r>
            <a:r>
              <a:rPr lang="en-US" sz="2800" b="1" spc="-10" dirty="0" smtClean="0">
                <a:solidFill>
                  <a:schemeClr val="bg1"/>
                </a:solidFill>
                <a:latin typeface="+mn-lt"/>
                <a:cs typeface="Arial" pitchFamily="34" charset="0"/>
              </a:rPr>
              <a:t> Inc.</a:t>
            </a:r>
            <a:endParaRPr sz="2800" spc="-10" dirty="0">
              <a:solidFill>
                <a:schemeClr val="bg1"/>
              </a:solidFill>
              <a:latin typeface="+mn-lt"/>
              <a:cs typeface="Arial" pitchFamily="34" charset="0"/>
            </a:endParaRPr>
          </a:p>
        </p:txBody>
      </p:sp>
      <p:pic>
        <p:nvPicPr>
          <p:cNvPr id="17414" name="Picture 2"/>
          <p:cNvPicPr>
            <a:picLocks noChangeAspect="1" noChangeArrowheads="1"/>
          </p:cNvPicPr>
          <p:nvPr/>
        </p:nvPicPr>
        <p:blipFill>
          <a:blip r:embed="rId3" cstate="print"/>
          <a:srcRect/>
          <a:stretch>
            <a:fillRect/>
          </a:stretch>
        </p:blipFill>
        <p:spPr bwMode="auto">
          <a:xfrm>
            <a:off x="107504" y="6356350"/>
            <a:ext cx="1152128" cy="349250"/>
          </a:xfrm>
          <a:prstGeom prst="rect">
            <a:avLst/>
          </a:prstGeom>
          <a:noFill/>
          <a:ln w="9525">
            <a:noFill/>
            <a:miter lim="800000"/>
            <a:headEnd/>
            <a:tailEnd/>
          </a:ln>
        </p:spPr>
      </p:pic>
      <p:sp>
        <p:nvSpPr>
          <p:cNvPr id="16" name="Slide Number Placeholder 15"/>
          <p:cNvSpPr>
            <a:spLocks noGrp="1"/>
          </p:cNvSpPr>
          <p:nvPr>
            <p:ph type="sldNum" sz="quarter" idx="12"/>
          </p:nvPr>
        </p:nvSpPr>
        <p:spPr/>
        <p:txBody>
          <a:bodyPr/>
          <a:lstStyle/>
          <a:p>
            <a:pPr>
              <a:defRPr/>
            </a:pPr>
            <a:fld id="{46318E3D-C770-4D91-B40E-7E88DA3097BF}" type="slidenum">
              <a:rPr lang="en-IN" smtClean="0"/>
              <a:pPr>
                <a:defRPr/>
              </a:pPr>
              <a:t>23</a:t>
            </a:fld>
            <a:endParaRPr lang="en-IN"/>
          </a:p>
        </p:txBody>
      </p:sp>
      <p:sp>
        <p:nvSpPr>
          <p:cNvPr id="4" name="Rectangle 3"/>
          <p:cNvSpPr/>
          <p:nvPr/>
        </p:nvSpPr>
        <p:spPr>
          <a:xfrm>
            <a:off x="3578845" y="762000"/>
            <a:ext cx="1657826" cy="375552"/>
          </a:xfrm>
          <a:prstGeom prst="rect">
            <a:avLst/>
          </a:prstGeom>
        </p:spPr>
        <p:txBody>
          <a:bodyPr wrap="none">
            <a:spAutoFit/>
          </a:bodyPr>
          <a:lstStyle/>
          <a:p>
            <a:pPr algn="just">
              <a:lnSpc>
                <a:spcPct val="150000"/>
              </a:lnSpc>
            </a:pPr>
            <a:r>
              <a:rPr lang="en-IN" sz="1400" b="1" dirty="0">
                <a:solidFill>
                  <a:srgbClr val="C00000"/>
                </a:solidFill>
              </a:rPr>
              <a:t>Company Profile </a:t>
            </a:r>
          </a:p>
        </p:txBody>
      </p:sp>
      <p:sp>
        <p:nvSpPr>
          <p:cNvPr id="2" name="Rectangle 1"/>
          <p:cNvSpPr/>
          <p:nvPr/>
        </p:nvSpPr>
        <p:spPr>
          <a:xfrm>
            <a:off x="242248" y="1113472"/>
            <a:ext cx="8825552" cy="1200329"/>
          </a:xfrm>
          <a:prstGeom prst="rect">
            <a:avLst/>
          </a:prstGeom>
        </p:spPr>
        <p:txBody>
          <a:bodyPr wrap="square">
            <a:spAutoFit/>
          </a:bodyPr>
          <a:lstStyle/>
          <a:p>
            <a:pPr algn="just">
              <a:lnSpc>
                <a:spcPct val="150000"/>
              </a:lnSpc>
              <a:buFont typeface="Wingdings" pitchFamily="2" charset="2"/>
              <a:buChar char="§"/>
            </a:pPr>
            <a:r>
              <a:rPr lang="en-US" sz="1200" dirty="0" smtClean="0"/>
              <a:t> </a:t>
            </a:r>
            <a:r>
              <a:rPr lang="en-US" sz="1200" dirty="0" err="1" smtClean="0"/>
              <a:t>Cryovac</a:t>
            </a:r>
            <a:r>
              <a:rPr lang="en-US" sz="1200" dirty="0" smtClean="0"/>
              <a:t>, Inc. was founded in 1946 and is based in Duncan, South Carolina. </a:t>
            </a:r>
            <a:r>
              <a:rPr lang="en-US" sz="1200" dirty="0" err="1" smtClean="0"/>
              <a:t>Cryovac</a:t>
            </a:r>
            <a:r>
              <a:rPr lang="en-US" sz="1200" dirty="0" smtClean="0"/>
              <a:t>. Inc. operates as a subsidiary of Sealed Air Corporation. </a:t>
            </a:r>
          </a:p>
          <a:p>
            <a:pPr algn="just">
              <a:lnSpc>
                <a:spcPct val="150000"/>
              </a:lnSpc>
              <a:buFont typeface="Wingdings" pitchFamily="2" charset="2"/>
              <a:buChar char="§"/>
            </a:pPr>
            <a:r>
              <a:rPr lang="en-US" sz="1200" dirty="0" smtClean="0"/>
              <a:t> </a:t>
            </a:r>
            <a:r>
              <a:rPr lang="en-US" sz="1200" dirty="0" err="1" smtClean="0"/>
              <a:t>Cryovac</a:t>
            </a:r>
            <a:r>
              <a:rPr lang="en-US" sz="1200" dirty="0"/>
              <a:t>, Inc. manufactures and markets food packaging </a:t>
            </a:r>
            <a:r>
              <a:rPr lang="en-US" sz="1200" dirty="0" smtClean="0"/>
              <a:t>products and offers </a:t>
            </a:r>
            <a:r>
              <a:rPr lang="en-US" sz="1200" dirty="0"/>
              <a:t>vacuum shrink bags, multi-ply bags, barrier trays, absorbent pads, case liners, laminates, rigid packaging, and oxygen-absorbing sachets. </a:t>
            </a:r>
            <a:endParaRPr lang="en-US" sz="1200" dirty="0" smtClean="0"/>
          </a:p>
        </p:txBody>
      </p:sp>
      <p:sp>
        <p:nvSpPr>
          <p:cNvPr id="23" name="Rounded Rectangle 22"/>
          <p:cNvSpPr/>
          <p:nvPr/>
        </p:nvSpPr>
        <p:spPr>
          <a:xfrm>
            <a:off x="85725" y="1178011"/>
            <a:ext cx="8982075" cy="11708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013" t="15625" r="70478" b="74677"/>
          <a:stretch/>
        </p:blipFill>
        <p:spPr bwMode="auto">
          <a:xfrm>
            <a:off x="6948000" y="0"/>
            <a:ext cx="2196000" cy="854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31" name="Chart 30"/>
          <p:cNvGraphicFramePr>
            <a:graphicFrameLocks/>
          </p:cNvGraphicFramePr>
          <p:nvPr>
            <p:extLst>
              <p:ext uri="{D42A27DB-BD31-4B8C-83A1-F6EECF244321}">
                <p14:modId xmlns:p14="http://schemas.microsoft.com/office/powerpoint/2010/main" xmlns="" val="2416963957"/>
              </p:ext>
            </p:extLst>
          </p:nvPr>
        </p:nvGraphicFramePr>
        <p:xfrm>
          <a:off x="928662" y="4356491"/>
          <a:ext cx="3429024" cy="2111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p:cNvGraphicFramePr>
            <a:graphicFrameLocks/>
          </p:cNvGraphicFramePr>
          <p:nvPr>
            <p:extLst>
              <p:ext uri="{D42A27DB-BD31-4B8C-83A1-F6EECF244321}">
                <p14:modId xmlns:p14="http://schemas.microsoft.com/office/powerpoint/2010/main" xmlns="" val="2012914111"/>
              </p:ext>
            </p:extLst>
          </p:nvPr>
        </p:nvGraphicFramePr>
        <p:xfrm>
          <a:off x="4429124" y="2714620"/>
          <a:ext cx="3490914" cy="1981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p:cNvGraphicFramePr>
            <a:graphicFrameLocks/>
          </p:cNvGraphicFramePr>
          <p:nvPr>
            <p:extLst>
              <p:ext uri="{D42A27DB-BD31-4B8C-83A1-F6EECF244321}">
                <p14:modId xmlns:p14="http://schemas.microsoft.com/office/powerpoint/2010/main" xmlns="" val="1643160781"/>
              </p:ext>
            </p:extLst>
          </p:nvPr>
        </p:nvGraphicFramePr>
        <p:xfrm>
          <a:off x="4429124" y="4429132"/>
          <a:ext cx="3643338" cy="2200268"/>
        </p:xfrm>
        <a:graphic>
          <a:graphicData uri="http://schemas.openxmlformats.org/drawingml/2006/chart">
            <c:chart xmlns:c="http://schemas.openxmlformats.org/drawingml/2006/chart" xmlns:r="http://schemas.openxmlformats.org/officeDocument/2006/relationships" r:id="rId7"/>
          </a:graphicData>
        </a:graphic>
      </p:graphicFrame>
      <p:sp>
        <p:nvSpPr>
          <p:cNvPr id="34" name="Rounded Rectangle 33"/>
          <p:cNvSpPr/>
          <p:nvPr/>
        </p:nvSpPr>
        <p:spPr>
          <a:xfrm>
            <a:off x="1214414" y="2778518"/>
            <a:ext cx="3226326" cy="1722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Rounded Rectangle 34"/>
          <p:cNvSpPr/>
          <p:nvPr/>
        </p:nvSpPr>
        <p:spPr>
          <a:xfrm>
            <a:off x="4500562" y="2778518"/>
            <a:ext cx="3348038" cy="17220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Rounded Rectangle 35"/>
          <p:cNvSpPr/>
          <p:nvPr/>
        </p:nvSpPr>
        <p:spPr>
          <a:xfrm>
            <a:off x="1214414" y="4568601"/>
            <a:ext cx="3214710" cy="17179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Rounded Rectangle 36"/>
          <p:cNvSpPr/>
          <p:nvPr/>
        </p:nvSpPr>
        <p:spPr>
          <a:xfrm>
            <a:off x="4500562" y="4568602"/>
            <a:ext cx="3348038" cy="17179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39" name="Chart 38"/>
          <p:cNvGraphicFramePr>
            <a:graphicFrameLocks/>
          </p:cNvGraphicFramePr>
          <p:nvPr>
            <p:extLst>
              <p:ext uri="{D42A27DB-BD31-4B8C-83A1-F6EECF244321}">
                <p14:modId xmlns:p14="http://schemas.microsoft.com/office/powerpoint/2010/main" xmlns="" val="1306056106"/>
              </p:ext>
            </p:extLst>
          </p:nvPr>
        </p:nvGraphicFramePr>
        <p:xfrm>
          <a:off x="1214414" y="2786058"/>
          <a:ext cx="3357586" cy="182682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xmlns="" val="12504116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7391400" y="1752600"/>
            <a:ext cx="1447800" cy="708025"/>
          </a:xfrm>
          <a:prstGeom prst="rect">
            <a:avLst/>
          </a:prstGeom>
          <a:noFill/>
          <a:ln w="9525">
            <a:noFill/>
            <a:miter lim="800000"/>
            <a:headEnd/>
            <a:tailEnd/>
          </a:ln>
        </p:spPr>
        <p:txBody>
          <a:bodyPr>
            <a:spAutoFit/>
          </a:bodyPr>
          <a:lstStyle/>
          <a:p>
            <a:pPr algn="ctr"/>
            <a:r>
              <a:rPr lang="en-US" sz="1000" dirty="0">
                <a:solidFill>
                  <a:schemeClr val="bg1"/>
                </a:solidFill>
                <a:latin typeface="Calibri (Body)"/>
              </a:rPr>
              <a:t>US8981037B2</a:t>
            </a:r>
          </a:p>
          <a:p>
            <a:pPr algn="ctr"/>
            <a:r>
              <a:rPr lang="en-US" sz="1000" dirty="0">
                <a:solidFill>
                  <a:schemeClr val="bg1"/>
                </a:solidFill>
                <a:latin typeface="Calibri (Body)"/>
              </a:rPr>
              <a:t>PEF used in preparation of a polyester resin </a:t>
            </a:r>
          </a:p>
        </p:txBody>
      </p:sp>
      <p:sp>
        <p:nvSpPr>
          <p:cNvPr id="20488" name="TextBox 9"/>
          <p:cNvSpPr txBox="1">
            <a:spLocks noChangeArrowheads="1"/>
          </p:cNvSpPr>
          <p:nvPr/>
        </p:nvSpPr>
        <p:spPr bwMode="auto">
          <a:xfrm>
            <a:off x="5867400" y="3200400"/>
            <a:ext cx="990600" cy="307975"/>
          </a:xfrm>
          <a:prstGeom prst="rect">
            <a:avLst/>
          </a:prstGeom>
          <a:noFill/>
          <a:ln w="9525">
            <a:noFill/>
            <a:miter lim="800000"/>
            <a:headEnd/>
            <a:tailEnd/>
          </a:ln>
        </p:spPr>
        <p:txBody>
          <a:bodyPr>
            <a:spAutoFit/>
          </a:bodyPr>
          <a:lstStyle/>
          <a:p>
            <a:r>
              <a:rPr lang="en-US" sz="1400" b="1">
                <a:solidFill>
                  <a:schemeClr val="bg1"/>
                </a:solidFill>
              </a:rPr>
              <a:t>CANON</a:t>
            </a:r>
          </a:p>
        </p:txBody>
      </p:sp>
      <p:sp>
        <p:nvSpPr>
          <p:cNvPr id="20489" name="TextBox 10"/>
          <p:cNvSpPr txBox="1">
            <a:spLocks noChangeArrowheads="1"/>
          </p:cNvSpPr>
          <p:nvPr/>
        </p:nvSpPr>
        <p:spPr bwMode="auto">
          <a:xfrm>
            <a:off x="4572000" y="1600200"/>
            <a:ext cx="1371600" cy="1169988"/>
          </a:xfrm>
          <a:prstGeom prst="rect">
            <a:avLst/>
          </a:prstGeom>
          <a:noFill/>
          <a:ln w="9525">
            <a:noFill/>
            <a:miter lim="800000"/>
            <a:headEnd/>
            <a:tailEnd/>
          </a:ln>
        </p:spPr>
        <p:txBody>
          <a:bodyPr>
            <a:spAutoFit/>
          </a:bodyPr>
          <a:lstStyle/>
          <a:p>
            <a:pPr algn="ctr"/>
            <a:r>
              <a:rPr lang="en-US" sz="1000">
                <a:solidFill>
                  <a:schemeClr val="bg1"/>
                </a:solidFill>
                <a:latin typeface="Calibri (Body)"/>
              </a:rPr>
              <a:t>US7741389B2</a:t>
            </a:r>
          </a:p>
          <a:p>
            <a:pPr algn="ctr"/>
            <a:r>
              <a:rPr lang="en-IN" sz="1000">
                <a:solidFill>
                  <a:schemeClr val="bg1"/>
                </a:solidFill>
                <a:latin typeface="Calibri (Body)"/>
              </a:rPr>
              <a:t>Resin composition containing  a polyalkylene furan dicarboxylate resin and a porphyrin compound</a:t>
            </a:r>
            <a:endParaRPr lang="en-US" sz="1000">
              <a:solidFill>
                <a:schemeClr val="bg1"/>
              </a:solidFill>
              <a:latin typeface="Calibri (Body)"/>
            </a:endParaRPr>
          </a:p>
        </p:txBody>
      </p:sp>
      <p:graphicFrame>
        <p:nvGraphicFramePr>
          <p:cNvPr id="16" name="Table 15"/>
          <p:cNvGraphicFramePr>
            <a:graphicFrameLocks noGrp="1"/>
          </p:cNvGraphicFramePr>
          <p:nvPr>
            <p:extLst>
              <p:ext uri="{D42A27DB-BD31-4B8C-83A1-F6EECF244321}">
                <p14:modId xmlns:p14="http://schemas.microsoft.com/office/powerpoint/2010/main" xmlns="" val="3883950623"/>
              </p:ext>
            </p:extLst>
          </p:nvPr>
        </p:nvGraphicFramePr>
        <p:xfrm>
          <a:off x="251520" y="1224870"/>
          <a:ext cx="8686800" cy="5444490"/>
        </p:xfrm>
        <a:graphic>
          <a:graphicData uri="http://schemas.openxmlformats.org/drawingml/2006/table">
            <a:tbl>
              <a:tblPr firstRow="1" bandRow="1">
                <a:tableStyleId>{5C22544A-7EE6-4342-B048-85BDC9FD1C3A}</a:tableStyleId>
              </a:tblPr>
              <a:tblGrid>
                <a:gridCol w="1676400"/>
                <a:gridCol w="7010400"/>
              </a:tblGrid>
              <a:tr h="282756">
                <a:tc>
                  <a:txBody>
                    <a:bodyPr/>
                    <a:lstStyle/>
                    <a:p>
                      <a:pPr algn="ctr"/>
                      <a:r>
                        <a:rPr lang="en-US" sz="1400" dirty="0" smtClean="0">
                          <a:latin typeface="+mn-lt"/>
                          <a:cs typeface="Arial" pitchFamily="34" charset="0"/>
                        </a:rPr>
                        <a:t>Patent No.</a:t>
                      </a: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Key Features</a:t>
                      </a:r>
                      <a:endParaRPr lang="en-US" sz="1400" dirty="0">
                        <a:latin typeface="+mn-lt"/>
                        <a:cs typeface="Arial" pitchFamily="34" charset="0"/>
                      </a:endParaRPr>
                    </a:p>
                  </a:txBody>
                  <a:tcPr anchor="ctr"/>
                </a:tc>
              </a:tr>
              <a:tr h="2925461">
                <a:tc>
                  <a:txBody>
                    <a:bodyPr/>
                    <a:lstStyle/>
                    <a:p>
                      <a:pPr algn="ctr" fontAlgn="t"/>
                      <a:r>
                        <a:rPr lang="en-IN" sz="1400" b="1" i="0" u="sng" strike="noStrike" dirty="0" smtClean="0">
                          <a:solidFill>
                            <a:srgbClr val="0000FF"/>
                          </a:solidFill>
                          <a:effectLst/>
                          <a:latin typeface="+mn-lt"/>
                          <a:cs typeface="Arial" pitchFamily="34" charset="0"/>
                          <a:hlinkClick r:id="rId2"/>
                        </a:rPr>
                        <a:t>US20150251814A1</a:t>
                      </a:r>
                      <a:endParaRPr lang="en-IN" sz="1400" b="1" i="0" u="sng" strike="noStrike" dirty="0" smtClean="0">
                        <a:solidFill>
                          <a:srgbClr val="0000FF"/>
                        </a:solidFill>
                        <a:effectLst/>
                        <a:latin typeface="+mn-lt"/>
                        <a:cs typeface="Arial" pitchFamily="34" charset="0"/>
                      </a:endParaRPr>
                    </a:p>
                  </a:txBody>
                  <a:tcPr marL="9525" marR="9525" marT="9525" marB="0" anchor="ctr"/>
                </a:tc>
                <a:tc>
                  <a:txBody>
                    <a:bodyPr/>
                    <a:lstStyle/>
                    <a:p>
                      <a:pPr marL="0" marR="0" indent="0" algn="just" defTabSz="914400" eaLnBrk="1" fontAlgn="b" latinLnBrk="0" hangingPunct="1">
                        <a:lnSpc>
                          <a:spcPct val="150000"/>
                        </a:lnSpc>
                        <a:spcBef>
                          <a:spcPts val="0"/>
                        </a:spcBef>
                        <a:spcAft>
                          <a:spcPts val="0"/>
                        </a:spcAft>
                        <a:buClrTx/>
                        <a:buSzTx/>
                        <a:buFontTx/>
                        <a:buNone/>
                        <a:tabLst/>
                        <a:defRPr/>
                      </a:pPr>
                      <a:r>
                        <a:rPr lang="en-US" sz="1400" b="0" i="0" u="none" strike="noStrike" dirty="0" smtClean="0">
                          <a:solidFill>
                            <a:srgbClr val="000000"/>
                          </a:solidFill>
                          <a:latin typeface="+mn-lt"/>
                          <a:cs typeface="Arial" pitchFamily="34" charset="0"/>
                        </a:rPr>
                        <a:t>The Patent document relates to </a:t>
                      </a:r>
                      <a:r>
                        <a:rPr lang="en-US" sz="1400" b="0" i="0" u="sng" strike="noStrike" dirty="0" smtClean="0">
                          <a:solidFill>
                            <a:srgbClr val="000000"/>
                          </a:solidFill>
                          <a:latin typeface="+mn-lt"/>
                          <a:cs typeface="Arial" pitchFamily="34" charset="0"/>
                        </a:rPr>
                        <a:t>a coextruded blown film comprising high density polyethylene for use in packaging, such as food packaging, such as in aseptic</a:t>
                      </a:r>
                      <a:r>
                        <a:rPr lang="en-US" sz="1400" b="0" i="0" u="none" strike="noStrike" dirty="0" smtClean="0">
                          <a:solidFill>
                            <a:srgbClr val="000000"/>
                          </a:solidFill>
                          <a:latin typeface="+mn-lt"/>
                          <a:cs typeface="Arial" pitchFamily="34" charset="0"/>
                        </a:rPr>
                        <a:t>, </a:t>
                      </a:r>
                      <a:r>
                        <a:rPr lang="en-US" sz="1400" b="0" i="0" u="sng" strike="noStrike" dirty="0" smtClean="0">
                          <a:solidFill>
                            <a:srgbClr val="000000"/>
                          </a:solidFill>
                          <a:latin typeface="+mn-lt"/>
                          <a:cs typeface="Arial" pitchFamily="34" charset="0"/>
                        </a:rPr>
                        <a:t>hot-fill, or retort packaging environments</a:t>
                      </a:r>
                      <a:r>
                        <a:rPr lang="en-US" sz="1400" b="0" i="0" u="none" strike="noStrike" dirty="0" smtClean="0">
                          <a:solidFill>
                            <a:srgbClr val="000000"/>
                          </a:solidFill>
                          <a:latin typeface="+mn-lt"/>
                          <a:cs typeface="Arial" pitchFamily="34" charset="0"/>
                        </a:rPr>
                        <a:t>. The another aspect of the invention is a package comprises a food product, and a hermetic pouch in which the food product is disposed, the hermetic pouch having a longitudinal seal and two transverse heat seals, </a:t>
                      </a:r>
                      <a:r>
                        <a:rPr lang="en-US" sz="1400" b="0" i="0" u="sng" strike="noStrike" dirty="0" smtClean="0">
                          <a:solidFill>
                            <a:srgbClr val="000000"/>
                          </a:solidFill>
                          <a:latin typeface="+mn-lt"/>
                          <a:cs typeface="Arial" pitchFamily="34" charset="0"/>
                        </a:rPr>
                        <a:t>the pouch comprising a laminate of a coextruded multilayer blown film comprising a core layer comprising a blend of ethylene vinyl alcohol copolymer, and an active oxygen barrier composition</a:t>
                      </a:r>
                      <a:r>
                        <a:rPr lang="en-US" sz="1400" b="0" i="0" u="none" strike="noStrike" dirty="0" smtClean="0">
                          <a:solidFill>
                            <a:srgbClr val="000000"/>
                          </a:solidFill>
                          <a:latin typeface="+mn-lt"/>
                          <a:cs typeface="Arial" pitchFamily="34" charset="0"/>
                        </a:rPr>
                        <a:t> wherein from 20% to 65% by weight of the coextruded multilayer blown film comprises high density polyethylene; and a trap-printed film comprising polyethylene terephthalate, the trap-printed film adhesively joined to the first outer layer of the coextruded multilayer blown film.</a:t>
                      </a:r>
                    </a:p>
                  </a:txBody>
                  <a:tcPr marL="9525" marR="9525" marT="9525" marB="0" anchor="ctr"/>
                </a:tc>
              </a:tr>
              <a:tr h="1737887">
                <a:tc>
                  <a:txBody>
                    <a:bodyPr/>
                    <a:lstStyle/>
                    <a:p>
                      <a:pPr algn="ctr" fontAlgn="t"/>
                      <a:r>
                        <a:rPr lang="en-IN" sz="1400" b="1" i="0" u="sng" strike="noStrike" dirty="0" smtClean="0">
                          <a:solidFill>
                            <a:srgbClr val="0000FF"/>
                          </a:solidFill>
                          <a:effectLst/>
                          <a:latin typeface="+mn-lt"/>
                          <a:cs typeface="Arial" pitchFamily="34" charset="0"/>
                          <a:hlinkClick r:id="rId3"/>
                        </a:rPr>
                        <a:t>US20180134013A1</a:t>
                      </a:r>
                      <a:endParaRPr lang="en-IN" sz="1400" b="1" i="0" u="sng" strike="noStrike" dirty="0" smtClean="0">
                        <a:solidFill>
                          <a:srgbClr val="0000FF"/>
                        </a:solidFill>
                        <a:effectLst/>
                        <a:latin typeface="+mn-lt"/>
                        <a:cs typeface="Arial" pitchFamily="34" charset="0"/>
                      </a:endParaRPr>
                    </a:p>
                  </a:txBody>
                  <a:tcPr marL="9525" marR="9525" marT="9525" marB="0" anchor="ctr"/>
                </a:tc>
                <a:tc>
                  <a:txBody>
                    <a:bodyPr/>
                    <a:lstStyle/>
                    <a:p>
                      <a:pPr marL="0" marR="0" indent="0" algn="just" defTabSz="914400" eaLnBrk="1" fontAlgn="b" latinLnBrk="0" hangingPunct="1">
                        <a:lnSpc>
                          <a:spcPct val="150000"/>
                        </a:lnSpc>
                        <a:spcBef>
                          <a:spcPts val="0"/>
                        </a:spcBef>
                        <a:spcAft>
                          <a:spcPts val="0"/>
                        </a:spcAft>
                        <a:buClrTx/>
                        <a:buSzTx/>
                        <a:buFontTx/>
                        <a:buNone/>
                        <a:tabLst/>
                        <a:defRPr/>
                      </a:pPr>
                      <a:r>
                        <a:rPr lang="en-US" sz="1400" b="0" i="0" u="none" strike="noStrike" dirty="0" smtClean="0">
                          <a:solidFill>
                            <a:srgbClr val="000000"/>
                          </a:solidFill>
                          <a:latin typeface="+mn-lt"/>
                          <a:cs typeface="Arial" pitchFamily="34" charset="0"/>
                        </a:rPr>
                        <a:t>The Patent document relates to </a:t>
                      </a:r>
                      <a:r>
                        <a:rPr lang="en-US" sz="1400" b="0" i="0" u="sng" strike="noStrike" dirty="0" smtClean="0">
                          <a:solidFill>
                            <a:srgbClr val="000000"/>
                          </a:solidFill>
                          <a:latin typeface="+mn-lt"/>
                          <a:cs typeface="Arial" pitchFamily="34" charset="0"/>
                        </a:rPr>
                        <a:t>a manufacturing</a:t>
                      </a:r>
                      <a:r>
                        <a:rPr lang="en-US" sz="1400" b="0" i="0" u="sng" strike="noStrike" baseline="0" dirty="0" smtClean="0">
                          <a:solidFill>
                            <a:srgbClr val="000000"/>
                          </a:solidFill>
                          <a:latin typeface="+mn-lt"/>
                          <a:cs typeface="Arial" pitchFamily="34" charset="0"/>
                        </a:rPr>
                        <a:t> process of </a:t>
                      </a:r>
                      <a:r>
                        <a:rPr lang="en-US" sz="1400" b="0" i="0" u="sng" strike="noStrike" dirty="0" smtClean="0">
                          <a:solidFill>
                            <a:srgbClr val="000000"/>
                          </a:solidFill>
                          <a:latin typeface="+mn-lt"/>
                          <a:cs typeface="Arial" pitchFamily="34" charset="0"/>
                        </a:rPr>
                        <a:t>multilayer oxygen scavenging films</a:t>
                      </a:r>
                      <a:r>
                        <a:rPr lang="en-US" sz="1400" b="0" i="0" u="sng" strike="noStrike" baseline="0" dirty="0" smtClean="0">
                          <a:solidFill>
                            <a:srgbClr val="000000"/>
                          </a:solidFill>
                          <a:latin typeface="+mn-lt"/>
                          <a:cs typeface="Arial" pitchFamily="34" charset="0"/>
                        </a:rPr>
                        <a:t> for their </a:t>
                      </a:r>
                      <a:r>
                        <a:rPr lang="en-US" sz="1400" b="0" i="0" u="sng" strike="noStrike" dirty="0" smtClean="0">
                          <a:solidFill>
                            <a:srgbClr val="000000"/>
                          </a:solidFill>
                          <a:latin typeface="+mn-lt"/>
                          <a:cs typeface="Arial" pitchFamily="34" charset="0"/>
                        </a:rPr>
                        <a:t>use in food packaging materials</a:t>
                      </a:r>
                      <a:r>
                        <a:rPr lang="en-US" sz="1400" b="0" i="0" u="none" strike="noStrike" dirty="0" smtClean="0">
                          <a:solidFill>
                            <a:srgbClr val="000000"/>
                          </a:solidFill>
                          <a:latin typeface="+mn-lt"/>
                          <a:cs typeface="Arial" pitchFamily="34" charset="0"/>
                        </a:rPr>
                        <a:t>.</a:t>
                      </a:r>
                      <a:r>
                        <a:rPr lang="en-US" sz="1400" b="0" i="0" u="none" strike="noStrike" baseline="0" dirty="0" smtClean="0">
                          <a:solidFill>
                            <a:srgbClr val="000000"/>
                          </a:solidFill>
                          <a:latin typeface="+mn-lt"/>
                          <a:cs typeface="Arial" pitchFamily="34" charset="0"/>
                        </a:rPr>
                        <a:t> The </a:t>
                      </a:r>
                      <a:r>
                        <a:rPr lang="en-US" sz="1400" b="0" i="0" u="none" strike="noStrike" dirty="0" smtClean="0">
                          <a:solidFill>
                            <a:srgbClr val="000000"/>
                          </a:solidFill>
                          <a:latin typeface="+mn-lt"/>
                          <a:cs typeface="Arial" pitchFamily="34" charset="0"/>
                        </a:rPr>
                        <a:t>oxygen scavenging layers of the films  comprising a blend of ethylene/methyl acrylate/cyclohexene methyl acrylate copolymer (EMCM) as oxygen scavenger resin and a catalyst in a carrier resin, and an outer substrate layer. </a:t>
                      </a:r>
                      <a:r>
                        <a:rPr lang="en-US" sz="1400" b="0" i="0" u="sng" strike="noStrike" dirty="0" smtClean="0">
                          <a:solidFill>
                            <a:srgbClr val="000000"/>
                          </a:solidFill>
                          <a:latin typeface="+mn-lt"/>
                          <a:cs typeface="Arial" pitchFamily="34" charset="0"/>
                        </a:rPr>
                        <a:t>The invention disclosed co extrusion process for</a:t>
                      </a:r>
                      <a:r>
                        <a:rPr lang="en-US" sz="1400" b="0" i="0" u="sng" strike="noStrike" baseline="0" dirty="0" smtClean="0">
                          <a:solidFill>
                            <a:srgbClr val="000000"/>
                          </a:solidFill>
                          <a:latin typeface="+mn-lt"/>
                          <a:cs typeface="Arial" pitchFamily="34" charset="0"/>
                        </a:rPr>
                        <a:t> manufacturing </a:t>
                      </a:r>
                      <a:r>
                        <a:rPr lang="en-US" sz="1400" b="0" i="0" u="sng" strike="noStrike" dirty="0" smtClean="0">
                          <a:solidFill>
                            <a:srgbClr val="000000"/>
                          </a:solidFill>
                          <a:latin typeface="+mn-lt"/>
                          <a:cs typeface="Arial" pitchFamily="34" charset="0"/>
                        </a:rPr>
                        <a:t>of such films to be used in food packaging and to the packages obtained therefrom</a:t>
                      </a:r>
                      <a:r>
                        <a:rPr lang="en-US" sz="1400" b="0" i="0" u="none" strike="noStrike" dirty="0" smtClean="0">
                          <a:solidFill>
                            <a:srgbClr val="000000"/>
                          </a:solidFill>
                          <a:latin typeface="+mn-lt"/>
                          <a:cs typeface="Arial" pitchFamily="34" charset="0"/>
                        </a:rPr>
                        <a:t>.</a:t>
                      </a:r>
                    </a:p>
                  </a:txBody>
                  <a:tcPr marL="9525" marR="9525" marT="9525" marB="0" anchor="ctr"/>
                </a:tc>
              </a:tr>
            </a:tbl>
          </a:graphicData>
        </a:graphic>
      </p:graphicFrame>
      <p:sp>
        <p:nvSpPr>
          <p:cNvPr id="17" name="Rectangle 16"/>
          <p:cNvSpPr/>
          <p:nvPr/>
        </p:nvSpPr>
        <p:spPr>
          <a:xfrm>
            <a:off x="189016" y="838200"/>
            <a:ext cx="1792184" cy="338554"/>
          </a:xfrm>
          <a:prstGeom prst="rect">
            <a:avLst/>
          </a:prstGeom>
        </p:spPr>
        <p:txBody>
          <a:bodyPr wrap="square">
            <a:spAutoFit/>
          </a:bodyPr>
          <a:lstStyle/>
          <a:p>
            <a:pPr algn="just"/>
            <a:r>
              <a:rPr lang="en-IN" sz="1600" b="1" dirty="0" smtClean="0">
                <a:latin typeface="Calibri (Body)"/>
              </a:rPr>
              <a:t>Key Patents</a:t>
            </a:r>
          </a:p>
        </p:txBody>
      </p:sp>
      <p:sp>
        <p:nvSpPr>
          <p:cNvPr id="24" name="Slide Number Placeholder 23"/>
          <p:cNvSpPr>
            <a:spLocks noGrp="1"/>
          </p:cNvSpPr>
          <p:nvPr>
            <p:ph type="sldNum" sz="quarter" idx="12"/>
          </p:nvPr>
        </p:nvSpPr>
        <p:spPr/>
        <p:txBody>
          <a:bodyPr/>
          <a:lstStyle/>
          <a:p>
            <a:pPr>
              <a:defRPr/>
            </a:pPr>
            <a:fld id="{46318E3D-C770-4D91-B40E-7E88DA3097BF}" type="slidenum">
              <a:rPr lang="en-IN" smtClean="0"/>
              <a:pPr>
                <a:defRPr/>
              </a:pPr>
              <a:t>24</a:t>
            </a:fld>
            <a:endParaRPr lang="en-IN"/>
          </a:p>
        </p:txBody>
      </p:sp>
      <p:sp>
        <p:nvSpPr>
          <p:cNvPr id="21" name="object 6"/>
          <p:cNvSpPr txBox="1">
            <a:spLocks noGrp="1"/>
          </p:cNvSpPr>
          <p:nvPr>
            <p:ph type="title"/>
          </p:nvPr>
        </p:nvSpPr>
        <p:spPr>
          <a:xfrm>
            <a:off x="1" y="212032"/>
            <a:ext cx="6858000" cy="430887"/>
          </a:xfrm>
        </p:spPr>
        <p:txBody>
          <a:bodyPr wrap="square" rtlCol="0">
            <a:spAutoFit/>
          </a:bodyPr>
          <a:lstStyle/>
          <a:p>
            <a:pPr marL="342900" indent="-342900" eaLnBrk="1" fontAlgn="auto" hangingPunct="1">
              <a:spcBef>
                <a:spcPct val="20000"/>
              </a:spcBef>
              <a:spcAft>
                <a:spcPts val="0"/>
              </a:spcAft>
              <a:defRPr/>
            </a:pPr>
            <a:r>
              <a:rPr lang="en-US" sz="2800" b="1" kern="1200" dirty="0" smtClean="0">
                <a:solidFill>
                  <a:schemeClr val="bg1"/>
                </a:solidFill>
                <a:latin typeface="+mn-lt"/>
                <a:ea typeface="+mn-ea"/>
                <a:cs typeface="Arial" pitchFamily="34" charset="0"/>
              </a:rPr>
              <a:t>Patent Portfolio Analysis </a:t>
            </a:r>
            <a:r>
              <a:rPr lang="en-US" sz="2800" b="1" spc="-10" dirty="0" smtClean="0">
                <a:solidFill>
                  <a:schemeClr val="bg1"/>
                </a:solidFill>
                <a:latin typeface="+mn-lt"/>
                <a:cs typeface="Arial" pitchFamily="34" charset="0"/>
              </a:rPr>
              <a:t>– </a:t>
            </a:r>
            <a:r>
              <a:rPr lang="en-US" sz="2800" b="1" spc="-10" dirty="0" err="1" smtClean="0">
                <a:solidFill>
                  <a:schemeClr val="bg1"/>
                </a:solidFill>
                <a:latin typeface="+mn-lt"/>
                <a:cs typeface="Arial" pitchFamily="34" charset="0"/>
              </a:rPr>
              <a:t>Cryovac</a:t>
            </a:r>
            <a:r>
              <a:rPr lang="en-US" sz="2800" b="1" spc="-10" dirty="0" smtClean="0">
                <a:solidFill>
                  <a:schemeClr val="bg1"/>
                </a:solidFill>
                <a:latin typeface="+mn-lt"/>
                <a:cs typeface="Arial" pitchFamily="34" charset="0"/>
              </a:rPr>
              <a:t> Inc.</a:t>
            </a:r>
            <a:endParaRPr sz="2800" spc="-10" dirty="0">
              <a:solidFill>
                <a:schemeClr val="bg1"/>
              </a:solidFill>
              <a:latin typeface="+mn-lt"/>
              <a:cs typeface="Arial" pitchFamily="34" charset="0"/>
            </a:endParaRPr>
          </a:p>
        </p:txBody>
      </p:sp>
      <p:pic>
        <p:nvPicPr>
          <p:cNvPr id="12"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013" t="15625" r="70478" b="74677"/>
          <a:stretch/>
        </p:blipFill>
        <p:spPr bwMode="auto">
          <a:xfrm>
            <a:off x="6948000" y="0"/>
            <a:ext cx="2196000" cy="8549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492" name="Picture 2"/>
          <p:cNvPicPr>
            <a:picLocks noChangeAspect="1" noChangeArrowheads="1"/>
          </p:cNvPicPr>
          <p:nvPr/>
        </p:nvPicPr>
        <p:blipFill>
          <a:blip r:embed="rId5" cstate="print"/>
          <a:srcRect/>
          <a:stretch>
            <a:fillRect/>
          </a:stretch>
        </p:blipFill>
        <p:spPr bwMode="auto">
          <a:xfrm>
            <a:off x="152400" y="6400800"/>
            <a:ext cx="1143000" cy="349250"/>
          </a:xfrm>
          <a:prstGeom prst="rect">
            <a:avLst/>
          </a:prstGeom>
          <a:noFill/>
          <a:ln w="9525">
            <a:noFill/>
            <a:miter lim="800000"/>
            <a:headEnd/>
            <a:tailEnd/>
          </a:ln>
        </p:spPr>
      </p:pic>
    </p:spTree>
    <p:extLst>
      <p:ext uri="{BB962C8B-B14F-4D97-AF65-F5344CB8AC3E}">
        <p14:creationId xmlns:p14="http://schemas.microsoft.com/office/powerpoint/2010/main" xmlns="" val="558402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4119" y="203656"/>
            <a:ext cx="6595281" cy="430887"/>
          </a:xfrm>
        </p:spPr>
        <p:txBody>
          <a:bodyPr wrap="square" rtlCol="0">
            <a:spAutoFit/>
          </a:bodyPr>
          <a:lstStyle/>
          <a:p>
            <a:pPr marL="342900" indent="-342900" eaLnBrk="1" fontAlgn="auto" hangingPunct="1">
              <a:spcBef>
                <a:spcPct val="20000"/>
              </a:spcBef>
              <a:spcAft>
                <a:spcPts val="0"/>
              </a:spcAft>
              <a:defRPr/>
            </a:pPr>
            <a:r>
              <a:rPr lang="en-US" sz="2800" b="1" kern="1200" dirty="0" smtClean="0">
                <a:solidFill>
                  <a:schemeClr val="bg1"/>
                </a:solidFill>
                <a:latin typeface="+mn-lt"/>
                <a:ea typeface="+mn-ea"/>
                <a:cs typeface="Arial" pitchFamily="34" charset="0"/>
              </a:rPr>
              <a:t>Patent Portfolio Analysis </a:t>
            </a:r>
            <a:r>
              <a:rPr lang="en-US" sz="2800" b="1" spc="-10" dirty="0" smtClean="0">
                <a:solidFill>
                  <a:schemeClr val="bg1"/>
                </a:solidFill>
                <a:latin typeface="+mn-lt"/>
                <a:cs typeface="Arial" pitchFamily="34" charset="0"/>
              </a:rPr>
              <a:t>– </a:t>
            </a:r>
            <a:r>
              <a:rPr lang="en-US" sz="2800" b="1" spc="-10" dirty="0" err="1" smtClean="0">
                <a:solidFill>
                  <a:schemeClr val="bg1"/>
                </a:solidFill>
                <a:latin typeface="+mn-lt"/>
                <a:cs typeface="Arial" pitchFamily="34" charset="0"/>
              </a:rPr>
              <a:t>Multisorb</a:t>
            </a:r>
            <a:endParaRPr sz="2800" spc="-10" dirty="0">
              <a:solidFill>
                <a:schemeClr val="bg1"/>
              </a:solidFill>
              <a:latin typeface="+mn-lt"/>
              <a:cs typeface="Arial" pitchFamily="34" charset="0"/>
            </a:endParaRPr>
          </a:p>
        </p:txBody>
      </p:sp>
      <p:sp>
        <p:nvSpPr>
          <p:cNvPr id="16" name="Slide Number Placeholder 15"/>
          <p:cNvSpPr>
            <a:spLocks noGrp="1"/>
          </p:cNvSpPr>
          <p:nvPr>
            <p:ph type="sldNum" sz="quarter" idx="12"/>
          </p:nvPr>
        </p:nvSpPr>
        <p:spPr/>
        <p:txBody>
          <a:bodyPr/>
          <a:lstStyle/>
          <a:p>
            <a:pPr>
              <a:defRPr/>
            </a:pPr>
            <a:fld id="{46318E3D-C770-4D91-B40E-7E88DA3097BF}" type="slidenum">
              <a:rPr lang="en-IN" smtClean="0"/>
              <a:pPr>
                <a:defRPr/>
              </a:pPr>
              <a:t>25</a:t>
            </a:fld>
            <a:endParaRPr lang="en-IN"/>
          </a:p>
        </p:txBody>
      </p:sp>
      <p:sp>
        <p:nvSpPr>
          <p:cNvPr id="4" name="Rectangle 3"/>
          <p:cNvSpPr/>
          <p:nvPr/>
        </p:nvSpPr>
        <p:spPr>
          <a:xfrm>
            <a:off x="3609552" y="762000"/>
            <a:ext cx="1657826" cy="415498"/>
          </a:xfrm>
          <a:prstGeom prst="rect">
            <a:avLst/>
          </a:prstGeom>
        </p:spPr>
        <p:txBody>
          <a:bodyPr wrap="none">
            <a:spAutoFit/>
          </a:bodyPr>
          <a:lstStyle/>
          <a:p>
            <a:pPr algn="just">
              <a:lnSpc>
                <a:spcPct val="150000"/>
              </a:lnSpc>
            </a:pPr>
            <a:r>
              <a:rPr lang="en-IN" sz="1400" b="1" dirty="0">
                <a:solidFill>
                  <a:srgbClr val="C00000"/>
                </a:solidFill>
              </a:rPr>
              <a:t>Company Profile </a:t>
            </a:r>
          </a:p>
        </p:txBody>
      </p:sp>
      <p:sp>
        <p:nvSpPr>
          <p:cNvPr id="30" name="Rectangle 29"/>
          <p:cNvSpPr/>
          <p:nvPr/>
        </p:nvSpPr>
        <p:spPr>
          <a:xfrm>
            <a:off x="152400" y="1066800"/>
            <a:ext cx="8915399" cy="1200329"/>
          </a:xfrm>
          <a:prstGeom prst="rect">
            <a:avLst/>
          </a:prstGeom>
          <a:noFill/>
        </p:spPr>
        <p:txBody>
          <a:bodyPr wrap="square">
            <a:spAutoFit/>
          </a:bodyPr>
          <a:lstStyle/>
          <a:p>
            <a:pPr algn="just">
              <a:lnSpc>
                <a:spcPct val="150000"/>
              </a:lnSpc>
              <a:buFont typeface="Wingdings" pitchFamily="2" charset="2"/>
              <a:buChar char="§"/>
            </a:pPr>
            <a:r>
              <a:rPr lang="en-US" sz="1200" dirty="0" smtClean="0"/>
              <a:t> </a:t>
            </a:r>
            <a:r>
              <a:rPr lang="en-US" sz="1200" dirty="0" err="1" smtClean="0"/>
              <a:t>Multisorb</a:t>
            </a:r>
            <a:r>
              <a:rPr lang="en-US" sz="1200" dirty="0" smtClean="0"/>
              <a:t> Technologies Inc</a:t>
            </a:r>
            <a:r>
              <a:rPr lang="en-US" sz="1200" dirty="0"/>
              <a:t>. manufactures and supplies Active </a:t>
            </a:r>
            <a:r>
              <a:rPr lang="en-US" sz="1200" dirty="0" smtClean="0"/>
              <a:t>Food Packaging</a:t>
            </a:r>
            <a:r>
              <a:rPr lang="en-US" sz="1200" dirty="0"/>
              <a:t> </a:t>
            </a:r>
            <a:r>
              <a:rPr lang="en-US" sz="1200" dirty="0" smtClean="0"/>
              <a:t>materials that </a:t>
            </a:r>
            <a:r>
              <a:rPr lang="en-US" sz="1200" dirty="0"/>
              <a:t>provide protection against moisture, odor, oxygen, and other gases to customers in the United States and internationally. </a:t>
            </a:r>
            <a:endParaRPr lang="en-US" sz="1200" dirty="0" smtClean="0"/>
          </a:p>
          <a:p>
            <a:pPr algn="just">
              <a:lnSpc>
                <a:spcPct val="150000"/>
              </a:lnSpc>
              <a:buFont typeface="Wingdings" pitchFamily="2" charset="2"/>
              <a:buChar char="§"/>
            </a:pPr>
            <a:r>
              <a:rPr lang="en-US" sz="1200" dirty="0" smtClean="0"/>
              <a:t> The </a:t>
            </a:r>
            <a:r>
              <a:rPr lang="en-US" sz="1200" dirty="0"/>
              <a:t>company offers healthcare desiccants, oxygen absorbers, and dispensers/inserter systems, as well as spill controls; and food and beverage oxygen absorbers, moisture and odor management products, and dispensing/inserter systems</a:t>
            </a:r>
            <a:r>
              <a:rPr lang="en-US" sz="1200" dirty="0" smtClean="0"/>
              <a:t>. </a:t>
            </a:r>
          </a:p>
        </p:txBody>
      </p:sp>
      <p:sp>
        <p:nvSpPr>
          <p:cNvPr id="31" name="Rounded Rectangle 30"/>
          <p:cNvSpPr/>
          <p:nvPr/>
        </p:nvSpPr>
        <p:spPr>
          <a:xfrm>
            <a:off x="152400" y="1119847"/>
            <a:ext cx="8915399" cy="11661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2"/>
          <p:cNvPicPr>
            <a:picLocks noChangeAspect="1" noChangeArrowheads="1"/>
          </p:cNvPicPr>
          <p:nvPr/>
        </p:nvPicPr>
        <p:blipFill>
          <a:blip r:embed="rId2" cstate="print"/>
          <a:srcRect/>
          <a:stretch>
            <a:fillRect/>
          </a:stretch>
        </p:blipFill>
        <p:spPr bwMode="auto">
          <a:xfrm>
            <a:off x="152399" y="6343876"/>
            <a:ext cx="1104901" cy="361724"/>
          </a:xfrm>
          <a:prstGeom prst="rect">
            <a:avLst/>
          </a:prstGeom>
          <a:noFill/>
          <a:ln w="9525">
            <a:noFill/>
            <a:miter lim="800000"/>
            <a:headEnd/>
            <a:tailEnd/>
          </a:ln>
        </p:spPr>
      </p:pic>
      <p:pic>
        <p:nvPicPr>
          <p:cNvPr id="14" name="Picture 5"/>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803" t="11099" r="69871" b="76617"/>
          <a:stretch/>
        </p:blipFill>
        <p:spPr bwMode="auto">
          <a:xfrm>
            <a:off x="6629400" y="0"/>
            <a:ext cx="2514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15" name="Chart 14"/>
          <p:cNvGraphicFramePr>
            <a:graphicFrameLocks/>
          </p:cNvGraphicFramePr>
          <p:nvPr>
            <p:extLst>
              <p:ext uri="{D42A27DB-BD31-4B8C-83A1-F6EECF244321}">
                <p14:modId xmlns:p14="http://schemas.microsoft.com/office/powerpoint/2010/main" xmlns="" val="315865026"/>
              </p:ext>
            </p:extLst>
          </p:nvPr>
        </p:nvGraphicFramePr>
        <p:xfrm>
          <a:off x="1142976" y="2428868"/>
          <a:ext cx="3571900" cy="22371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xmlns="" val="1135695411"/>
              </p:ext>
            </p:extLst>
          </p:nvPr>
        </p:nvGraphicFramePr>
        <p:xfrm>
          <a:off x="4643438" y="2428868"/>
          <a:ext cx="3276600" cy="18056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xmlns="" val="1654069013"/>
              </p:ext>
            </p:extLst>
          </p:nvPr>
        </p:nvGraphicFramePr>
        <p:xfrm>
          <a:off x="867770" y="4419600"/>
          <a:ext cx="3932830" cy="2438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xmlns="" val="1678187354"/>
              </p:ext>
            </p:extLst>
          </p:nvPr>
        </p:nvGraphicFramePr>
        <p:xfrm>
          <a:off x="4643438" y="4216559"/>
          <a:ext cx="3814761" cy="2284275"/>
        </p:xfrm>
        <a:graphic>
          <a:graphicData uri="http://schemas.openxmlformats.org/drawingml/2006/chart">
            <c:chart xmlns:c="http://schemas.openxmlformats.org/drawingml/2006/chart" xmlns:r="http://schemas.openxmlformats.org/officeDocument/2006/relationships" r:id="rId7"/>
          </a:graphicData>
        </a:graphic>
      </p:graphicFrame>
      <p:sp>
        <p:nvSpPr>
          <p:cNvPr id="24" name="Rounded Rectangle 23"/>
          <p:cNvSpPr/>
          <p:nvPr/>
        </p:nvSpPr>
        <p:spPr>
          <a:xfrm>
            <a:off x="1257300" y="2402006"/>
            <a:ext cx="3386138" cy="19556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ounded Rectangle 24"/>
          <p:cNvSpPr/>
          <p:nvPr/>
        </p:nvSpPr>
        <p:spPr>
          <a:xfrm>
            <a:off x="4714876" y="2402008"/>
            <a:ext cx="3248025" cy="1955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ounded Rectangle 25"/>
          <p:cNvSpPr/>
          <p:nvPr/>
        </p:nvSpPr>
        <p:spPr>
          <a:xfrm>
            <a:off x="1257300" y="4429133"/>
            <a:ext cx="3386138" cy="2000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ounded Rectangle 26"/>
          <p:cNvSpPr/>
          <p:nvPr/>
        </p:nvSpPr>
        <p:spPr>
          <a:xfrm>
            <a:off x="4714876" y="4429132"/>
            <a:ext cx="3248025" cy="19671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42943262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Box 4"/>
          <p:cNvSpPr txBox="1">
            <a:spLocks noChangeArrowheads="1"/>
          </p:cNvSpPr>
          <p:nvPr/>
        </p:nvSpPr>
        <p:spPr bwMode="auto">
          <a:xfrm>
            <a:off x="7391400" y="1752600"/>
            <a:ext cx="1447800" cy="708025"/>
          </a:xfrm>
          <a:prstGeom prst="rect">
            <a:avLst/>
          </a:prstGeom>
          <a:noFill/>
          <a:ln w="9525">
            <a:noFill/>
            <a:miter lim="800000"/>
            <a:headEnd/>
            <a:tailEnd/>
          </a:ln>
        </p:spPr>
        <p:txBody>
          <a:bodyPr>
            <a:spAutoFit/>
          </a:bodyPr>
          <a:lstStyle/>
          <a:p>
            <a:pPr algn="ctr"/>
            <a:r>
              <a:rPr lang="en-US" sz="1000" dirty="0">
                <a:solidFill>
                  <a:schemeClr val="bg1"/>
                </a:solidFill>
                <a:latin typeface="Calibri (Body)"/>
              </a:rPr>
              <a:t>US8981037B2</a:t>
            </a:r>
          </a:p>
          <a:p>
            <a:pPr algn="ctr"/>
            <a:r>
              <a:rPr lang="en-US" sz="1000" dirty="0">
                <a:solidFill>
                  <a:schemeClr val="bg1"/>
                </a:solidFill>
                <a:latin typeface="Calibri (Body)"/>
              </a:rPr>
              <a:t>PEF used in preparation of a polyester resin </a:t>
            </a:r>
          </a:p>
        </p:txBody>
      </p:sp>
      <p:sp>
        <p:nvSpPr>
          <p:cNvPr id="20488" name="TextBox 9"/>
          <p:cNvSpPr txBox="1">
            <a:spLocks noChangeArrowheads="1"/>
          </p:cNvSpPr>
          <p:nvPr/>
        </p:nvSpPr>
        <p:spPr bwMode="auto">
          <a:xfrm>
            <a:off x="5867400" y="3200400"/>
            <a:ext cx="990600" cy="307975"/>
          </a:xfrm>
          <a:prstGeom prst="rect">
            <a:avLst/>
          </a:prstGeom>
          <a:noFill/>
          <a:ln w="9525">
            <a:noFill/>
            <a:miter lim="800000"/>
            <a:headEnd/>
            <a:tailEnd/>
          </a:ln>
        </p:spPr>
        <p:txBody>
          <a:bodyPr>
            <a:spAutoFit/>
          </a:bodyPr>
          <a:lstStyle/>
          <a:p>
            <a:r>
              <a:rPr lang="en-US" sz="1400" b="1">
                <a:solidFill>
                  <a:schemeClr val="bg1"/>
                </a:solidFill>
              </a:rPr>
              <a:t>CANON</a:t>
            </a:r>
          </a:p>
        </p:txBody>
      </p:sp>
      <p:sp>
        <p:nvSpPr>
          <p:cNvPr id="20489" name="TextBox 10"/>
          <p:cNvSpPr txBox="1">
            <a:spLocks noChangeArrowheads="1"/>
          </p:cNvSpPr>
          <p:nvPr/>
        </p:nvSpPr>
        <p:spPr bwMode="auto">
          <a:xfrm>
            <a:off x="4572000" y="1600200"/>
            <a:ext cx="1371600" cy="1169988"/>
          </a:xfrm>
          <a:prstGeom prst="rect">
            <a:avLst/>
          </a:prstGeom>
          <a:noFill/>
          <a:ln w="9525">
            <a:noFill/>
            <a:miter lim="800000"/>
            <a:headEnd/>
            <a:tailEnd/>
          </a:ln>
        </p:spPr>
        <p:txBody>
          <a:bodyPr>
            <a:spAutoFit/>
          </a:bodyPr>
          <a:lstStyle/>
          <a:p>
            <a:pPr algn="ctr"/>
            <a:r>
              <a:rPr lang="en-US" sz="1000">
                <a:solidFill>
                  <a:schemeClr val="bg1"/>
                </a:solidFill>
                <a:latin typeface="Calibri (Body)"/>
              </a:rPr>
              <a:t>US7741389B2</a:t>
            </a:r>
          </a:p>
          <a:p>
            <a:pPr algn="ctr"/>
            <a:r>
              <a:rPr lang="en-IN" sz="1000">
                <a:solidFill>
                  <a:schemeClr val="bg1"/>
                </a:solidFill>
                <a:latin typeface="Calibri (Body)"/>
              </a:rPr>
              <a:t>Resin composition containing  a polyalkylene furan dicarboxylate resin and a porphyrin compound</a:t>
            </a:r>
            <a:endParaRPr lang="en-US" sz="1000">
              <a:solidFill>
                <a:schemeClr val="bg1"/>
              </a:solidFill>
              <a:latin typeface="Calibri (Body)"/>
            </a:endParaRPr>
          </a:p>
        </p:txBody>
      </p:sp>
      <p:sp>
        <p:nvSpPr>
          <p:cNvPr id="20490" name="TextBox 11"/>
          <p:cNvSpPr txBox="1">
            <a:spLocks noChangeArrowheads="1"/>
          </p:cNvSpPr>
          <p:nvPr/>
        </p:nvSpPr>
        <p:spPr bwMode="auto">
          <a:xfrm>
            <a:off x="8001000" y="2895600"/>
            <a:ext cx="1143000" cy="862013"/>
          </a:xfrm>
          <a:prstGeom prst="rect">
            <a:avLst/>
          </a:prstGeom>
          <a:noFill/>
          <a:ln w="9525">
            <a:noFill/>
            <a:miter lim="800000"/>
            <a:headEnd/>
            <a:tailEnd/>
          </a:ln>
        </p:spPr>
        <p:txBody>
          <a:bodyPr>
            <a:spAutoFit/>
          </a:bodyPr>
          <a:lstStyle/>
          <a:p>
            <a:r>
              <a:rPr lang="en-IN" sz="1000" dirty="0">
                <a:solidFill>
                  <a:schemeClr val="bg1"/>
                </a:solidFill>
                <a:latin typeface="Calibri (Body)"/>
              </a:rPr>
              <a:t>US20120258299</a:t>
            </a:r>
          </a:p>
          <a:p>
            <a:r>
              <a:rPr lang="en-IN" sz="1000" dirty="0">
                <a:solidFill>
                  <a:schemeClr val="bg1"/>
                </a:solidFill>
                <a:latin typeface="Calibri (Body)"/>
              </a:rPr>
              <a:t>PEF  is used in preparation of a polyester resin </a:t>
            </a:r>
          </a:p>
          <a:p>
            <a:endParaRPr lang="en-US" sz="1000" dirty="0">
              <a:solidFill>
                <a:schemeClr val="bg1"/>
              </a:solidFill>
            </a:endParaRPr>
          </a:p>
        </p:txBody>
      </p:sp>
      <p:pic>
        <p:nvPicPr>
          <p:cNvPr id="20492" name="Picture 2"/>
          <p:cNvPicPr>
            <a:picLocks noChangeAspect="1" noChangeArrowheads="1"/>
          </p:cNvPicPr>
          <p:nvPr/>
        </p:nvPicPr>
        <p:blipFill>
          <a:blip r:embed="rId2" cstate="print"/>
          <a:srcRect/>
          <a:stretch>
            <a:fillRect/>
          </a:stretch>
        </p:blipFill>
        <p:spPr bwMode="auto">
          <a:xfrm>
            <a:off x="152400" y="6381328"/>
            <a:ext cx="1251248" cy="349250"/>
          </a:xfrm>
          <a:prstGeom prst="rect">
            <a:avLst/>
          </a:prstGeom>
          <a:noFill/>
          <a:ln w="9525">
            <a:noFill/>
            <a:miter lim="800000"/>
            <a:headEnd/>
            <a:tailEnd/>
          </a:ln>
        </p:spPr>
      </p:pic>
      <p:graphicFrame>
        <p:nvGraphicFramePr>
          <p:cNvPr id="16" name="Table 15"/>
          <p:cNvGraphicFramePr>
            <a:graphicFrameLocks noGrp="1"/>
          </p:cNvGraphicFramePr>
          <p:nvPr>
            <p:extLst>
              <p:ext uri="{D42A27DB-BD31-4B8C-83A1-F6EECF244321}">
                <p14:modId xmlns:p14="http://schemas.microsoft.com/office/powerpoint/2010/main" xmlns="" val="395005577"/>
              </p:ext>
            </p:extLst>
          </p:nvPr>
        </p:nvGraphicFramePr>
        <p:xfrm>
          <a:off x="152400" y="1527174"/>
          <a:ext cx="8686800" cy="3855385"/>
        </p:xfrm>
        <a:graphic>
          <a:graphicData uri="http://schemas.openxmlformats.org/drawingml/2006/table">
            <a:tbl>
              <a:tblPr firstRow="1" bandRow="1">
                <a:tableStyleId>{5C22544A-7EE6-4342-B048-85BDC9FD1C3A}</a:tableStyleId>
              </a:tblPr>
              <a:tblGrid>
                <a:gridCol w="1676400"/>
                <a:gridCol w="7010400"/>
              </a:tblGrid>
              <a:tr h="315895">
                <a:tc>
                  <a:txBody>
                    <a:bodyPr/>
                    <a:lstStyle/>
                    <a:p>
                      <a:pPr algn="ctr"/>
                      <a:r>
                        <a:rPr lang="en-US" sz="1400" dirty="0" smtClean="0">
                          <a:latin typeface="+mn-lt"/>
                        </a:rPr>
                        <a:t>Patent No.</a:t>
                      </a:r>
                      <a:endParaRPr lang="en-US" sz="1400" dirty="0">
                        <a:latin typeface="+mn-lt"/>
                      </a:endParaRPr>
                    </a:p>
                  </a:txBody>
                  <a:tcPr anchor="ctr"/>
                </a:tc>
                <a:tc>
                  <a:txBody>
                    <a:bodyPr/>
                    <a:lstStyle/>
                    <a:p>
                      <a:pPr algn="ctr"/>
                      <a:r>
                        <a:rPr lang="en-US" sz="1400" dirty="0" smtClean="0">
                          <a:latin typeface="+mn-lt"/>
                        </a:rPr>
                        <a:t>Key Features</a:t>
                      </a:r>
                      <a:endParaRPr lang="en-US" sz="1400" dirty="0">
                        <a:latin typeface="+mn-lt"/>
                      </a:endParaRPr>
                    </a:p>
                  </a:txBody>
                  <a:tcPr anchor="ctr"/>
                </a:tc>
              </a:tr>
              <a:tr h="315895">
                <a:tc>
                  <a:txBody>
                    <a:bodyPr/>
                    <a:lstStyle/>
                    <a:p>
                      <a:pPr algn="ctr" fontAlgn="t"/>
                      <a:r>
                        <a:rPr lang="en-IN" sz="1400" b="1" i="0" u="sng" strike="noStrike" dirty="0" smtClean="0">
                          <a:solidFill>
                            <a:srgbClr val="0000FF"/>
                          </a:solidFill>
                          <a:effectLst/>
                          <a:latin typeface="+mn-lt"/>
                          <a:cs typeface="Arial" pitchFamily="34" charset="0"/>
                          <a:hlinkClick r:id="rId3"/>
                        </a:rPr>
                        <a:t>US20140087034A1</a:t>
                      </a:r>
                      <a:endParaRPr lang="en-IN" sz="1400" b="1" i="0" u="sng" strike="noStrike" dirty="0" smtClean="0">
                        <a:solidFill>
                          <a:srgbClr val="0000FF"/>
                        </a:solidFill>
                        <a:effectLst/>
                        <a:latin typeface="+mn-lt"/>
                        <a:cs typeface="Arial" pitchFamily="34" charset="0"/>
                      </a:endParaRPr>
                    </a:p>
                  </a:txBody>
                  <a:tcPr marL="9525" marR="9525" marT="9525" marB="0" anchor="ctr"/>
                </a:tc>
                <a:tc>
                  <a:txBody>
                    <a:bodyPr/>
                    <a:lstStyle/>
                    <a:p>
                      <a:pPr marL="0" marR="0" indent="0" algn="just" defTabSz="914400" eaLnBrk="1" fontAlgn="b" latinLnBrk="0" hangingPunct="1">
                        <a:lnSpc>
                          <a:spcPct val="150000"/>
                        </a:lnSpc>
                        <a:spcBef>
                          <a:spcPts val="0"/>
                        </a:spcBef>
                        <a:spcAft>
                          <a:spcPts val="0"/>
                        </a:spcAft>
                        <a:buClrTx/>
                        <a:buSzTx/>
                        <a:buFontTx/>
                        <a:buNone/>
                        <a:tabLst/>
                        <a:defRPr/>
                      </a:pPr>
                      <a:r>
                        <a:rPr lang="en-US" sz="1400" b="0" i="0" u="none" strike="noStrike" dirty="0" smtClean="0">
                          <a:solidFill>
                            <a:schemeClr val="tx1"/>
                          </a:solidFill>
                          <a:latin typeface="+mn-lt"/>
                          <a:cs typeface="Arial" pitchFamily="34" charset="0"/>
                        </a:rPr>
                        <a:t>The </a:t>
                      </a:r>
                      <a:r>
                        <a:rPr lang="en-US" sz="1400" b="0" i="0" u="none" strike="noStrike" dirty="0" smtClean="0">
                          <a:solidFill>
                            <a:srgbClr val="000000"/>
                          </a:solidFill>
                          <a:latin typeface="+mn-lt"/>
                          <a:cs typeface="Arial" pitchFamily="34" charset="0"/>
                        </a:rPr>
                        <a:t>Patent document</a:t>
                      </a:r>
                      <a:r>
                        <a:rPr lang="en-US" sz="1400" b="0" i="0" u="none" strike="noStrike" dirty="0" smtClean="0">
                          <a:solidFill>
                            <a:schemeClr val="tx1"/>
                          </a:solidFill>
                          <a:latin typeface="+mn-lt"/>
                          <a:cs typeface="Arial" pitchFamily="34" charset="0"/>
                        </a:rPr>
                        <a:t> discloses a </a:t>
                      </a:r>
                      <a:r>
                        <a:rPr lang="en-US" sz="1400" b="0" i="0" u="sng" strike="noStrike" dirty="0" smtClean="0">
                          <a:solidFill>
                            <a:schemeClr val="tx1"/>
                          </a:solidFill>
                          <a:latin typeface="+mn-lt"/>
                          <a:cs typeface="Arial" pitchFamily="34" charset="0"/>
                        </a:rPr>
                        <a:t>package</a:t>
                      </a:r>
                      <a:r>
                        <a:rPr lang="en-US" sz="1400" b="0" i="0" u="sng" strike="noStrike" baseline="0" dirty="0" smtClean="0">
                          <a:solidFill>
                            <a:schemeClr val="tx1"/>
                          </a:solidFill>
                          <a:latin typeface="+mn-lt"/>
                          <a:cs typeface="Arial" pitchFamily="34" charset="0"/>
                        </a:rPr>
                        <a:t> material </a:t>
                      </a:r>
                      <a:r>
                        <a:rPr lang="en-US" sz="1400" b="0" i="0" u="sng" strike="noStrike" dirty="0" smtClean="0">
                          <a:solidFill>
                            <a:schemeClr val="tx1"/>
                          </a:solidFill>
                          <a:latin typeface="+mn-lt"/>
                          <a:cs typeface="Arial" pitchFamily="34" charset="0"/>
                        </a:rPr>
                        <a:t>for protein containing foods like fish </a:t>
                      </a:r>
                      <a:r>
                        <a:rPr lang="en-US" sz="1400" b="0" i="0" u="none" strike="noStrike" dirty="0" smtClean="0">
                          <a:solidFill>
                            <a:schemeClr val="tx1"/>
                          </a:solidFill>
                          <a:latin typeface="+mn-lt"/>
                          <a:cs typeface="Arial" pitchFamily="34" charset="0"/>
                        </a:rPr>
                        <a:t>which comprise</a:t>
                      </a:r>
                      <a:r>
                        <a:rPr lang="en-US" sz="1400" b="0" i="0" u="none" strike="noStrike" baseline="0" dirty="0" smtClean="0">
                          <a:solidFill>
                            <a:schemeClr val="tx1"/>
                          </a:solidFill>
                          <a:latin typeface="+mn-lt"/>
                          <a:cs typeface="Arial" pitchFamily="34" charset="0"/>
                        </a:rPr>
                        <a:t> a </a:t>
                      </a:r>
                      <a:r>
                        <a:rPr lang="en-US" sz="1400" b="0" i="0" u="none" strike="noStrike" dirty="0" smtClean="0">
                          <a:solidFill>
                            <a:schemeClr val="tx1"/>
                          </a:solidFill>
                          <a:latin typeface="+mn-lt"/>
                          <a:cs typeface="Arial" pitchFamily="34" charset="0"/>
                        </a:rPr>
                        <a:t> sealable food covering and</a:t>
                      </a:r>
                      <a:r>
                        <a:rPr lang="en-US" sz="1400" b="0" i="0" u="none" strike="noStrike" baseline="0" dirty="0" smtClean="0">
                          <a:solidFill>
                            <a:schemeClr val="tx1"/>
                          </a:solidFill>
                          <a:latin typeface="+mn-lt"/>
                          <a:cs typeface="Arial" pitchFamily="34" charset="0"/>
                        </a:rPr>
                        <a:t> th</a:t>
                      </a:r>
                      <a:r>
                        <a:rPr lang="en-US" sz="1400" b="0" i="0" u="none" strike="noStrike" dirty="0" smtClean="0">
                          <a:solidFill>
                            <a:schemeClr val="tx1"/>
                          </a:solidFill>
                          <a:latin typeface="+mn-lt"/>
                          <a:cs typeface="Arial" pitchFamily="34" charset="0"/>
                        </a:rPr>
                        <a:t>e interior of the covering</a:t>
                      </a:r>
                      <a:r>
                        <a:rPr lang="en-US" sz="1400" b="0" i="0" u="none" strike="noStrike" baseline="0" dirty="0" smtClean="0">
                          <a:solidFill>
                            <a:schemeClr val="tx1"/>
                          </a:solidFill>
                          <a:latin typeface="+mn-lt"/>
                          <a:cs typeface="Arial" pitchFamily="34" charset="0"/>
                        </a:rPr>
                        <a:t> has a </a:t>
                      </a:r>
                      <a:r>
                        <a:rPr lang="en-US" sz="1400" b="0" i="0" u="none" strike="noStrike" dirty="0" smtClean="0">
                          <a:solidFill>
                            <a:schemeClr val="tx1"/>
                          </a:solidFill>
                          <a:latin typeface="+mn-lt"/>
                          <a:cs typeface="Arial" pitchFamily="34" charset="0"/>
                        </a:rPr>
                        <a:t>permeable container wherein an oxidizer or</a:t>
                      </a:r>
                      <a:r>
                        <a:rPr lang="en-US" sz="1400" b="0" i="0" u="none" strike="noStrike" baseline="0" dirty="0" smtClean="0">
                          <a:solidFill>
                            <a:schemeClr val="tx1"/>
                          </a:solidFill>
                          <a:latin typeface="+mn-lt"/>
                          <a:cs typeface="Arial" pitchFamily="34" charset="0"/>
                        </a:rPr>
                        <a:t> an unreactive absorbent can be placed </a:t>
                      </a:r>
                      <a:r>
                        <a:rPr lang="en-US" sz="1400" b="0" i="0" u="none" strike="noStrike" dirty="0" smtClean="0">
                          <a:solidFill>
                            <a:schemeClr val="tx1"/>
                          </a:solidFill>
                          <a:latin typeface="+mn-lt"/>
                          <a:cs typeface="Arial" pitchFamily="34" charset="0"/>
                        </a:rPr>
                        <a:t>in the permeable container which substantially </a:t>
                      </a:r>
                      <a:r>
                        <a:rPr lang="en-US" sz="1400" b="0" i="0" u="sng" strike="noStrike" dirty="0" smtClean="0">
                          <a:solidFill>
                            <a:schemeClr val="tx1"/>
                          </a:solidFill>
                          <a:latin typeface="+mn-lt"/>
                          <a:cs typeface="Arial" pitchFamily="34" charset="0"/>
                        </a:rPr>
                        <a:t>irreversibly reacts or absorb biogenic amines within the covering </a:t>
                      </a:r>
                      <a:r>
                        <a:rPr lang="en-US" sz="1400" b="0" i="0" u="none" strike="noStrike" dirty="0" smtClean="0">
                          <a:solidFill>
                            <a:schemeClr val="tx1"/>
                          </a:solidFill>
                          <a:latin typeface="+mn-lt"/>
                          <a:cs typeface="Arial" pitchFamily="34" charset="0"/>
                        </a:rPr>
                        <a:t>to form compounds without objectionable odor or toxicity. </a:t>
                      </a:r>
                    </a:p>
                  </a:txBody>
                  <a:tcPr marL="9525" marR="9525" marT="9525" marB="0" anchor="ctr"/>
                </a:tc>
              </a:tr>
              <a:tr h="635641">
                <a:tc>
                  <a:txBody>
                    <a:bodyPr/>
                    <a:lstStyle/>
                    <a:p>
                      <a:pPr algn="ctr" fontAlgn="t"/>
                      <a:r>
                        <a:rPr lang="en-IN" sz="1400" b="1" i="0" u="sng" strike="noStrike" dirty="0" smtClean="0">
                          <a:solidFill>
                            <a:srgbClr val="0000FF"/>
                          </a:solidFill>
                          <a:effectLst/>
                          <a:latin typeface="+mn-lt"/>
                          <a:cs typeface="Arial" pitchFamily="34" charset="0"/>
                          <a:hlinkClick r:id="rId4"/>
                        </a:rPr>
                        <a:t>EP3089875A1</a:t>
                      </a:r>
                      <a:endParaRPr lang="en-IN" sz="1400" b="1" i="0" u="sng" strike="noStrike" dirty="0" smtClean="0">
                        <a:solidFill>
                          <a:srgbClr val="0000FF"/>
                        </a:solidFill>
                        <a:effectLst/>
                        <a:latin typeface="+mn-lt"/>
                        <a:cs typeface="Arial" pitchFamily="34" charset="0"/>
                      </a:endParaRPr>
                    </a:p>
                  </a:txBody>
                  <a:tcPr marL="9525" marR="9525" marT="9525" marB="0" anchor="ctr"/>
                </a:tc>
                <a:tc>
                  <a:txBody>
                    <a:bodyPr/>
                    <a:lstStyle/>
                    <a:p>
                      <a:pPr marL="0" marR="0" indent="0" algn="just" defTabSz="914400" eaLnBrk="1" fontAlgn="b" latinLnBrk="0" hangingPunct="1">
                        <a:lnSpc>
                          <a:spcPct val="150000"/>
                        </a:lnSpc>
                        <a:spcBef>
                          <a:spcPts val="0"/>
                        </a:spcBef>
                        <a:spcAft>
                          <a:spcPts val="0"/>
                        </a:spcAft>
                        <a:buClrTx/>
                        <a:buSzTx/>
                        <a:buFontTx/>
                        <a:buNone/>
                        <a:tabLst/>
                        <a:defRPr/>
                      </a:pPr>
                      <a:r>
                        <a:rPr lang="en-US" sz="1400" b="0" i="0" dirty="0" smtClean="0">
                          <a:solidFill>
                            <a:schemeClr val="tx1"/>
                          </a:solidFill>
                          <a:effectLst/>
                          <a:latin typeface="+mn-lt"/>
                          <a:ea typeface="+mn-ea"/>
                          <a:cs typeface="Arial" pitchFamily="34" charset="0"/>
                        </a:rPr>
                        <a:t>The </a:t>
                      </a:r>
                      <a:r>
                        <a:rPr lang="en-US" sz="1400" b="0" i="0" u="none" strike="noStrike" dirty="0" smtClean="0">
                          <a:solidFill>
                            <a:srgbClr val="000000"/>
                          </a:solidFill>
                          <a:latin typeface="+mn-lt"/>
                          <a:cs typeface="Arial" pitchFamily="34" charset="0"/>
                        </a:rPr>
                        <a:t>Patent document</a:t>
                      </a:r>
                      <a:r>
                        <a:rPr lang="en-US" sz="1400" b="0" i="0" dirty="0" smtClean="0">
                          <a:solidFill>
                            <a:schemeClr val="tx1"/>
                          </a:solidFill>
                          <a:effectLst/>
                          <a:latin typeface="+mn-lt"/>
                          <a:ea typeface="+mn-ea"/>
                          <a:cs typeface="Arial" pitchFamily="34" charset="0"/>
                        </a:rPr>
                        <a:t> discloses</a:t>
                      </a:r>
                      <a:r>
                        <a:rPr lang="en-US" sz="1400" b="0" i="0" baseline="0" dirty="0" smtClean="0">
                          <a:solidFill>
                            <a:schemeClr val="tx1"/>
                          </a:solidFill>
                          <a:effectLst/>
                          <a:latin typeface="+mn-lt"/>
                          <a:ea typeface="+mn-ea"/>
                          <a:cs typeface="Arial" pitchFamily="34" charset="0"/>
                        </a:rPr>
                        <a:t> a </a:t>
                      </a:r>
                      <a:r>
                        <a:rPr lang="en-US" sz="1400" b="0" i="0" u="sng" baseline="0" dirty="0" smtClean="0">
                          <a:solidFill>
                            <a:schemeClr val="tx1"/>
                          </a:solidFill>
                          <a:effectLst/>
                          <a:latin typeface="+mn-lt"/>
                          <a:ea typeface="+mn-ea"/>
                          <a:cs typeface="Arial" pitchFamily="34" charset="0"/>
                        </a:rPr>
                        <a:t>food packaging material containing an iron </a:t>
                      </a:r>
                      <a:r>
                        <a:rPr lang="en-US" sz="1400" b="0" i="0" u="sng" dirty="0" smtClean="0">
                          <a:solidFill>
                            <a:schemeClr val="tx1"/>
                          </a:solidFill>
                          <a:effectLst/>
                          <a:latin typeface="+mn-lt"/>
                          <a:ea typeface="+mn-ea"/>
                          <a:cs typeface="Arial" pitchFamily="34" charset="0"/>
                        </a:rPr>
                        <a:t>iron-based oxygen scavenger and moisture regulator</a:t>
                      </a:r>
                      <a:r>
                        <a:rPr lang="en-US" sz="1400" b="0" i="0" dirty="0" smtClean="0">
                          <a:solidFill>
                            <a:schemeClr val="tx1"/>
                          </a:solidFill>
                          <a:effectLst/>
                          <a:latin typeface="+mn-lt"/>
                          <a:ea typeface="+mn-ea"/>
                          <a:cs typeface="Arial" pitchFamily="34" charset="0"/>
                        </a:rPr>
                        <a:t>.  The polymer films </a:t>
                      </a:r>
                      <a:r>
                        <a:rPr lang="en-US" sz="1400" b="0" i="0" u="sng" dirty="0" smtClean="0">
                          <a:solidFill>
                            <a:schemeClr val="tx1"/>
                          </a:solidFill>
                          <a:effectLst/>
                          <a:latin typeface="+mn-lt"/>
                          <a:ea typeface="+mn-ea"/>
                          <a:cs typeface="Arial" pitchFamily="34" charset="0"/>
                        </a:rPr>
                        <a:t>having oxygen scavenger and moisture regulator</a:t>
                      </a:r>
                      <a:r>
                        <a:rPr lang="en-US" sz="1400" b="0" i="0" u="sng" baseline="0" dirty="0" smtClean="0">
                          <a:solidFill>
                            <a:schemeClr val="tx1"/>
                          </a:solidFill>
                          <a:effectLst/>
                          <a:latin typeface="+mn-lt"/>
                          <a:ea typeface="+mn-ea"/>
                          <a:cs typeface="Arial" pitchFamily="34" charset="0"/>
                        </a:rPr>
                        <a:t> </a:t>
                      </a:r>
                      <a:r>
                        <a:rPr lang="en-US" sz="1400" b="0" i="0" u="sng" dirty="0" smtClean="0">
                          <a:solidFill>
                            <a:schemeClr val="tx1"/>
                          </a:solidFill>
                          <a:effectLst/>
                          <a:latin typeface="+mn-lt"/>
                          <a:ea typeface="+mn-ea"/>
                          <a:cs typeface="Arial" pitchFamily="34" charset="0"/>
                        </a:rPr>
                        <a:t>are extruded into a single and multilayer form</a:t>
                      </a:r>
                      <a:r>
                        <a:rPr lang="en-US" sz="1400" b="0" i="0" dirty="0" smtClean="0">
                          <a:solidFill>
                            <a:schemeClr val="tx1"/>
                          </a:solidFill>
                          <a:effectLst/>
                          <a:latin typeface="+mn-lt"/>
                          <a:ea typeface="+mn-ea"/>
                          <a:cs typeface="Arial" pitchFamily="34" charset="0"/>
                        </a:rPr>
                        <a:t>. It</a:t>
                      </a:r>
                      <a:r>
                        <a:rPr lang="en-US" sz="1400" b="0" i="0" baseline="0" dirty="0" smtClean="0">
                          <a:solidFill>
                            <a:schemeClr val="tx1"/>
                          </a:solidFill>
                          <a:effectLst/>
                          <a:latin typeface="+mn-lt"/>
                          <a:ea typeface="+mn-ea"/>
                          <a:cs typeface="Arial" pitchFamily="34" charset="0"/>
                        </a:rPr>
                        <a:t> is observed that the presence of moisture regulator </a:t>
                      </a:r>
                      <a:r>
                        <a:rPr lang="en-US" sz="1400" b="0" i="0" dirty="0" smtClean="0">
                          <a:solidFill>
                            <a:schemeClr val="tx1"/>
                          </a:solidFill>
                          <a:effectLst/>
                          <a:latin typeface="+mn-lt"/>
                          <a:ea typeface="+mn-ea"/>
                          <a:cs typeface="Arial" pitchFamily="34" charset="0"/>
                        </a:rPr>
                        <a:t>enhance</a:t>
                      </a:r>
                      <a:r>
                        <a:rPr lang="en-US" sz="1400" b="0" i="0" baseline="0" dirty="0" smtClean="0">
                          <a:solidFill>
                            <a:schemeClr val="tx1"/>
                          </a:solidFill>
                          <a:effectLst/>
                          <a:latin typeface="+mn-lt"/>
                          <a:ea typeface="+mn-ea"/>
                          <a:cs typeface="Arial" pitchFamily="34" charset="0"/>
                        </a:rPr>
                        <a:t> the oxygen scavenging rate. </a:t>
                      </a:r>
                      <a:r>
                        <a:rPr lang="en-US" sz="1400" b="0" i="0" dirty="0" smtClean="0">
                          <a:solidFill>
                            <a:schemeClr val="tx1"/>
                          </a:solidFill>
                          <a:effectLst/>
                          <a:latin typeface="+mn-lt"/>
                          <a:ea typeface="+mn-ea"/>
                          <a:cs typeface="Arial" pitchFamily="34" charset="0"/>
                        </a:rPr>
                        <a:t>The single or multilayer film can be used as a base film or sealant film to be laminated on a substrate and can be converted into food packages for keeping the food fresh</a:t>
                      </a:r>
                      <a:r>
                        <a:rPr lang="en-US" sz="1400" b="0" i="0" baseline="0" dirty="0" smtClean="0">
                          <a:solidFill>
                            <a:schemeClr val="tx1"/>
                          </a:solidFill>
                          <a:effectLst/>
                          <a:latin typeface="+mn-lt"/>
                          <a:ea typeface="+mn-ea"/>
                          <a:cs typeface="Arial" pitchFamily="34" charset="0"/>
                        </a:rPr>
                        <a:t> for longer time. </a:t>
                      </a:r>
                      <a:endParaRPr lang="en-US" sz="1400" b="0" i="0" u="none" strike="noStrike" dirty="0" smtClean="0">
                        <a:solidFill>
                          <a:schemeClr val="tx1"/>
                        </a:solidFill>
                        <a:latin typeface="+mn-lt"/>
                        <a:cs typeface="Arial" pitchFamily="34" charset="0"/>
                      </a:endParaRPr>
                    </a:p>
                  </a:txBody>
                  <a:tcPr marL="9525" marR="9525" marT="9525" marB="0" anchor="ctr"/>
                </a:tc>
              </a:tr>
            </a:tbl>
          </a:graphicData>
        </a:graphic>
      </p:graphicFrame>
      <p:sp>
        <p:nvSpPr>
          <p:cNvPr id="17" name="Rectangle 16"/>
          <p:cNvSpPr/>
          <p:nvPr/>
        </p:nvSpPr>
        <p:spPr>
          <a:xfrm>
            <a:off x="152400" y="1101284"/>
            <a:ext cx="1393209" cy="307777"/>
          </a:xfrm>
          <a:prstGeom prst="rect">
            <a:avLst/>
          </a:prstGeom>
        </p:spPr>
        <p:txBody>
          <a:bodyPr wrap="square">
            <a:spAutoFit/>
          </a:bodyPr>
          <a:lstStyle/>
          <a:p>
            <a:pPr algn="just"/>
            <a:r>
              <a:rPr lang="en-IN" sz="1400" b="1" dirty="0" smtClean="0">
                <a:latin typeface="Calibri (Body)"/>
              </a:rPr>
              <a:t>Key Patents</a:t>
            </a:r>
          </a:p>
        </p:txBody>
      </p:sp>
      <p:sp>
        <p:nvSpPr>
          <p:cNvPr id="24" name="Slide Number Placeholder 23"/>
          <p:cNvSpPr>
            <a:spLocks noGrp="1"/>
          </p:cNvSpPr>
          <p:nvPr>
            <p:ph type="sldNum" sz="quarter" idx="12"/>
          </p:nvPr>
        </p:nvSpPr>
        <p:spPr/>
        <p:txBody>
          <a:bodyPr/>
          <a:lstStyle/>
          <a:p>
            <a:pPr>
              <a:defRPr/>
            </a:pPr>
            <a:fld id="{46318E3D-C770-4D91-B40E-7E88DA3097BF}" type="slidenum">
              <a:rPr lang="en-IN" smtClean="0"/>
              <a:pPr>
                <a:defRPr/>
              </a:pPr>
              <a:t>26</a:t>
            </a:fld>
            <a:endParaRPr lang="en-IN"/>
          </a:p>
        </p:txBody>
      </p:sp>
      <p:sp>
        <p:nvSpPr>
          <p:cNvPr id="18" name="object 6"/>
          <p:cNvSpPr txBox="1">
            <a:spLocks noGrp="1"/>
          </p:cNvSpPr>
          <p:nvPr>
            <p:ph type="title"/>
          </p:nvPr>
        </p:nvSpPr>
        <p:spPr>
          <a:xfrm>
            <a:off x="831944" y="234434"/>
            <a:ext cx="5463890" cy="430887"/>
          </a:xfrm>
        </p:spPr>
        <p:txBody>
          <a:bodyPr wrap="square" rtlCol="0">
            <a:spAutoFit/>
          </a:bodyPr>
          <a:lstStyle/>
          <a:p>
            <a:pPr marL="342900" indent="-342900" eaLnBrk="1" fontAlgn="auto" hangingPunct="1">
              <a:spcBef>
                <a:spcPct val="20000"/>
              </a:spcBef>
              <a:spcAft>
                <a:spcPts val="0"/>
              </a:spcAft>
              <a:defRPr/>
            </a:pPr>
            <a:r>
              <a:rPr lang="en-US" sz="2800" b="1" kern="1200" dirty="0" smtClean="0">
                <a:solidFill>
                  <a:schemeClr val="bg1"/>
                </a:solidFill>
                <a:latin typeface="+mn-lt"/>
                <a:ea typeface="+mn-ea"/>
                <a:cs typeface="Arial" pitchFamily="34" charset="0"/>
              </a:rPr>
              <a:t>Patent Portfolio Analysis </a:t>
            </a:r>
            <a:r>
              <a:rPr lang="en-US" sz="2800" b="1" spc="-10" dirty="0">
                <a:solidFill>
                  <a:schemeClr val="bg1"/>
                </a:solidFill>
                <a:latin typeface="+mn-lt"/>
                <a:cs typeface="Arial" pitchFamily="34" charset="0"/>
              </a:rPr>
              <a:t>– </a:t>
            </a:r>
            <a:r>
              <a:rPr lang="en-US" sz="2800" b="1" spc="-10" dirty="0" err="1">
                <a:solidFill>
                  <a:schemeClr val="bg1"/>
                </a:solidFill>
                <a:latin typeface="+mn-lt"/>
                <a:cs typeface="Arial" pitchFamily="34" charset="0"/>
              </a:rPr>
              <a:t>Multisorb</a:t>
            </a:r>
            <a:r>
              <a:rPr lang="en-US" sz="2800" b="1" spc="-10" dirty="0">
                <a:solidFill>
                  <a:schemeClr val="bg1"/>
                </a:solidFill>
                <a:latin typeface="+mn-lt"/>
                <a:cs typeface="Arial" pitchFamily="34" charset="0"/>
              </a:rPr>
              <a:t> </a:t>
            </a:r>
            <a:endParaRPr sz="2800" spc="-10" dirty="0">
              <a:solidFill>
                <a:schemeClr val="bg1"/>
              </a:solidFill>
              <a:latin typeface="+mn-lt"/>
              <a:cs typeface="Arial" pitchFamily="34" charset="0"/>
            </a:endParaRPr>
          </a:p>
        </p:txBody>
      </p:sp>
      <p:pic>
        <p:nvPicPr>
          <p:cNvPr id="14" name="Picture 5"/>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8803" t="11099" r="69871" b="76617"/>
          <a:stretch/>
        </p:blipFill>
        <p:spPr bwMode="auto">
          <a:xfrm>
            <a:off x="6629400" y="0"/>
            <a:ext cx="25146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5086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297" y="2564904"/>
            <a:ext cx="8385175" cy="1689720"/>
          </a:xfrm>
        </p:spPr>
        <p:txBody>
          <a:bodyPr/>
          <a:lstStyle/>
          <a:p>
            <a:r>
              <a:rPr lang="en-US" sz="3200" b="1" kern="1200" dirty="0" smtClean="0">
                <a:cs typeface="Arial" pitchFamily="34" charset="0"/>
              </a:rPr>
              <a:t>Analysis of Key Granted Patents/Patent Applications </a:t>
            </a:r>
            <a:r>
              <a:rPr lang="en-IN" sz="3200" b="1" kern="1200" dirty="0" smtClean="0">
                <a:cs typeface="Arial" pitchFamily="34" charset="0"/>
              </a:rPr>
              <a:t>Assigned to Educational Institutes and Other Companies </a:t>
            </a:r>
            <a:endParaRPr lang="en-US" sz="3200" dirty="0"/>
          </a:p>
        </p:txBody>
      </p:sp>
      <p:pic>
        <p:nvPicPr>
          <p:cNvPr id="5" name="Picture 2"/>
          <p:cNvPicPr>
            <a:picLocks noChangeAspect="1" noChangeArrowheads="1"/>
          </p:cNvPicPr>
          <p:nvPr/>
        </p:nvPicPr>
        <p:blipFill>
          <a:blip r:embed="rId2" cstate="print"/>
          <a:srcRect/>
          <a:stretch>
            <a:fillRect/>
          </a:stretch>
        </p:blipFill>
        <p:spPr bwMode="auto">
          <a:xfrm>
            <a:off x="152400" y="6356350"/>
            <a:ext cx="1143000" cy="349250"/>
          </a:xfrm>
          <a:prstGeom prst="rect">
            <a:avLst/>
          </a:prstGeom>
          <a:noFill/>
          <a:ln w="9525">
            <a:noFill/>
            <a:miter lim="800000"/>
            <a:headEnd/>
            <a:tailEnd/>
          </a:ln>
        </p:spPr>
      </p:pic>
      <p:sp>
        <p:nvSpPr>
          <p:cNvPr id="6" name="Rectangle 12"/>
          <p:cNvSpPr>
            <a:spLocks noChangeArrowheads="1"/>
          </p:cNvSpPr>
          <p:nvPr/>
        </p:nvSpPr>
        <p:spPr bwMode="auto">
          <a:xfrm>
            <a:off x="1295400" y="6553200"/>
            <a:ext cx="7239000" cy="215900"/>
          </a:xfrm>
          <a:prstGeom prst="rect">
            <a:avLst/>
          </a:prstGeom>
          <a:noFill/>
          <a:ln w="9525">
            <a:noFill/>
            <a:miter lim="800000"/>
            <a:headEnd/>
            <a:tailEnd/>
          </a:ln>
        </p:spPr>
        <p:txBody>
          <a:bodyPr>
            <a:spAutoFit/>
          </a:bodyPr>
          <a:lstStyle/>
          <a:p>
            <a:r>
              <a:rPr lang="en-US" sz="800"/>
              <a:t>Patent Searching | Research and Analytics | Patent Prosecution/Preparation Support | Litigation and E-Discovery | IP Valuation |  Patent Portfolio Watch</a:t>
            </a:r>
          </a:p>
        </p:txBody>
      </p:sp>
      <p:sp>
        <p:nvSpPr>
          <p:cNvPr id="11" name="Slide Number Placeholder 10"/>
          <p:cNvSpPr>
            <a:spLocks noGrp="1"/>
          </p:cNvSpPr>
          <p:nvPr>
            <p:ph type="sldNum" sz="quarter" idx="12"/>
          </p:nvPr>
        </p:nvSpPr>
        <p:spPr/>
        <p:txBody>
          <a:bodyPr/>
          <a:lstStyle/>
          <a:p>
            <a:pPr>
              <a:defRPr/>
            </a:pPr>
            <a:fld id="{46318E3D-C770-4D91-B40E-7E88DA3097BF}" type="slidenum">
              <a:rPr lang="en-IN" smtClean="0"/>
              <a:pPr>
                <a:defRPr/>
              </a:pPr>
              <a:t>27</a:t>
            </a:fld>
            <a:endParaRPr lang="en-IN"/>
          </a:p>
        </p:txBody>
      </p:sp>
    </p:spTree>
    <p:extLst>
      <p:ext uri="{BB962C8B-B14F-4D97-AF65-F5344CB8AC3E}">
        <p14:creationId xmlns:p14="http://schemas.microsoft.com/office/powerpoint/2010/main" xmlns="" val="1609386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2" y="188640"/>
            <a:ext cx="9276456" cy="436562"/>
          </a:xfrm>
        </p:spPr>
        <p:txBody>
          <a:bodyPr/>
          <a:lstStyle/>
          <a:p>
            <a:pPr>
              <a:defRPr/>
            </a:pPr>
            <a:r>
              <a:rPr lang="en-US" sz="2400" b="1" kern="1200" spc="-10" dirty="0" smtClean="0">
                <a:solidFill>
                  <a:schemeClr val="bg1"/>
                </a:solidFill>
                <a:latin typeface="+mn-lt"/>
                <a:cs typeface="Arial" pitchFamily="34" charset="0"/>
              </a:rPr>
              <a:t>Granted Patents/Patent Applications </a:t>
            </a:r>
            <a:r>
              <a:rPr lang="en-US" sz="2400" b="1" spc="-10" dirty="0" smtClean="0">
                <a:solidFill>
                  <a:schemeClr val="bg1"/>
                </a:solidFill>
                <a:latin typeface="+mn-lt"/>
                <a:cs typeface="Arial" pitchFamily="34" charset="0"/>
              </a:rPr>
              <a:t>– Institutes &amp; Universities</a:t>
            </a:r>
            <a:endParaRPr lang="en-US" sz="2400" b="1" dirty="0">
              <a:latin typeface="+mn-lt"/>
              <a:cs typeface="Arial" pitchFamily="34" charset="0"/>
            </a:endParaRPr>
          </a:p>
        </p:txBody>
      </p:sp>
      <p:sp>
        <p:nvSpPr>
          <p:cNvPr id="20484" name="TextBox 4"/>
          <p:cNvSpPr txBox="1">
            <a:spLocks noChangeArrowheads="1"/>
          </p:cNvSpPr>
          <p:nvPr/>
        </p:nvSpPr>
        <p:spPr bwMode="auto">
          <a:xfrm>
            <a:off x="7391400" y="1752600"/>
            <a:ext cx="1447800" cy="708025"/>
          </a:xfrm>
          <a:prstGeom prst="rect">
            <a:avLst/>
          </a:prstGeom>
          <a:noFill/>
          <a:ln w="9525">
            <a:noFill/>
            <a:miter lim="800000"/>
            <a:headEnd/>
            <a:tailEnd/>
          </a:ln>
        </p:spPr>
        <p:txBody>
          <a:bodyPr>
            <a:spAutoFit/>
          </a:bodyPr>
          <a:lstStyle/>
          <a:p>
            <a:pPr algn="ctr"/>
            <a:r>
              <a:rPr lang="en-US" sz="1000" dirty="0">
                <a:solidFill>
                  <a:schemeClr val="bg1"/>
                </a:solidFill>
              </a:rPr>
              <a:t>US8981037B2</a:t>
            </a:r>
          </a:p>
          <a:p>
            <a:pPr algn="ctr"/>
            <a:r>
              <a:rPr lang="en-US" sz="1000" dirty="0">
                <a:solidFill>
                  <a:schemeClr val="bg1"/>
                </a:solidFill>
              </a:rPr>
              <a:t>PEF used in preparation of a polyester resin </a:t>
            </a:r>
          </a:p>
        </p:txBody>
      </p:sp>
      <p:sp>
        <p:nvSpPr>
          <p:cNvPr id="20485" name="TextBox 6"/>
          <p:cNvSpPr txBox="1">
            <a:spLocks noChangeArrowheads="1"/>
          </p:cNvSpPr>
          <p:nvPr/>
        </p:nvSpPr>
        <p:spPr bwMode="auto">
          <a:xfrm>
            <a:off x="7239000" y="4191000"/>
            <a:ext cx="1447800" cy="862013"/>
          </a:xfrm>
          <a:prstGeom prst="rect">
            <a:avLst/>
          </a:prstGeom>
          <a:noFill/>
          <a:ln w="9525">
            <a:noFill/>
            <a:miter lim="800000"/>
            <a:headEnd/>
            <a:tailEnd/>
          </a:ln>
        </p:spPr>
        <p:txBody>
          <a:bodyPr>
            <a:spAutoFit/>
          </a:bodyPr>
          <a:lstStyle/>
          <a:p>
            <a:pPr algn="ctr"/>
            <a:r>
              <a:rPr lang="en-US" sz="1000">
                <a:solidFill>
                  <a:schemeClr val="bg1"/>
                </a:solidFill>
              </a:rPr>
              <a:t>EP2235100B1</a:t>
            </a:r>
          </a:p>
          <a:p>
            <a:pPr algn="ctr"/>
            <a:r>
              <a:rPr lang="en-US" sz="1000">
                <a:solidFill>
                  <a:schemeClr val="bg1"/>
                </a:solidFill>
              </a:rPr>
              <a:t>Resin composition containing polyethylene furandicarboxylate</a:t>
            </a:r>
          </a:p>
        </p:txBody>
      </p:sp>
      <p:sp>
        <p:nvSpPr>
          <p:cNvPr id="20487" name="TextBox 8"/>
          <p:cNvSpPr txBox="1">
            <a:spLocks noChangeArrowheads="1"/>
          </p:cNvSpPr>
          <p:nvPr/>
        </p:nvSpPr>
        <p:spPr bwMode="auto">
          <a:xfrm>
            <a:off x="4191000" y="3048000"/>
            <a:ext cx="1219200" cy="1016000"/>
          </a:xfrm>
          <a:prstGeom prst="rect">
            <a:avLst/>
          </a:prstGeom>
          <a:noFill/>
          <a:ln w="9525">
            <a:noFill/>
            <a:miter lim="800000"/>
            <a:headEnd/>
            <a:tailEnd/>
          </a:ln>
        </p:spPr>
        <p:txBody>
          <a:bodyPr>
            <a:spAutoFit/>
          </a:bodyPr>
          <a:lstStyle/>
          <a:p>
            <a:pPr algn="ctr"/>
            <a:r>
              <a:rPr lang="en-US" sz="1000">
                <a:solidFill>
                  <a:schemeClr val="bg1"/>
                </a:solidFill>
              </a:rPr>
              <a:t>EP2257596B1</a:t>
            </a:r>
          </a:p>
          <a:p>
            <a:pPr algn="ctr"/>
            <a:r>
              <a:rPr lang="en-US" sz="1000">
                <a:solidFill>
                  <a:schemeClr val="bg1"/>
                </a:solidFill>
              </a:rPr>
              <a:t>Resin composition containing polyethylene furandicarboxylate</a:t>
            </a:r>
          </a:p>
          <a:p>
            <a:pPr algn="ctr"/>
            <a:endParaRPr lang="en-US" sz="1000">
              <a:solidFill>
                <a:schemeClr val="bg1"/>
              </a:solidFill>
            </a:endParaRPr>
          </a:p>
        </p:txBody>
      </p:sp>
      <p:sp>
        <p:nvSpPr>
          <p:cNvPr id="20488" name="TextBox 9"/>
          <p:cNvSpPr txBox="1">
            <a:spLocks noChangeArrowheads="1"/>
          </p:cNvSpPr>
          <p:nvPr/>
        </p:nvSpPr>
        <p:spPr bwMode="auto">
          <a:xfrm>
            <a:off x="5867400" y="3200400"/>
            <a:ext cx="990600" cy="307975"/>
          </a:xfrm>
          <a:prstGeom prst="rect">
            <a:avLst/>
          </a:prstGeom>
          <a:noFill/>
          <a:ln w="9525">
            <a:noFill/>
            <a:miter lim="800000"/>
            <a:headEnd/>
            <a:tailEnd/>
          </a:ln>
        </p:spPr>
        <p:txBody>
          <a:bodyPr>
            <a:spAutoFit/>
          </a:bodyPr>
          <a:lstStyle/>
          <a:p>
            <a:r>
              <a:rPr lang="en-US" sz="1400" b="1">
                <a:solidFill>
                  <a:schemeClr val="bg1"/>
                </a:solidFill>
              </a:rPr>
              <a:t>CANON</a:t>
            </a:r>
          </a:p>
        </p:txBody>
      </p:sp>
      <p:sp>
        <p:nvSpPr>
          <p:cNvPr id="20489" name="TextBox 10"/>
          <p:cNvSpPr txBox="1">
            <a:spLocks noChangeArrowheads="1"/>
          </p:cNvSpPr>
          <p:nvPr/>
        </p:nvSpPr>
        <p:spPr bwMode="auto">
          <a:xfrm>
            <a:off x="4572000" y="1600200"/>
            <a:ext cx="1371600" cy="1169988"/>
          </a:xfrm>
          <a:prstGeom prst="rect">
            <a:avLst/>
          </a:prstGeom>
          <a:noFill/>
          <a:ln w="9525">
            <a:noFill/>
            <a:miter lim="800000"/>
            <a:headEnd/>
            <a:tailEnd/>
          </a:ln>
        </p:spPr>
        <p:txBody>
          <a:bodyPr>
            <a:spAutoFit/>
          </a:bodyPr>
          <a:lstStyle/>
          <a:p>
            <a:pPr algn="ctr"/>
            <a:r>
              <a:rPr lang="en-US" sz="1000">
                <a:solidFill>
                  <a:schemeClr val="bg1"/>
                </a:solidFill>
              </a:rPr>
              <a:t>US7741389B2</a:t>
            </a:r>
          </a:p>
          <a:p>
            <a:pPr algn="ctr"/>
            <a:r>
              <a:rPr lang="en-IN" sz="1000">
                <a:solidFill>
                  <a:schemeClr val="bg1"/>
                </a:solidFill>
              </a:rPr>
              <a:t>Resin composition containing  a polyalkylene furan dicarboxylate resin and a porphyrin compound</a:t>
            </a:r>
            <a:endParaRPr lang="en-US" sz="1000">
              <a:solidFill>
                <a:schemeClr val="bg1"/>
              </a:solidFill>
            </a:endParaRPr>
          </a:p>
        </p:txBody>
      </p:sp>
      <p:sp>
        <p:nvSpPr>
          <p:cNvPr id="20490" name="TextBox 11"/>
          <p:cNvSpPr txBox="1">
            <a:spLocks noChangeArrowheads="1"/>
          </p:cNvSpPr>
          <p:nvPr/>
        </p:nvSpPr>
        <p:spPr bwMode="auto">
          <a:xfrm>
            <a:off x="8001000" y="2895600"/>
            <a:ext cx="1143000" cy="862013"/>
          </a:xfrm>
          <a:prstGeom prst="rect">
            <a:avLst/>
          </a:prstGeom>
          <a:noFill/>
          <a:ln w="9525">
            <a:noFill/>
            <a:miter lim="800000"/>
            <a:headEnd/>
            <a:tailEnd/>
          </a:ln>
        </p:spPr>
        <p:txBody>
          <a:bodyPr>
            <a:spAutoFit/>
          </a:bodyPr>
          <a:lstStyle/>
          <a:p>
            <a:r>
              <a:rPr lang="en-IN" sz="1000" dirty="0">
                <a:solidFill>
                  <a:schemeClr val="bg1"/>
                </a:solidFill>
              </a:rPr>
              <a:t>US20120258299</a:t>
            </a:r>
          </a:p>
          <a:p>
            <a:r>
              <a:rPr lang="en-IN" sz="1000" dirty="0">
                <a:solidFill>
                  <a:schemeClr val="bg1"/>
                </a:solidFill>
              </a:rPr>
              <a:t>PEF  is used in preparation of a polyester resin </a:t>
            </a:r>
          </a:p>
          <a:p>
            <a:endParaRPr lang="en-US" sz="1000" dirty="0">
              <a:solidFill>
                <a:schemeClr val="bg1"/>
              </a:solidFill>
            </a:endParaRPr>
          </a:p>
        </p:txBody>
      </p:sp>
      <p:sp>
        <p:nvSpPr>
          <p:cNvPr id="20491" name="TextBox 12"/>
          <p:cNvSpPr txBox="1">
            <a:spLocks noChangeArrowheads="1"/>
          </p:cNvSpPr>
          <p:nvPr/>
        </p:nvSpPr>
        <p:spPr bwMode="auto">
          <a:xfrm>
            <a:off x="4800600" y="4343400"/>
            <a:ext cx="1143000" cy="1016000"/>
          </a:xfrm>
          <a:prstGeom prst="rect">
            <a:avLst/>
          </a:prstGeom>
          <a:noFill/>
          <a:ln w="9525">
            <a:noFill/>
            <a:miter lim="800000"/>
            <a:headEnd/>
            <a:tailEnd/>
          </a:ln>
        </p:spPr>
        <p:txBody>
          <a:bodyPr>
            <a:spAutoFit/>
          </a:bodyPr>
          <a:lstStyle/>
          <a:p>
            <a:pPr algn="ctr"/>
            <a:r>
              <a:rPr lang="en-IN" sz="1000">
                <a:solidFill>
                  <a:schemeClr val="bg1"/>
                </a:solidFill>
              </a:rPr>
              <a:t>US20090124763Method of synthesis, PEF having a furan ring</a:t>
            </a:r>
            <a:endParaRPr lang="en-US" sz="1000">
              <a:solidFill>
                <a:schemeClr val="bg1"/>
              </a:solidFill>
            </a:endParaRPr>
          </a:p>
          <a:p>
            <a:pPr algn="ctr"/>
            <a:endParaRPr lang="en-US" sz="1000">
              <a:solidFill>
                <a:schemeClr val="bg1"/>
              </a:solidFill>
            </a:endParaRPr>
          </a:p>
        </p:txBody>
      </p:sp>
      <p:pic>
        <p:nvPicPr>
          <p:cNvPr id="20492" name="Picture 2"/>
          <p:cNvPicPr>
            <a:picLocks noChangeAspect="1" noChangeArrowheads="1"/>
          </p:cNvPicPr>
          <p:nvPr/>
        </p:nvPicPr>
        <p:blipFill>
          <a:blip r:embed="rId2" cstate="print"/>
          <a:srcRect/>
          <a:stretch>
            <a:fillRect/>
          </a:stretch>
        </p:blipFill>
        <p:spPr bwMode="auto">
          <a:xfrm>
            <a:off x="152400" y="6324600"/>
            <a:ext cx="1143000" cy="349250"/>
          </a:xfrm>
          <a:prstGeom prst="rect">
            <a:avLst/>
          </a:prstGeom>
          <a:noFill/>
          <a:ln w="9525">
            <a:noFill/>
            <a:miter lim="800000"/>
            <a:headEnd/>
            <a:tailEnd/>
          </a:ln>
        </p:spPr>
      </p:pic>
      <p:graphicFrame>
        <p:nvGraphicFramePr>
          <p:cNvPr id="19" name="Table 18"/>
          <p:cNvGraphicFramePr>
            <a:graphicFrameLocks noGrp="1"/>
          </p:cNvGraphicFramePr>
          <p:nvPr>
            <p:extLst>
              <p:ext uri="{D42A27DB-BD31-4B8C-83A1-F6EECF244321}">
                <p14:modId xmlns:p14="http://schemas.microsoft.com/office/powerpoint/2010/main" xmlns="" val="1300526037"/>
              </p:ext>
            </p:extLst>
          </p:nvPr>
        </p:nvGraphicFramePr>
        <p:xfrm>
          <a:off x="228600" y="1020616"/>
          <a:ext cx="8686800" cy="4543463"/>
        </p:xfrm>
        <a:graphic>
          <a:graphicData uri="http://schemas.openxmlformats.org/drawingml/2006/table">
            <a:tbl>
              <a:tblPr firstRow="1" bandRow="1">
                <a:tableStyleId>{5C22544A-7EE6-4342-B048-85BDC9FD1C3A}</a:tableStyleId>
              </a:tblPr>
              <a:tblGrid>
                <a:gridCol w="1981200"/>
                <a:gridCol w="6705600"/>
              </a:tblGrid>
              <a:tr h="363893">
                <a:tc>
                  <a:txBody>
                    <a:bodyPr/>
                    <a:lstStyle/>
                    <a:p>
                      <a:pPr algn="ctr"/>
                      <a:r>
                        <a:rPr lang="en-US" sz="1400" dirty="0" smtClean="0">
                          <a:latin typeface="+mn-lt"/>
                          <a:cs typeface="Arial" pitchFamily="34" charset="0"/>
                        </a:rPr>
                        <a:t>Patent No.</a:t>
                      </a:r>
                      <a:endParaRPr lang="en-US" sz="1400" dirty="0">
                        <a:latin typeface="+mn-lt"/>
                        <a:cs typeface="Arial" pitchFamily="34" charset="0"/>
                      </a:endParaRPr>
                    </a:p>
                  </a:txBody>
                  <a:tcPr anchor="ctr"/>
                </a:tc>
                <a:tc>
                  <a:txBody>
                    <a:bodyPr/>
                    <a:lstStyle/>
                    <a:p>
                      <a:pPr algn="ctr"/>
                      <a:r>
                        <a:rPr lang="en-US" sz="1400" dirty="0" smtClean="0">
                          <a:latin typeface="+mn-lt"/>
                          <a:cs typeface="Arial" pitchFamily="34" charset="0"/>
                        </a:rPr>
                        <a:t>Key Features</a:t>
                      </a:r>
                      <a:endParaRPr lang="en-US" sz="1400" dirty="0">
                        <a:latin typeface="+mn-lt"/>
                        <a:cs typeface="Arial" pitchFamily="34" charset="0"/>
                      </a:endParaRPr>
                    </a:p>
                  </a:txBody>
                  <a:tcPr anchor="ctr"/>
                </a:tc>
              </a:tr>
              <a:tr h="1042055">
                <a:tc>
                  <a:txBody>
                    <a:bodyPr/>
                    <a:lstStyle/>
                    <a:p>
                      <a:pPr algn="ctr" fontAlgn="b"/>
                      <a:r>
                        <a:rPr lang="en-US" sz="1400" b="1" i="0" u="none" strike="noStrike" dirty="0" smtClean="0">
                          <a:solidFill>
                            <a:srgbClr val="000000"/>
                          </a:solidFill>
                          <a:effectLst/>
                          <a:latin typeface="+mn-lt"/>
                          <a:cs typeface="Arial" pitchFamily="34" charset="0"/>
                          <a:hlinkClick r:id="rId3"/>
                        </a:rPr>
                        <a:t>CN107034585A</a:t>
                      </a:r>
                      <a:endParaRPr lang="en-US" sz="1400" b="1" i="0" u="none" strike="noStrike" dirty="0" smtClean="0">
                        <a:solidFill>
                          <a:srgbClr val="000000"/>
                        </a:solidFill>
                        <a:effectLst/>
                        <a:latin typeface="+mn-lt"/>
                        <a:cs typeface="Arial" pitchFamily="34" charset="0"/>
                      </a:endParaRPr>
                    </a:p>
                    <a:p>
                      <a:pPr algn="ctr" fontAlgn="b"/>
                      <a:r>
                        <a:rPr lang="en-US" sz="1400" b="1" i="0" u="none" strike="noStrike" dirty="0" smtClean="0">
                          <a:solidFill>
                            <a:srgbClr val="000000"/>
                          </a:solidFill>
                          <a:effectLst/>
                          <a:latin typeface="+mn-lt"/>
                          <a:cs typeface="Arial" pitchFamily="34" charset="0"/>
                        </a:rPr>
                        <a:t>University of Jiangsu</a:t>
                      </a:r>
                      <a:endParaRPr lang="en-US" sz="1400" b="1" i="0" u="none" strike="noStrike" dirty="0">
                        <a:solidFill>
                          <a:srgbClr val="000000"/>
                        </a:solidFill>
                        <a:effectLst/>
                        <a:latin typeface="+mn-lt"/>
                        <a:cs typeface="Arial" pitchFamily="34" charset="0"/>
                      </a:endParaRPr>
                    </a:p>
                  </a:txBody>
                  <a:tcPr marL="9525" marR="9525" marT="9525" marB="0" anchor="ctr"/>
                </a:tc>
                <a:tc>
                  <a:txBody>
                    <a:bodyPr/>
                    <a:lstStyle/>
                    <a:p>
                      <a:pPr marL="53975" indent="0" algn="just" fontAlgn="b">
                        <a:lnSpc>
                          <a:spcPct val="150000"/>
                        </a:lnSpc>
                      </a:pPr>
                      <a:r>
                        <a:rPr lang="en-US" sz="1400" b="0" i="0" dirty="0" smtClean="0">
                          <a:solidFill>
                            <a:schemeClr val="dk1"/>
                          </a:solidFill>
                          <a:effectLst/>
                          <a:latin typeface="+mn-lt"/>
                          <a:ea typeface="+mn-ea"/>
                          <a:cs typeface="Arial" pitchFamily="34" charset="0"/>
                        </a:rPr>
                        <a:t>The </a:t>
                      </a:r>
                      <a:r>
                        <a:rPr lang="en-US" sz="1400" b="0" i="0" u="none" strike="noStrike" dirty="0" smtClean="0">
                          <a:solidFill>
                            <a:srgbClr val="000000"/>
                          </a:solidFill>
                          <a:latin typeface="+mn-lt"/>
                          <a:cs typeface="Arial" pitchFamily="34" charset="0"/>
                        </a:rPr>
                        <a:t>Patent document</a:t>
                      </a:r>
                      <a:r>
                        <a:rPr lang="en-US" sz="1400" b="0" i="0" dirty="0" smtClean="0">
                          <a:solidFill>
                            <a:schemeClr val="dk1"/>
                          </a:solidFill>
                          <a:effectLst/>
                          <a:latin typeface="+mn-lt"/>
                          <a:ea typeface="+mn-ea"/>
                          <a:cs typeface="Arial" pitchFamily="34" charset="0"/>
                        </a:rPr>
                        <a:t> related </a:t>
                      </a:r>
                      <a:r>
                        <a:rPr lang="en-US" sz="1400" b="0" i="0" u="sng" dirty="0" smtClean="0">
                          <a:solidFill>
                            <a:schemeClr val="dk1"/>
                          </a:solidFill>
                          <a:effectLst/>
                          <a:latin typeface="+mn-lt"/>
                          <a:ea typeface="+mn-ea"/>
                          <a:cs typeface="Arial" pitchFamily="34" charset="0"/>
                        </a:rPr>
                        <a:t>to antibacterial food packaging material and its</a:t>
                      </a:r>
                      <a:r>
                        <a:rPr lang="en-US" sz="1400" b="0" i="0" u="sng" baseline="0" dirty="0" smtClean="0">
                          <a:solidFill>
                            <a:schemeClr val="dk1"/>
                          </a:solidFill>
                          <a:effectLst/>
                          <a:latin typeface="+mn-lt"/>
                          <a:ea typeface="+mn-ea"/>
                          <a:cs typeface="Arial" pitchFamily="34" charset="0"/>
                        </a:rPr>
                        <a:t> preparation method using a g-C3N4 </a:t>
                      </a:r>
                      <a:r>
                        <a:rPr lang="en-US" sz="1400" b="0" i="0" u="sng" baseline="0" dirty="0" err="1" smtClean="0">
                          <a:solidFill>
                            <a:schemeClr val="dk1"/>
                          </a:solidFill>
                          <a:effectLst/>
                          <a:latin typeface="+mn-lt"/>
                          <a:ea typeface="+mn-ea"/>
                          <a:cs typeface="Arial" pitchFamily="34" charset="0"/>
                        </a:rPr>
                        <a:t>nano</a:t>
                      </a:r>
                      <a:r>
                        <a:rPr lang="en-US" sz="1400" b="0" i="0" u="sng" baseline="0" dirty="0" smtClean="0">
                          <a:solidFill>
                            <a:schemeClr val="dk1"/>
                          </a:solidFill>
                          <a:effectLst/>
                          <a:latin typeface="+mn-lt"/>
                          <a:ea typeface="+mn-ea"/>
                          <a:cs typeface="Arial" pitchFamily="34" charset="0"/>
                        </a:rPr>
                        <a:t> – fiber anti bacterial film. g-C3N4 </a:t>
                      </a:r>
                      <a:r>
                        <a:rPr lang="en-US" sz="1400" b="0" i="0" u="sng" baseline="0" dirty="0" err="1" smtClean="0">
                          <a:solidFill>
                            <a:schemeClr val="dk1"/>
                          </a:solidFill>
                          <a:effectLst/>
                          <a:latin typeface="+mn-lt"/>
                          <a:ea typeface="+mn-ea"/>
                          <a:cs typeface="Arial" pitchFamily="34" charset="0"/>
                        </a:rPr>
                        <a:t>nano</a:t>
                      </a:r>
                      <a:r>
                        <a:rPr lang="en-US" sz="1400" b="0" i="0" u="sng" baseline="0" dirty="0" smtClean="0">
                          <a:solidFill>
                            <a:schemeClr val="dk1"/>
                          </a:solidFill>
                          <a:effectLst/>
                          <a:latin typeface="+mn-lt"/>
                          <a:ea typeface="+mn-ea"/>
                          <a:cs typeface="Arial" pitchFamily="34" charset="0"/>
                        </a:rPr>
                        <a:t> film synthesized through a high temperature calcination method using urea as raw material. </a:t>
                      </a:r>
                      <a:r>
                        <a:rPr lang="en-US" sz="1400" b="0" i="0" u="sng" dirty="0" smtClean="0">
                          <a:solidFill>
                            <a:schemeClr val="dk1"/>
                          </a:solidFill>
                          <a:effectLst/>
                          <a:latin typeface="+mn-lt"/>
                          <a:ea typeface="+mn-ea"/>
                          <a:cs typeface="Arial" pitchFamily="34" charset="0"/>
                        </a:rPr>
                        <a:t>the synthesized g-C3N4 </a:t>
                      </a:r>
                      <a:r>
                        <a:rPr lang="en-US" sz="1400" b="0" i="0" u="sng" dirty="0" err="1" smtClean="0">
                          <a:solidFill>
                            <a:schemeClr val="dk1"/>
                          </a:solidFill>
                          <a:effectLst/>
                          <a:latin typeface="+mn-lt"/>
                          <a:ea typeface="+mn-ea"/>
                          <a:cs typeface="Arial" pitchFamily="34" charset="0"/>
                        </a:rPr>
                        <a:t>nano</a:t>
                      </a:r>
                      <a:r>
                        <a:rPr lang="en-US" sz="1400" b="0" i="0" u="sng" dirty="0" smtClean="0">
                          <a:solidFill>
                            <a:schemeClr val="dk1"/>
                          </a:solidFill>
                          <a:effectLst/>
                          <a:latin typeface="+mn-lt"/>
                          <a:ea typeface="+mn-ea"/>
                          <a:cs typeface="Arial" pitchFamily="34" charset="0"/>
                        </a:rPr>
                        <a:t>-particles are added into an electrostatic spinning solution and prepared into the </a:t>
                      </a:r>
                      <a:r>
                        <a:rPr lang="en-US" sz="1400" b="0" i="0" u="sng" dirty="0" err="1" smtClean="0">
                          <a:solidFill>
                            <a:schemeClr val="dk1"/>
                          </a:solidFill>
                          <a:effectLst/>
                          <a:latin typeface="+mn-lt"/>
                          <a:ea typeface="+mn-ea"/>
                          <a:cs typeface="Arial" pitchFamily="34" charset="0"/>
                        </a:rPr>
                        <a:t>nano</a:t>
                      </a:r>
                      <a:r>
                        <a:rPr lang="en-US" sz="1400" b="0" i="0" u="sng" dirty="0" smtClean="0">
                          <a:solidFill>
                            <a:schemeClr val="dk1"/>
                          </a:solidFill>
                          <a:effectLst/>
                          <a:latin typeface="+mn-lt"/>
                          <a:ea typeface="+mn-ea"/>
                          <a:cs typeface="Arial" pitchFamily="34" charset="0"/>
                        </a:rPr>
                        <a:t>-fiber film which is excellent in performance</a:t>
                      </a:r>
                      <a:r>
                        <a:rPr lang="en-US" sz="1400" b="0" i="0" dirty="0" smtClean="0">
                          <a:solidFill>
                            <a:schemeClr val="dk1"/>
                          </a:solidFill>
                          <a:effectLst/>
                          <a:latin typeface="+mn-lt"/>
                          <a:ea typeface="+mn-ea"/>
                          <a:cs typeface="Arial" pitchFamily="34" charset="0"/>
                        </a:rPr>
                        <a:t>.  g-C3N4 </a:t>
                      </a:r>
                      <a:r>
                        <a:rPr lang="en-US" sz="1400" b="0" i="0" dirty="0" err="1" smtClean="0">
                          <a:solidFill>
                            <a:schemeClr val="dk1"/>
                          </a:solidFill>
                          <a:effectLst/>
                          <a:latin typeface="+mn-lt"/>
                          <a:ea typeface="+mn-ea"/>
                          <a:cs typeface="Arial" pitchFamily="34" charset="0"/>
                        </a:rPr>
                        <a:t>nano</a:t>
                      </a:r>
                      <a:r>
                        <a:rPr lang="en-US" sz="1400" b="0" i="0" dirty="0" smtClean="0">
                          <a:solidFill>
                            <a:schemeClr val="dk1"/>
                          </a:solidFill>
                          <a:effectLst/>
                          <a:latin typeface="+mn-lt"/>
                          <a:ea typeface="+mn-ea"/>
                          <a:cs typeface="Arial" pitchFamily="34" charset="0"/>
                        </a:rPr>
                        <a:t>-particles are uniformly distributed in the film  and</a:t>
                      </a:r>
                      <a:r>
                        <a:rPr lang="en-US" sz="1400" b="0" i="0" baseline="0" dirty="0" smtClean="0">
                          <a:solidFill>
                            <a:schemeClr val="dk1"/>
                          </a:solidFill>
                          <a:effectLst/>
                          <a:latin typeface="+mn-lt"/>
                          <a:ea typeface="+mn-ea"/>
                          <a:cs typeface="Arial" pitchFamily="34" charset="0"/>
                        </a:rPr>
                        <a:t> </a:t>
                      </a:r>
                      <a:r>
                        <a:rPr lang="en-US" sz="1400" b="0" i="0" dirty="0" smtClean="0">
                          <a:solidFill>
                            <a:schemeClr val="dk1"/>
                          </a:solidFill>
                          <a:effectLst/>
                          <a:latin typeface="+mn-lt"/>
                          <a:ea typeface="+mn-ea"/>
                          <a:cs typeface="Arial" pitchFamily="34" charset="0"/>
                        </a:rPr>
                        <a:t>good in stability and antibacterial property.</a:t>
                      </a:r>
                      <a:r>
                        <a:rPr lang="en-IN" sz="1400" b="0" i="0" baseline="0" dirty="0" smtClean="0">
                          <a:solidFill>
                            <a:schemeClr val="dk1"/>
                          </a:solidFill>
                          <a:effectLst/>
                          <a:latin typeface="+mn-lt"/>
                          <a:ea typeface="+mn-ea"/>
                          <a:cs typeface="Arial" pitchFamily="34" charset="0"/>
                        </a:rPr>
                        <a:t> </a:t>
                      </a:r>
                      <a:endParaRPr lang="en-IN" sz="1400" b="0" i="0" u="none" strike="noStrike" dirty="0" smtClean="0">
                        <a:solidFill>
                          <a:srgbClr val="000000"/>
                        </a:solidFill>
                        <a:latin typeface="+mn-lt"/>
                        <a:ea typeface="+mn-ea"/>
                        <a:cs typeface="Arial" pitchFamily="34" charset="0"/>
                      </a:endParaRPr>
                    </a:p>
                  </a:txBody>
                  <a:tcPr marL="9525" marR="9525" marT="9525" marB="0" anchor="ctr"/>
                </a:tc>
              </a:tr>
              <a:tr h="1558081">
                <a:tc>
                  <a:txBody>
                    <a:bodyPr/>
                    <a:lstStyle/>
                    <a:p>
                      <a:pPr algn="ctr" fontAlgn="b"/>
                      <a:r>
                        <a:rPr lang="en-US" sz="1400" b="1" i="0" u="none" strike="noStrike" dirty="0" smtClean="0">
                          <a:solidFill>
                            <a:srgbClr val="000000"/>
                          </a:solidFill>
                          <a:latin typeface="+mn-lt"/>
                          <a:ea typeface="+mn-ea"/>
                          <a:cs typeface="Arial" pitchFamily="34" charset="0"/>
                          <a:hlinkClick r:id="rId4"/>
                        </a:rPr>
                        <a:t>CN106317477A</a:t>
                      </a:r>
                      <a:endParaRPr lang="en-US" sz="1400" b="1" i="0" u="none" strike="noStrike" dirty="0" smtClean="0">
                        <a:solidFill>
                          <a:srgbClr val="000000"/>
                        </a:solidFill>
                        <a:latin typeface="+mn-lt"/>
                        <a:ea typeface="+mn-ea"/>
                        <a:cs typeface="Arial" pitchFamily="34" charset="0"/>
                      </a:endParaRPr>
                    </a:p>
                    <a:p>
                      <a:pPr algn="ctr" fontAlgn="b"/>
                      <a:r>
                        <a:rPr lang="en-US" sz="1400" b="1" i="0" u="none" strike="noStrike" dirty="0" smtClean="0">
                          <a:solidFill>
                            <a:srgbClr val="000000"/>
                          </a:solidFill>
                          <a:latin typeface="+mn-lt"/>
                          <a:ea typeface="+mn-ea"/>
                          <a:cs typeface="Arial" pitchFamily="34" charset="0"/>
                        </a:rPr>
                        <a:t>University of Jiangsu</a:t>
                      </a:r>
                    </a:p>
                  </a:txBody>
                  <a:tcPr marL="9525" marR="9525" marT="9525" marB="0" anchor="ctr"/>
                </a:tc>
                <a:tc>
                  <a:txBody>
                    <a:bodyPr/>
                    <a:lstStyle/>
                    <a:p>
                      <a:pPr algn="just" fontAlgn="b">
                        <a:lnSpc>
                          <a:spcPct val="150000"/>
                        </a:lnSpc>
                      </a:pPr>
                      <a:r>
                        <a:rPr lang="en-US" sz="1400" b="0" i="0" dirty="0" smtClean="0">
                          <a:solidFill>
                            <a:schemeClr val="dk1"/>
                          </a:solidFill>
                          <a:effectLst/>
                          <a:latin typeface="+mn-lt"/>
                          <a:ea typeface="+mn-ea"/>
                          <a:cs typeface="Arial" pitchFamily="34" charset="0"/>
                        </a:rPr>
                        <a:t>The </a:t>
                      </a:r>
                      <a:r>
                        <a:rPr lang="en-US" sz="1400" b="0" i="0" u="none" strike="noStrike" dirty="0" smtClean="0">
                          <a:solidFill>
                            <a:srgbClr val="000000"/>
                          </a:solidFill>
                          <a:latin typeface="+mn-lt"/>
                          <a:cs typeface="Arial" pitchFamily="34" charset="0"/>
                        </a:rPr>
                        <a:t>Patent document</a:t>
                      </a:r>
                      <a:r>
                        <a:rPr lang="en-US" sz="1400" b="0" i="0" baseline="0" dirty="0" smtClean="0">
                          <a:solidFill>
                            <a:schemeClr val="dk1"/>
                          </a:solidFill>
                          <a:effectLst/>
                          <a:latin typeface="+mn-lt"/>
                          <a:ea typeface="+mn-ea"/>
                          <a:cs typeface="Arial" pitchFamily="34" charset="0"/>
                        </a:rPr>
                        <a:t> discloses an </a:t>
                      </a:r>
                      <a:r>
                        <a:rPr lang="en-US" sz="1400" b="0" i="0" u="sng" baseline="0" dirty="0" smtClean="0">
                          <a:solidFill>
                            <a:schemeClr val="dk1"/>
                          </a:solidFill>
                          <a:effectLst/>
                          <a:latin typeface="+mn-lt"/>
                          <a:ea typeface="+mn-ea"/>
                          <a:cs typeface="Arial" pitchFamily="34" charset="0"/>
                        </a:rPr>
                        <a:t>edible </a:t>
                      </a:r>
                      <a:r>
                        <a:rPr lang="en-US" sz="1400" b="0" i="0" u="sng" baseline="0" dirty="0" err="1" smtClean="0">
                          <a:solidFill>
                            <a:schemeClr val="dk1"/>
                          </a:solidFill>
                          <a:effectLst/>
                          <a:latin typeface="+mn-lt"/>
                          <a:ea typeface="+mn-ea"/>
                          <a:cs typeface="Arial" pitchFamily="34" charset="0"/>
                        </a:rPr>
                        <a:t>nano</a:t>
                      </a:r>
                      <a:r>
                        <a:rPr lang="en-US" sz="1400" b="0" i="0" u="sng" baseline="0" dirty="0" smtClean="0">
                          <a:solidFill>
                            <a:schemeClr val="dk1"/>
                          </a:solidFill>
                          <a:effectLst/>
                          <a:latin typeface="+mn-lt"/>
                          <a:ea typeface="+mn-ea"/>
                          <a:cs typeface="Arial" pitchFamily="34" charset="0"/>
                        </a:rPr>
                        <a:t> </a:t>
                      </a:r>
                      <a:r>
                        <a:rPr lang="en-US" sz="1400" b="0" i="0" u="sng" dirty="0" smtClean="0">
                          <a:solidFill>
                            <a:schemeClr val="dk1"/>
                          </a:solidFill>
                          <a:effectLst/>
                          <a:latin typeface="+mn-lt"/>
                          <a:ea typeface="+mn-ea"/>
                          <a:cs typeface="Arial" pitchFamily="34" charset="0"/>
                        </a:rPr>
                        <a:t>SiO2- lemongrass essential oil antibacterial alginate film for </a:t>
                      </a:r>
                      <a:r>
                        <a:rPr lang="en-US" sz="1400" b="0" i="0" u="sng" baseline="0" dirty="0" smtClean="0">
                          <a:solidFill>
                            <a:schemeClr val="dk1"/>
                          </a:solidFill>
                          <a:effectLst/>
                          <a:latin typeface="+mn-lt"/>
                          <a:ea typeface="+mn-ea"/>
                          <a:cs typeface="Arial" pitchFamily="34" charset="0"/>
                        </a:rPr>
                        <a:t>food packaging and preparation method</a:t>
                      </a:r>
                      <a:r>
                        <a:rPr lang="en-US" sz="1400" b="0" i="0" baseline="0" dirty="0" smtClean="0">
                          <a:solidFill>
                            <a:schemeClr val="dk1"/>
                          </a:solidFill>
                          <a:effectLst/>
                          <a:latin typeface="+mn-lt"/>
                          <a:ea typeface="+mn-ea"/>
                          <a:cs typeface="Arial" pitchFamily="34" charset="0"/>
                        </a:rPr>
                        <a:t>. The film material is prepared by dispersing and </a:t>
                      </a:r>
                      <a:r>
                        <a:rPr lang="en-US" sz="1400" b="0" i="0" dirty="0" smtClean="0">
                          <a:solidFill>
                            <a:schemeClr val="dk1"/>
                          </a:solidFill>
                          <a:effectLst/>
                          <a:latin typeface="+mn-lt"/>
                          <a:ea typeface="+mn-ea"/>
                          <a:cs typeface="Arial" pitchFamily="34" charset="0"/>
                        </a:rPr>
                        <a:t>mixing the lemongrass essential oil and the nanometer SiO2 to make the lemongrass essential oil adsorbed on to the SiO2 </a:t>
                      </a:r>
                      <a:r>
                        <a:rPr lang="en-US" sz="1400" b="0" i="0" dirty="0" err="1" smtClean="0">
                          <a:solidFill>
                            <a:schemeClr val="dk1"/>
                          </a:solidFill>
                          <a:effectLst/>
                          <a:latin typeface="+mn-lt"/>
                          <a:ea typeface="+mn-ea"/>
                          <a:cs typeface="Arial" pitchFamily="34" charset="0"/>
                        </a:rPr>
                        <a:t>nano</a:t>
                      </a:r>
                      <a:r>
                        <a:rPr lang="en-US" sz="1400" b="0" i="0" dirty="0" smtClean="0">
                          <a:solidFill>
                            <a:schemeClr val="dk1"/>
                          </a:solidFill>
                          <a:effectLst/>
                          <a:latin typeface="+mn-lt"/>
                          <a:ea typeface="+mn-ea"/>
                          <a:cs typeface="Arial" pitchFamily="34" charset="0"/>
                        </a:rPr>
                        <a:t> particles.</a:t>
                      </a:r>
                      <a:r>
                        <a:rPr lang="en-US" sz="1400" b="0" i="0" baseline="0" dirty="0" smtClean="0">
                          <a:solidFill>
                            <a:schemeClr val="dk1"/>
                          </a:solidFill>
                          <a:effectLst/>
                          <a:latin typeface="+mn-lt"/>
                          <a:ea typeface="+mn-ea"/>
                          <a:cs typeface="Arial" pitchFamily="34" charset="0"/>
                        </a:rPr>
                        <a:t> The above compound added into sodium alginate solution and degassed to get an edible antibacterial solution. The solution is flow casted to get antimicrobial film and dried. T</a:t>
                      </a:r>
                      <a:r>
                        <a:rPr lang="en-US" sz="1400" b="0" i="0" dirty="0" smtClean="0">
                          <a:solidFill>
                            <a:schemeClr val="dk1"/>
                          </a:solidFill>
                          <a:effectLst/>
                          <a:latin typeface="+mn-lt"/>
                          <a:ea typeface="+mn-ea"/>
                          <a:cs typeface="Arial" pitchFamily="34" charset="0"/>
                        </a:rPr>
                        <a:t>he edible sodium alginate antibacterial coating has good mechanical property, stability and antimicrobial activity.. </a:t>
                      </a:r>
                      <a:endParaRPr lang="en-IN" sz="1400" b="0" i="0" u="none" strike="noStrike" dirty="0" smtClean="0">
                        <a:solidFill>
                          <a:srgbClr val="000000"/>
                        </a:solidFill>
                        <a:latin typeface="+mn-lt"/>
                        <a:ea typeface="+mn-ea"/>
                        <a:cs typeface="Arial" pitchFamily="34" charset="0"/>
                      </a:endParaRPr>
                    </a:p>
                  </a:txBody>
                  <a:tcPr marL="9525" marR="9525" marT="9525" marB="0" anchor="ctr"/>
                </a:tc>
              </a:tr>
            </a:tbl>
          </a:graphicData>
        </a:graphic>
      </p:graphicFrame>
      <p:sp>
        <p:nvSpPr>
          <p:cNvPr id="18" name="Slide Number Placeholder 17"/>
          <p:cNvSpPr>
            <a:spLocks noGrp="1"/>
          </p:cNvSpPr>
          <p:nvPr>
            <p:ph type="sldNum" sz="quarter" idx="12"/>
          </p:nvPr>
        </p:nvSpPr>
        <p:spPr/>
        <p:txBody>
          <a:bodyPr/>
          <a:lstStyle/>
          <a:p>
            <a:pPr>
              <a:defRPr/>
            </a:pPr>
            <a:fld id="{46318E3D-C770-4D91-B40E-7E88DA3097BF}" type="slidenum">
              <a:rPr lang="en-IN" smtClean="0"/>
              <a:pPr>
                <a:defRPr/>
              </a:pPr>
              <a:t>28</a:t>
            </a:fld>
            <a:endParaRPr lang="en-IN"/>
          </a:p>
        </p:txBody>
      </p:sp>
    </p:spTree>
    <p:extLst>
      <p:ext uri="{BB962C8B-B14F-4D97-AF65-F5344CB8AC3E}">
        <p14:creationId xmlns:p14="http://schemas.microsoft.com/office/powerpoint/2010/main" xmlns="" val="2867711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228600"/>
            <a:ext cx="8385175" cy="436562"/>
          </a:xfrm>
        </p:spPr>
        <p:txBody>
          <a:bodyPr/>
          <a:lstStyle/>
          <a:p>
            <a:pPr>
              <a:defRPr/>
            </a:pPr>
            <a:r>
              <a:rPr lang="en-US" sz="2800" b="1" kern="1200" spc="-10" dirty="0" smtClean="0">
                <a:solidFill>
                  <a:schemeClr val="bg1"/>
                </a:solidFill>
                <a:latin typeface="+mn-lt"/>
                <a:cs typeface="Arial" pitchFamily="34" charset="0"/>
              </a:rPr>
              <a:t>Granted Patents/ Patent Application </a:t>
            </a:r>
            <a:r>
              <a:rPr lang="en-US" sz="2800" b="1" spc="-10" dirty="0" smtClean="0">
                <a:solidFill>
                  <a:schemeClr val="bg1"/>
                </a:solidFill>
                <a:latin typeface="+mn-lt"/>
                <a:cs typeface="Arial" pitchFamily="34" charset="0"/>
              </a:rPr>
              <a:t>– Other Companies</a:t>
            </a:r>
            <a:endParaRPr lang="en-US" sz="2800" b="1" dirty="0">
              <a:latin typeface="+mn-lt"/>
              <a:cs typeface="Arial" pitchFamily="34" charset="0"/>
            </a:endParaRPr>
          </a:p>
        </p:txBody>
      </p:sp>
      <p:sp>
        <p:nvSpPr>
          <p:cNvPr id="20484" name="TextBox 4"/>
          <p:cNvSpPr txBox="1">
            <a:spLocks noChangeArrowheads="1"/>
          </p:cNvSpPr>
          <p:nvPr/>
        </p:nvSpPr>
        <p:spPr bwMode="auto">
          <a:xfrm>
            <a:off x="7391400" y="1752600"/>
            <a:ext cx="1447800" cy="708025"/>
          </a:xfrm>
          <a:prstGeom prst="rect">
            <a:avLst/>
          </a:prstGeom>
          <a:noFill/>
          <a:ln w="9525">
            <a:noFill/>
            <a:miter lim="800000"/>
            <a:headEnd/>
            <a:tailEnd/>
          </a:ln>
        </p:spPr>
        <p:txBody>
          <a:bodyPr>
            <a:spAutoFit/>
          </a:bodyPr>
          <a:lstStyle/>
          <a:p>
            <a:pPr algn="ctr"/>
            <a:r>
              <a:rPr lang="en-US" sz="1000" dirty="0">
                <a:solidFill>
                  <a:schemeClr val="bg1"/>
                </a:solidFill>
              </a:rPr>
              <a:t>US8981037B2</a:t>
            </a:r>
          </a:p>
          <a:p>
            <a:pPr algn="ctr"/>
            <a:r>
              <a:rPr lang="en-US" sz="1000" dirty="0">
                <a:solidFill>
                  <a:schemeClr val="bg1"/>
                </a:solidFill>
              </a:rPr>
              <a:t>PEF used in preparation of a polyester resin </a:t>
            </a:r>
          </a:p>
        </p:txBody>
      </p:sp>
      <p:sp>
        <p:nvSpPr>
          <p:cNvPr id="20485" name="TextBox 6"/>
          <p:cNvSpPr txBox="1">
            <a:spLocks noChangeArrowheads="1"/>
          </p:cNvSpPr>
          <p:nvPr/>
        </p:nvSpPr>
        <p:spPr bwMode="auto">
          <a:xfrm>
            <a:off x="7239000" y="4191000"/>
            <a:ext cx="1447800" cy="862013"/>
          </a:xfrm>
          <a:prstGeom prst="rect">
            <a:avLst/>
          </a:prstGeom>
          <a:noFill/>
          <a:ln w="9525">
            <a:noFill/>
            <a:miter lim="800000"/>
            <a:headEnd/>
            <a:tailEnd/>
          </a:ln>
        </p:spPr>
        <p:txBody>
          <a:bodyPr>
            <a:spAutoFit/>
          </a:bodyPr>
          <a:lstStyle/>
          <a:p>
            <a:pPr algn="ctr"/>
            <a:r>
              <a:rPr lang="en-US" sz="1000">
                <a:solidFill>
                  <a:schemeClr val="bg1"/>
                </a:solidFill>
              </a:rPr>
              <a:t>EP2235100B1</a:t>
            </a:r>
          </a:p>
          <a:p>
            <a:pPr algn="ctr"/>
            <a:r>
              <a:rPr lang="en-US" sz="1000">
                <a:solidFill>
                  <a:schemeClr val="bg1"/>
                </a:solidFill>
              </a:rPr>
              <a:t>Resin composition containing polyethylene furandicarboxylate</a:t>
            </a:r>
          </a:p>
        </p:txBody>
      </p:sp>
      <p:sp>
        <p:nvSpPr>
          <p:cNvPr id="20486" name="TextBox 7"/>
          <p:cNvSpPr txBox="1">
            <a:spLocks noChangeArrowheads="1"/>
          </p:cNvSpPr>
          <p:nvPr/>
        </p:nvSpPr>
        <p:spPr bwMode="auto">
          <a:xfrm>
            <a:off x="6096000" y="4800600"/>
            <a:ext cx="1066800" cy="862013"/>
          </a:xfrm>
          <a:prstGeom prst="rect">
            <a:avLst/>
          </a:prstGeom>
          <a:noFill/>
          <a:ln w="9525">
            <a:noFill/>
            <a:miter lim="800000"/>
            <a:headEnd/>
            <a:tailEnd/>
          </a:ln>
        </p:spPr>
        <p:txBody>
          <a:bodyPr>
            <a:spAutoFit/>
          </a:bodyPr>
          <a:lstStyle/>
          <a:p>
            <a:pPr algn="ctr"/>
            <a:r>
              <a:rPr lang="en-US" sz="1000">
                <a:solidFill>
                  <a:schemeClr val="bg1"/>
                </a:solidFill>
              </a:rPr>
              <a:t>EP2252645B1</a:t>
            </a:r>
          </a:p>
          <a:p>
            <a:pPr algn="ctr"/>
            <a:r>
              <a:rPr lang="en-US" sz="1000">
                <a:solidFill>
                  <a:schemeClr val="bg1"/>
                </a:solidFill>
              </a:rPr>
              <a:t>Polyester resin used for producing a molded article</a:t>
            </a:r>
          </a:p>
        </p:txBody>
      </p:sp>
      <p:sp>
        <p:nvSpPr>
          <p:cNvPr id="20487" name="TextBox 8"/>
          <p:cNvSpPr txBox="1">
            <a:spLocks noChangeArrowheads="1"/>
          </p:cNvSpPr>
          <p:nvPr/>
        </p:nvSpPr>
        <p:spPr bwMode="auto">
          <a:xfrm>
            <a:off x="4191000" y="3048000"/>
            <a:ext cx="1219200" cy="1016000"/>
          </a:xfrm>
          <a:prstGeom prst="rect">
            <a:avLst/>
          </a:prstGeom>
          <a:noFill/>
          <a:ln w="9525">
            <a:noFill/>
            <a:miter lim="800000"/>
            <a:headEnd/>
            <a:tailEnd/>
          </a:ln>
        </p:spPr>
        <p:txBody>
          <a:bodyPr>
            <a:spAutoFit/>
          </a:bodyPr>
          <a:lstStyle/>
          <a:p>
            <a:pPr algn="ctr"/>
            <a:r>
              <a:rPr lang="en-US" sz="1000">
                <a:solidFill>
                  <a:schemeClr val="bg1"/>
                </a:solidFill>
              </a:rPr>
              <a:t>EP2257596B1</a:t>
            </a:r>
          </a:p>
          <a:p>
            <a:pPr algn="ctr"/>
            <a:r>
              <a:rPr lang="en-US" sz="1000">
                <a:solidFill>
                  <a:schemeClr val="bg1"/>
                </a:solidFill>
              </a:rPr>
              <a:t>Resin composition containing polyethylene furandicarboxylate</a:t>
            </a:r>
          </a:p>
          <a:p>
            <a:pPr algn="ctr"/>
            <a:endParaRPr lang="en-US" sz="1000">
              <a:solidFill>
                <a:schemeClr val="bg1"/>
              </a:solidFill>
            </a:endParaRPr>
          </a:p>
        </p:txBody>
      </p:sp>
      <p:sp>
        <p:nvSpPr>
          <p:cNvPr id="20488" name="TextBox 9"/>
          <p:cNvSpPr txBox="1">
            <a:spLocks noChangeArrowheads="1"/>
          </p:cNvSpPr>
          <p:nvPr/>
        </p:nvSpPr>
        <p:spPr bwMode="auto">
          <a:xfrm>
            <a:off x="5867400" y="3200400"/>
            <a:ext cx="990600" cy="307975"/>
          </a:xfrm>
          <a:prstGeom prst="rect">
            <a:avLst/>
          </a:prstGeom>
          <a:noFill/>
          <a:ln w="9525">
            <a:noFill/>
            <a:miter lim="800000"/>
            <a:headEnd/>
            <a:tailEnd/>
          </a:ln>
        </p:spPr>
        <p:txBody>
          <a:bodyPr>
            <a:spAutoFit/>
          </a:bodyPr>
          <a:lstStyle/>
          <a:p>
            <a:r>
              <a:rPr lang="en-US" sz="1400" b="1">
                <a:solidFill>
                  <a:schemeClr val="bg1"/>
                </a:solidFill>
              </a:rPr>
              <a:t>CANON</a:t>
            </a:r>
          </a:p>
        </p:txBody>
      </p:sp>
      <p:sp>
        <p:nvSpPr>
          <p:cNvPr id="20489" name="TextBox 10"/>
          <p:cNvSpPr txBox="1">
            <a:spLocks noChangeArrowheads="1"/>
          </p:cNvSpPr>
          <p:nvPr/>
        </p:nvSpPr>
        <p:spPr bwMode="auto">
          <a:xfrm>
            <a:off x="4572000" y="1600200"/>
            <a:ext cx="1371600" cy="1169988"/>
          </a:xfrm>
          <a:prstGeom prst="rect">
            <a:avLst/>
          </a:prstGeom>
          <a:noFill/>
          <a:ln w="9525">
            <a:noFill/>
            <a:miter lim="800000"/>
            <a:headEnd/>
            <a:tailEnd/>
          </a:ln>
        </p:spPr>
        <p:txBody>
          <a:bodyPr>
            <a:spAutoFit/>
          </a:bodyPr>
          <a:lstStyle/>
          <a:p>
            <a:pPr algn="ctr"/>
            <a:r>
              <a:rPr lang="en-US" sz="1000">
                <a:solidFill>
                  <a:schemeClr val="bg1"/>
                </a:solidFill>
              </a:rPr>
              <a:t>US7741389B2</a:t>
            </a:r>
          </a:p>
          <a:p>
            <a:pPr algn="ctr"/>
            <a:r>
              <a:rPr lang="en-IN" sz="1000">
                <a:solidFill>
                  <a:schemeClr val="bg1"/>
                </a:solidFill>
              </a:rPr>
              <a:t>Resin composition containing  a polyalkylene furan dicarboxylate resin and a porphyrin compound</a:t>
            </a:r>
            <a:endParaRPr lang="en-US" sz="1000">
              <a:solidFill>
                <a:schemeClr val="bg1"/>
              </a:solidFill>
            </a:endParaRPr>
          </a:p>
        </p:txBody>
      </p:sp>
      <p:sp>
        <p:nvSpPr>
          <p:cNvPr id="20491" name="TextBox 12"/>
          <p:cNvSpPr txBox="1">
            <a:spLocks noChangeArrowheads="1"/>
          </p:cNvSpPr>
          <p:nvPr/>
        </p:nvSpPr>
        <p:spPr bwMode="auto">
          <a:xfrm>
            <a:off x="4800600" y="4343400"/>
            <a:ext cx="1143000" cy="1016000"/>
          </a:xfrm>
          <a:prstGeom prst="rect">
            <a:avLst/>
          </a:prstGeom>
          <a:noFill/>
          <a:ln w="9525">
            <a:noFill/>
            <a:miter lim="800000"/>
            <a:headEnd/>
            <a:tailEnd/>
          </a:ln>
        </p:spPr>
        <p:txBody>
          <a:bodyPr>
            <a:spAutoFit/>
          </a:bodyPr>
          <a:lstStyle/>
          <a:p>
            <a:pPr algn="ctr"/>
            <a:r>
              <a:rPr lang="en-IN" sz="1000">
                <a:solidFill>
                  <a:schemeClr val="bg1"/>
                </a:solidFill>
              </a:rPr>
              <a:t>US20090124763Method of synthesis, PEF having a furan ring</a:t>
            </a:r>
            <a:endParaRPr lang="en-US" sz="1000">
              <a:solidFill>
                <a:schemeClr val="bg1"/>
              </a:solidFill>
            </a:endParaRPr>
          </a:p>
          <a:p>
            <a:pPr algn="ctr"/>
            <a:endParaRPr lang="en-US" sz="1000">
              <a:solidFill>
                <a:schemeClr val="bg1"/>
              </a:solidFill>
            </a:endParaRPr>
          </a:p>
        </p:txBody>
      </p:sp>
      <p:pic>
        <p:nvPicPr>
          <p:cNvPr id="20492" name="Picture 2"/>
          <p:cNvPicPr>
            <a:picLocks noChangeAspect="1" noChangeArrowheads="1"/>
          </p:cNvPicPr>
          <p:nvPr/>
        </p:nvPicPr>
        <p:blipFill>
          <a:blip r:embed="rId2" cstate="print"/>
          <a:srcRect/>
          <a:stretch>
            <a:fillRect/>
          </a:stretch>
        </p:blipFill>
        <p:spPr bwMode="auto">
          <a:xfrm>
            <a:off x="152400" y="6324600"/>
            <a:ext cx="1143000" cy="349250"/>
          </a:xfrm>
          <a:prstGeom prst="rect">
            <a:avLst/>
          </a:prstGeom>
          <a:noFill/>
          <a:ln w="9525">
            <a:noFill/>
            <a:miter lim="800000"/>
            <a:headEnd/>
            <a:tailEnd/>
          </a:ln>
        </p:spPr>
      </p:pic>
      <p:graphicFrame>
        <p:nvGraphicFramePr>
          <p:cNvPr id="19" name="Table 18"/>
          <p:cNvGraphicFramePr>
            <a:graphicFrameLocks noGrp="1"/>
          </p:cNvGraphicFramePr>
          <p:nvPr>
            <p:extLst>
              <p:ext uri="{D42A27DB-BD31-4B8C-83A1-F6EECF244321}">
                <p14:modId xmlns:p14="http://schemas.microsoft.com/office/powerpoint/2010/main" xmlns="" val="1285281244"/>
              </p:ext>
            </p:extLst>
          </p:nvPr>
        </p:nvGraphicFramePr>
        <p:xfrm>
          <a:off x="228600" y="1251966"/>
          <a:ext cx="8686800" cy="4194810"/>
        </p:xfrm>
        <a:graphic>
          <a:graphicData uri="http://schemas.openxmlformats.org/drawingml/2006/table">
            <a:tbl>
              <a:tblPr firstRow="1" bandRow="1">
                <a:tableStyleId>{5C22544A-7EE6-4342-B048-85BDC9FD1C3A}</a:tableStyleId>
              </a:tblPr>
              <a:tblGrid>
                <a:gridCol w="1905000"/>
                <a:gridCol w="6781800"/>
              </a:tblGrid>
              <a:tr h="313022">
                <a:tc>
                  <a:txBody>
                    <a:bodyPr/>
                    <a:lstStyle/>
                    <a:p>
                      <a:pPr algn="ctr"/>
                      <a:r>
                        <a:rPr lang="en-US" sz="1600" dirty="0" smtClean="0">
                          <a:latin typeface="+mn-lt"/>
                          <a:cs typeface="Arial" pitchFamily="34" charset="0"/>
                        </a:rPr>
                        <a:t>Patent No.</a:t>
                      </a:r>
                      <a:endParaRPr lang="en-US" sz="1600" dirty="0">
                        <a:latin typeface="+mn-lt"/>
                        <a:cs typeface="Arial" pitchFamily="34" charset="0"/>
                      </a:endParaRPr>
                    </a:p>
                  </a:txBody>
                  <a:tcPr anchor="ctr"/>
                </a:tc>
                <a:tc>
                  <a:txBody>
                    <a:bodyPr/>
                    <a:lstStyle/>
                    <a:p>
                      <a:pPr algn="ctr"/>
                      <a:r>
                        <a:rPr lang="en-US" sz="1600" dirty="0" smtClean="0">
                          <a:latin typeface="+mn-lt"/>
                          <a:cs typeface="Arial" pitchFamily="34" charset="0"/>
                        </a:rPr>
                        <a:t>Key Features</a:t>
                      </a:r>
                      <a:endParaRPr lang="en-US" sz="1600" dirty="0">
                        <a:latin typeface="+mn-lt"/>
                        <a:cs typeface="Arial" pitchFamily="34" charset="0"/>
                      </a:endParaRPr>
                    </a:p>
                  </a:txBody>
                  <a:tcPr anchor="ctr"/>
                </a:tc>
              </a:tr>
              <a:tr h="960119">
                <a:tc>
                  <a:txBody>
                    <a:bodyPr/>
                    <a:lstStyle/>
                    <a:p>
                      <a:pPr algn="ctr" fontAlgn="t"/>
                      <a:r>
                        <a:rPr lang="en-IN" sz="1400" b="1" i="0" u="none" strike="noStrike" dirty="0" smtClean="0">
                          <a:solidFill>
                            <a:schemeClr val="tx1"/>
                          </a:solidFill>
                          <a:effectLst/>
                          <a:latin typeface="+mn-lt"/>
                          <a:cs typeface="Arial" pitchFamily="34" charset="0"/>
                          <a:hlinkClick r:id="rId3"/>
                        </a:rPr>
                        <a:t>CN105907067A</a:t>
                      </a:r>
                      <a:endParaRPr lang="en-IN" sz="1400" b="1" i="0" u="none" strike="noStrike" dirty="0" smtClean="0">
                        <a:solidFill>
                          <a:schemeClr val="tx1"/>
                        </a:solidFill>
                        <a:effectLst/>
                        <a:latin typeface="+mn-lt"/>
                        <a:cs typeface="Arial" pitchFamily="34" charset="0"/>
                      </a:endParaRPr>
                    </a:p>
                    <a:p>
                      <a:pPr algn="ctr" fontAlgn="t"/>
                      <a:r>
                        <a:rPr lang="en-US" sz="1400" b="1" i="0" u="none" strike="noStrike" dirty="0" err="1" smtClean="0">
                          <a:solidFill>
                            <a:schemeClr val="tx1"/>
                          </a:solidFill>
                          <a:effectLst/>
                          <a:latin typeface="+mn-lt"/>
                          <a:cs typeface="Arial" pitchFamily="34" charset="0"/>
                        </a:rPr>
                        <a:t>Tongling</a:t>
                      </a:r>
                      <a:r>
                        <a:rPr lang="en-US" sz="1400" b="1" i="0" u="none" strike="noStrike" dirty="0" smtClean="0">
                          <a:solidFill>
                            <a:schemeClr val="tx1"/>
                          </a:solidFill>
                          <a:effectLst/>
                          <a:latin typeface="+mn-lt"/>
                          <a:cs typeface="Arial" pitchFamily="34" charset="0"/>
                        </a:rPr>
                        <a:t> Founder Plastics Tech Co Ltd</a:t>
                      </a:r>
                      <a:endParaRPr lang="en-IN" sz="1400" b="1" i="0" u="none" strike="noStrike" dirty="0">
                        <a:solidFill>
                          <a:schemeClr val="tx1"/>
                        </a:solidFill>
                        <a:effectLst/>
                        <a:latin typeface="+mn-lt"/>
                        <a:cs typeface="Arial" pitchFamily="34" charset="0"/>
                      </a:endParaRPr>
                    </a:p>
                  </a:txBody>
                  <a:tcPr marL="9525" marR="9525" marT="9525" marB="0" anchor="ctr"/>
                </a:tc>
                <a:tc>
                  <a:txBody>
                    <a:bodyPr/>
                    <a:lstStyle/>
                    <a:p>
                      <a:pPr marL="53975" indent="0" algn="just" fontAlgn="b">
                        <a:lnSpc>
                          <a:spcPct val="150000"/>
                        </a:lnSpc>
                        <a:buNone/>
                      </a:pPr>
                      <a:r>
                        <a:rPr lang="en-US" sz="1400" b="0" i="0" u="none" strike="noStrike" dirty="0" smtClean="0">
                          <a:solidFill>
                            <a:srgbClr val="000000"/>
                          </a:solidFill>
                          <a:latin typeface="+mn-lt"/>
                          <a:cs typeface="Arial" pitchFamily="34" charset="0"/>
                        </a:rPr>
                        <a:t>The Patent document discloses</a:t>
                      </a:r>
                      <a:r>
                        <a:rPr lang="en-US" sz="1400" b="0" i="0" u="none" strike="noStrike" baseline="0" dirty="0" smtClean="0">
                          <a:solidFill>
                            <a:srgbClr val="000000"/>
                          </a:solidFill>
                          <a:latin typeface="+mn-lt"/>
                          <a:cs typeface="Arial" pitchFamily="34" charset="0"/>
                        </a:rPr>
                        <a:t> </a:t>
                      </a:r>
                      <a:r>
                        <a:rPr lang="en-US" sz="1400" b="0" i="0" u="sng" strike="noStrike" baseline="0" dirty="0" smtClean="0">
                          <a:solidFill>
                            <a:srgbClr val="000000"/>
                          </a:solidFill>
                          <a:latin typeface="+mn-lt"/>
                          <a:cs typeface="Arial" pitchFamily="34" charset="0"/>
                        </a:rPr>
                        <a:t>a </a:t>
                      </a:r>
                      <a:r>
                        <a:rPr lang="en-US" sz="1400" b="0" i="0" u="sng" strike="noStrike" dirty="0" smtClean="0">
                          <a:solidFill>
                            <a:srgbClr val="000000"/>
                          </a:solidFill>
                          <a:latin typeface="+mn-lt"/>
                          <a:cs typeface="Arial" pitchFamily="34" charset="0"/>
                        </a:rPr>
                        <a:t>biodegradable plastics </a:t>
                      </a:r>
                      <a:r>
                        <a:rPr lang="en-US" sz="1400" b="0" i="0" u="sng" strike="noStrike" dirty="0" err="1" smtClean="0">
                          <a:solidFill>
                            <a:srgbClr val="000000"/>
                          </a:solidFill>
                          <a:latin typeface="+mn-lt"/>
                          <a:cs typeface="Arial" pitchFamily="34" charset="0"/>
                        </a:rPr>
                        <a:t>cyano</a:t>
                      </a:r>
                      <a:r>
                        <a:rPr lang="en-US" sz="1400" b="0" i="0" u="sng" strike="noStrike" dirty="0" smtClean="0">
                          <a:solidFill>
                            <a:srgbClr val="000000"/>
                          </a:solidFill>
                          <a:latin typeface="+mn-lt"/>
                          <a:cs typeface="Arial" pitchFamily="34" charset="0"/>
                        </a:rPr>
                        <a:t> bacterial technology, and particularly relates to a high oxidation resistance chitosan-based composite bio film for food packaging applications</a:t>
                      </a:r>
                      <a:r>
                        <a:rPr lang="en-US" sz="1400" b="0" i="0" u="sng" strike="noStrike" baseline="0" dirty="0" smtClean="0">
                          <a:solidFill>
                            <a:srgbClr val="000000"/>
                          </a:solidFill>
                          <a:latin typeface="+mn-lt"/>
                          <a:cs typeface="Arial" pitchFamily="34" charset="0"/>
                        </a:rPr>
                        <a:t> </a:t>
                      </a:r>
                      <a:r>
                        <a:rPr lang="en-US" sz="1400" b="0" i="0" u="sng" strike="noStrike" dirty="0" smtClean="0">
                          <a:solidFill>
                            <a:srgbClr val="000000"/>
                          </a:solidFill>
                          <a:latin typeface="+mn-lt"/>
                          <a:cs typeface="Arial" pitchFamily="34" charset="0"/>
                        </a:rPr>
                        <a:t>and preparation method.</a:t>
                      </a:r>
                      <a:r>
                        <a:rPr lang="en-US" sz="1400" b="0" i="0" u="none" strike="noStrike" baseline="0" dirty="0" smtClean="0">
                          <a:solidFill>
                            <a:srgbClr val="000000"/>
                          </a:solidFill>
                          <a:latin typeface="+mn-lt"/>
                          <a:cs typeface="Arial" pitchFamily="34" charset="0"/>
                        </a:rPr>
                        <a:t> </a:t>
                      </a:r>
                      <a:r>
                        <a:rPr lang="en-US" sz="1400" b="0" i="0" dirty="0" smtClean="0">
                          <a:solidFill>
                            <a:schemeClr val="dk1"/>
                          </a:solidFill>
                          <a:effectLst/>
                          <a:latin typeface="+mn-lt"/>
                          <a:ea typeface="+mn-ea"/>
                          <a:cs typeface="+mn-cs"/>
                        </a:rPr>
                        <a:t>According to the invention, cyanobacteria fermentation products are adopted and combined with chitosan, silk fibroin and </a:t>
                      </a:r>
                      <a:r>
                        <a:rPr lang="en-US" sz="1400" b="0" i="0" dirty="0" err="1" smtClean="0">
                          <a:solidFill>
                            <a:schemeClr val="dk1"/>
                          </a:solidFill>
                          <a:effectLst/>
                          <a:latin typeface="+mn-lt"/>
                          <a:ea typeface="+mn-ea"/>
                          <a:cs typeface="+mn-cs"/>
                        </a:rPr>
                        <a:t>epoxidized</a:t>
                      </a:r>
                      <a:r>
                        <a:rPr lang="en-US" sz="1400" b="0" i="0" dirty="0" smtClean="0">
                          <a:solidFill>
                            <a:schemeClr val="dk1"/>
                          </a:solidFill>
                          <a:effectLst/>
                          <a:latin typeface="+mn-lt"/>
                          <a:ea typeface="+mn-ea"/>
                          <a:cs typeface="+mn-cs"/>
                        </a:rPr>
                        <a:t> soybean oil for preparing the cyanobacteria-based biofilm, and the prepared biofilm has biodegradability and high oxidation resistance and can be applied to the field of </a:t>
                      </a:r>
                      <a:r>
                        <a:rPr lang="en-US" sz="1400" b="0" i="0" u="none" strike="noStrike" dirty="0" smtClean="0">
                          <a:solidFill>
                            <a:schemeClr val="dk1"/>
                          </a:solidFill>
                          <a:effectLst/>
                          <a:latin typeface="+mn-lt"/>
                          <a:ea typeface="+mn-ea"/>
                          <a:cs typeface="+mn-cs"/>
                        </a:rPr>
                        <a:t>food</a:t>
                      </a:r>
                      <a:r>
                        <a:rPr lang="en-US" sz="1400" b="0" i="0" dirty="0" smtClean="0">
                          <a:solidFill>
                            <a:schemeClr val="dk1"/>
                          </a:solidFill>
                          <a:effectLst/>
                          <a:latin typeface="+mn-lt"/>
                          <a:ea typeface="+mn-ea"/>
                          <a:cs typeface="+mn-cs"/>
                        </a:rPr>
                        <a:t> </a:t>
                      </a:r>
                      <a:r>
                        <a:rPr lang="en-US" sz="1400" b="0" i="0" u="none" strike="noStrike" dirty="0" smtClean="0">
                          <a:solidFill>
                            <a:schemeClr val="dk1"/>
                          </a:solidFill>
                          <a:effectLst/>
                          <a:latin typeface="+mn-lt"/>
                          <a:ea typeface="+mn-ea"/>
                          <a:cs typeface="+mn-cs"/>
                        </a:rPr>
                        <a:t>packaging</a:t>
                      </a:r>
                      <a:endParaRPr lang="en-US" sz="1400" b="0" i="0" u="none" strike="noStrike" dirty="0">
                        <a:solidFill>
                          <a:srgbClr val="000000"/>
                        </a:solidFill>
                        <a:latin typeface="+mn-lt"/>
                        <a:cs typeface="Arial" pitchFamily="34" charset="0"/>
                      </a:endParaRPr>
                    </a:p>
                  </a:txBody>
                  <a:tcPr marL="9525" marR="9525" marT="9525" marB="0" anchor="ctr"/>
                </a:tc>
              </a:tr>
              <a:tr h="1143000">
                <a:tc>
                  <a:txBody>
                    <a:bodyPr/>
                    <a:lstStyle/>
                    <a:p>
                      <a:pPr algn="ctr" fontAlgn="t"/>
                      <a:r>
                        <a:rPr lang="en-IN" sz="1400" b="1" i="0" u="none" strike="noStrike" dirty="0" smtClean="0">
                          <a:solidFill>
                            <a:schemeClr val="tx1"/>
                          </a:solidFill>
                          <a:effectLst/>
                          <a:latin typeface="+mn-lt"/>
                          <a:cs typeface="Arial" pitchFamily="34" charset="0"/>
                          <a:hlinkClick r:id="rId4"/>
                        </a:rPr>
                        <a:t>WO2018043578A1</a:t>
                      </a:r>
                      <a:endParaRPr lang="en-IN" sz="1400" b="1" i="0" u="none" strike="noStrike" dirty="0" smtClean="0">
                        <a:solidFill>
                          <a:schemeClr val="tx1"/>
                        </a:solidFill>
                        <a:effectLst/>
                        <a:latin typeface="+mn-lt"/>
                        <a:cs typeface="Arial" pitchFamily="34" charset="0"/>
                      </a:endParaRPr>
                    </a:p>
                    <a:p>
                      <a:pPr algn="ctr" fontAlgn="t"/>
                      <a:r>
                        <a:rPr lang="en-IN" sz="1400" b="1" i="0" u="none" strike="noStrike" dirty="0" smtClean="0">
                          <a:solidFill>
                            <a:schemeClr val="tx1"/>
                          </a:solidFill>
                          <a:effectLst/>
                          <a:latin typeface="+mn-lt"/>
                          <a:cs typeface="Arial" pitchFamily="34" charset="0"/>
                        </a:rPr>
                        <a:t>Toppan Printing Co</a:t>
                      </a:r>
                      <a:r>
                        <a:rPr lang="en-IN" sz="1400" b="1" i="0" u="none" strike="noStrike" baseline="0" dirty="0" smtClean="0">
                          <a:solidFill>
                            <a:schemeClr val="tx1"/>
                          </a:solidFill>
                          <a:effectLst/>
                          <a:latin typeface="+mn-lt"/>
                          <a:cs typeface="Arial" pitchFamily="34" charset="0"/>
                        </a:rPr>
                        <a:t> Ltd</a:t>
                      </a:r>
                      <a:endParaRPr lang="en-IN" sz="1400" b="1" i="0" u="none" strike="noStrike" dirty="0" smtClean="0">
                        <a:solidFill>
                          <a:schemeClr val="tx1"/>
                        </a:solidFill>
                        <a:effectLst/>
                        <a:latin typeface="+mn-lt"/>
                        <a:cs typeface="Arial" pitchFamily="34" charset="0"/>
                      </a:endParaRPr>
                    </a:p>
                  </a:txBody>
                  <a:tcPr marL="9525" marR="9525" marT="9525" marB="0" anchor="ctr"/>
                </a:tc>
                <a:tc>
                  <a:txBody>
                    <a:bodyPr/>
                    <a:lstStyle/>
                    <a:p>
                      <a:pPr marL="53975" indent="0" algn="just" fontAlgn="b">
                        <a:lnSpc>
                          <a:spcPct val="150000"/>
                        </a:lnSpc>
                      </a:pPr>
                      <a:r>
                        <a:rPr lang="en-US" sz="1400" b="0" i="0" u="none" strike="noStrike" dirty="0" smtClean="0">
                          <a:solidFill>
                            <a:srgbClr val="000000"/>
                          </a:solidFill>
                          <a:latin typeface="+mn-lt"/>
                          <a:cs typeface="Arial" pitchFamily="34" charset="0"/>
                        </a:rPr>
                        <a:t>The Patent document provides</a:t>
                      </a:r>
                      <a:r>
                        <a:rPr lang="en-US" sz="1400" b="0" i="0" u="none" strike="noStrike" baseline="0" dirty="0" smtClean="0">
                          <a:solidFill>
                            <a:srgbClr val="000000"/>
                          </a:solidFill>
                          <a:latin typeface="+mn-lt"/>
                          <a:cs typeface="Arial" pitchFamily="34" charset="0"/>
                        </a:rPr>
                        <a:t> </a:t>
                      </a:r>
                      <a:r>
                        <a:rPr lang="en-US" sz="1400" b="0" i="0" u="sng" strike="noStrike" baseline="0" dirty="0" smtClean="0">
                          <a:solidFill>
                            <a:srgbClr val="000000"/>
                          </a:solidFill>
                          <a:latin typeface="+mn-lt"/>
                          <a:cs typeface="Arial" pitchFamily="34" charset="0"/>
                        </a:rPr>
                        <a:t>a </a:t>
                      </a:r>
                      <a:r>
                        <a:rPr lang="en-US" sz="1400" b="0" i="0" u="sng" strike="noStrike" dirty="0" smtClean="0">
                          <a:solidFill>
                            <a:srgbClr val="000000"/>
                          </a:solidFill>
                          <a:latin typeface="+mn-lt"/>
                          <a:cs typeface="Arial" pitchFamily="34" charset="0"/>
                        </a:rPr>
                        <a:t>food packaging film and food container to guarantee the food freshness even when stored for a long period</a:t>
                      </a:r>
                      <a:r>
                        <a:rPr lang="en-US" sz="1400" b="0" i="0" u="none" strike="noStrike" dirty="0" smtClean="0">
                          <a:solidFill>
                            <a:srgbClr val="000000"/>
                          </a:solidFill>
                          <a:latin typeface="+mn-lt"/>
                          <a:cs typeface="Arial" pitchFamily="34" charset="0"/>
                        </a:rPr>
                        <a:t>.</a:t>
                      </a:r>
                      <a:r>
                        <a:rPr lang="en-US" sz="1400" b="0" i="0" u="none" strike="noStrike" baseline="0" dirty="0" smtClean="0">
                          <a:solidFill>
                            <a:srgbClr val="000000"/>
                          </a:solidFill>
                          <a:latin typeface="+mn-lt"/>
                          <a:cs typeface="Arial" pitchFamily="34" charset="0"/>
                        </a:rPr>
                        <a:t> </a:t>
                      </a:r>
                      <a:r>
                        <a:rPr lang="en-US" sz="1400" b="0" i="0" u="none" strike="noStrike" dirty="0" smtClean="0">
                          <a:solidFill>
                            <a:srgbClr val="000000"/>
                          </a:solidFill>
                          <a:latin typeface="+mn-lt"/>
                          <a:cs typeface="Arial" pitchFamily="34" charset="0"/>
                        </a:rPr>
                        <a:t> To prevent growth </a:t>
                      </a:r>
                      <a:r>
                        <a:rPr lang="en-US" sz="1400" b="0" i="0" u="sng" strike="noStrike" dirty="0" smtClean="0">
                          <a:solidFill>
                            <a:srgbClr val="000000"/>
                          </a:solidFill>
                          <a:latin typeface="+mn-lt"/>
                          <a:cs typeface="Arial" pitchFamily="34" charset="0"/>
                        </a:rPr>
                        <a:t>of other bacteria the lactic</a:t>
                      </a:r>
                      <a:r>
                        <a:rPr lang="en-US" sz="1400" b="0" i="0" u="sng" strike="noStrike" baseline="0" dirty="0" smtClean="0">
                          <a:solidFill>
                            <a:srgbClr val="000000"/>
                          </a:solidFill>
                          <a:latin typeface="+mn-lt"/>
                          <a:cs typeface="Arial" pitchFamily="34" charset="0"/>
                        </a:rPr>
                        <a:t> acid bacterial  is laminated on the inner surface of the container or the film </a:t>
                      </a:r>
                      <a:r>
                        <a:rPr lang="en-US" sz="1400" b="0" i="0" u="none" strike="noStrike" baseline="0" dirty="0" smtClean="0">
                          <a:solidFill>
                            <a:srgbClr val="000000"/>
                          </a:solidFill>
                          <a:latin typeface="+mn-lt"/>
                          <a:cs typeface="Arial" pitchFamily="34" charset="0"/>
                        </a:rPr>
                        <a:t>thereby improving the preservability and freshness of the food.  The container is used for food or beverage packaging. </a:t>
                      </a:r>
                      <a:endParaRPr lang="en-US" sz="1400" b="0" i="0" u="none" strike="noStrike" dirty="0" smtClean="0">
                        <a:solidFill>
                          <a:srgbClr val="000000"/>
                        </a:solidFill>
                        <a:latin typeface="+mn-lt"/>
                        <a:cs typeface="Arial" pitchFamily="34" charset="0"/>
                      </a:endParaRPr>
                    </a:p>
                  </a:txBody>
                  <a:tcPr marL="9525" marR="9525" marT="9525" marB="0" anchor="ctr"/>
                </a:tc>
              </a:tr>
            </a:tbl>
          </a:graphicData>
        </a:graphic>
      </p:graphicFrame>
      <p:sp>
        <p:nvSpPr>
          <p:cNvPr id="18" name="Slide Number Placeholder 17"/>
          <p:cNvSpPr>
            <a:spLocks noGrp="1"/>
          </p:cNvSpPr>
          <p:nvPr>
            <p:ph type="sldNum" sz="quarter" idx="12"/>
          </p:nvPr>
        </p:nvSpPr>
        <p:spPr/>
        <p:txBody>
          <a:bodyPr/>
          <a:lstStyle/>
          <a:p>
            <a:pPr>
              <a:defRPr/>
            </a:pPr>
            <a:fld id="{46318E3D-C770-4D91-B40E-7E88DA3097BF}" type="slidenum">
              <a:rPr lang="en-IN" smtClean="0"/>
              <a:pPr>
                <a:defRPr/>
              </a:pPr>
              <a:t>29</a:t>
            </a:fld>
            <a:endParaRPr lang="en-IN"/>
          </a:p>
        </p:txBody>
      </p:sp>
    </p:spTree>
    <p:extLst>
      <p:ext uri="{BB962C8B-B14F-4D97-AF65-F5344CB8AC3E}">
        <p14:creationId xmlns:p14="http://schemas.microsoft.com/office/powerpoint/2010/main" xmlns="" val="779830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N" sz="2800" b="1" spc="-10" dirty="0" smtClean="0">
                <a:solidFill>
                  <a:prstClr val="white"/>
                </a:solidFill>
                <a:latin typeface="+mn-lt"/>
                <a:cs typeface="Arial" pitchFamily="34" charset="0"/>
              </a:rPr>
              <a:t>Introduction to Smart Food Packaging </a:t>
            </a:r>
            <a:br>
              <a:rPr lang="en-IN" sz="2800" b="1" spc="-10" dirty="0" smtClean="0">
                <a:solidFill>
                  <a:prstClr val="white"/>
                </a:solidFill>
                <a:latin typeface="+mn-lt"/>
                <a:cs typeface="Arial" pitchFamily="34" charset="0"/>
              </a:rPr>
            </a:br>
            <a:endParaRPr lang="en-US" b="1" dirty="0">
              <a:latin typeface="+mn-lt"/>
            </a:endParaRPr>
          </a:p>
        </p:txBody>
      </p:sp>
      <p:sp>
        <p:nvSpPr>
          <p:cNvPr id="3" name="Text Placeholder 2"/>
          <p:cNvSpPr>
            <a:spLocks noGrp="1"/>
          </p:cNvSpPr>
          <p:nvPr>
            <p:ph type="body" idx="1"/>
          </p:nvPr>
        </p:nvSpPr>
        <p:spPr>
          <a:xfrm>
            <a:off x="76200" y="1002166"/>
            <a:ext cx="8915400" cy="5091130"/>
          </a:xfrm>
        </p:spPr>
        <p:txBody>
          <a:bodyPr/>
          <a:lstStyle/>
          <a:p>
            <a:pPr algn="just">
              <a:lnSpc>
                <a:spcPct val="150000"/>
              </a:lnSpc>
              <a:buFont typeface="Wingdings" pitchFamily="2" charset="2"/>
              <a:buChar char="Ø"/>
              <a:defRPr/>
            </a:pPr>
            <a:r>
              <a:rPr lang="en-US" sz="1400" dirty="0" smtClean="0"/>
              <a:t>Active</a:t>
            </a:r>
            <a:r>
              <a:rPr lang="en-US" sz="1400" dirty="0"/>
              <a:t> packaging refers to the incorporation of additives into the package </a:t>
            </a:r>
            <a:r>
              <a:rPr lang="en-US" sz="1400" dirty="0" smtClean="0"/>
              <a:t>to perform some desired function other than mere barrier properties of traditional packaging to extend the product </a:t>
            </a:r>
            <a:r>
              <a:rPr lang="en-US" sz="1400" dirty="0"/>
              <a:t>quality and shelf </a:t>
            </a:r>
            <a:r>
              <a:rPr lang="en-US" sz="1400" dirty="0" smtClean="0"/>
              <a:t>life.</a:t>
            </a:r>
          </a:p>
          <a:p>
            <a:pPr algn="just">
              <a:lnSpc>
                <a:spcPct val="150000"/>
              </a:lnSpc>
              <a:buFont typeface="Wingdings" pitchFamily="2" charset="2"/>
              <a:buChar char="Ø"/>
              <a:defRPr/>
            </a:pPr>
            <a:r>
              <a:rPr lang="en-US" sz="1400" dirty="0" smtClean="0"/>
              <a:t>Smart packaging</a:t>
            </a:r>
            <a:r>
              <a:rPr lang="en-US" sz="1400" dirty="0"/>
              <a:t> systems </a:t>
            </a:r>
            <a:r>
              <a:rPr lang="en-US" sz="1400" dirty="0" smtClean="0"/>
              <a:t>refers to active </a:t>
            </a:r>
            <a:r>
              <a:rPr lang="en-US" sz="1400" dirty="0"/>
              <a:t>and intelligent </a:t>
            </a:r>
            <a:r>
              <a:rPr lang="en-US" sz="1400" dirty="0" smtClean="0"/>
              <a:t>packaging concepts based </a:t>
            </a:r>
            <a:r>
              <a:rPr lang="en-US" sz="1400" dirty="0"/>
              <a:t>on the useful interaction between packaging environment and the </a:t>
            </a:r>
            <a:r>
              <a:rPr lang="en-US" sz="1400" dirty="0" smtClean="0"/>
              <a:t>food. </a:t>
            </a:r>
          </a:p>
          <a:p>
            <a:pPr algn="just">
              <a:lnSpc>
                <a:spcPct val="150000"/>
              </a:lnSpc>
              <a:buFont typeface="Wingdings" pitchFamily="2" charset="2"/>
              <a:buChar char="Ø"/>
              <a:defRPr/>
            </a:pPr>
            <a:r>
              <a:rPr lang="en-US" sz="1400" dirty="0"/>
              <a:t>Smart packaging helps in the prevention of food spoilage, enhancement of product attributes such as taste, flavor, and </a:t>
            </a:r>
            <a:r>
              <a:rPr lang="en-US" sz="1400" dirty="0" smtClean="0"/>
              <a:t>odor of the food, tracking </a:t>
            </a:r>
            <a:r>
              <a:rPr lang="en-US" sz="1400" dirty="0"/>
              <a:t>of changes in products or package environment; easy communication of product information, product history, or condition to consumer; assurance of seal integrity; confirmation of product </a:t>
            </a:r>
            <a:r>
              <a:rPr lang="en-US" sz="1400" dirty="0" smtClean="0"/>
              <a:t>authenticity.</a:t>
            </a:r>
            <a:endParaRPr lang="en-US" sz="1400" dirty="0"/>
          </a:p>
          <a:p>
            <a:pPr algn="just">
              <a:lnSpc>
                <a:spcPct val="150000"/>
              </a:lnSpc>
              <a:buFont typeface="Wingdings" pitchFamily="2" charset="2"/>
              <a:buChar char="Ø"/>
              <a:defRPr/>
            </a:pPr>
            <a:r>
              <a:rPr lang="en-US" sz="1400" dirty="0" smtClean="0"/>
              <a:t>The</a:t>
            </a:r>
            <a:r>
              <a:rPr lang="en-US" sz="1400" dirty="0"/>
              <a:t> intelligent systems are those that monitor the condition of packaged food to give information regarding the quality of the packaged food during transportation and storage. </a:t>
            </a:r>
            <a:r>
              <a:rPr lang="en-US" sz="1400" dirty="0" smtClean="0"/>
              <a:t>Also it informs if the packaging has been damaged or if the product was not cooled sufficiently at a certain stage in the logistics chain. </a:t>
            </a:r>
          </a:p>
          <a:p>
            <a:pPr algn="just">
              <a:lnSpc>
                <a:spcPct val="150000"/>
              </a:lnSpc>
              <a:buFont typeface="Wingdings" pitchFamily="2" charset="2"/>
              <a:buChar char="Ø"/>
              <a:defRPr/>
            </a:pPr>
            <a:r>
              <a:rPr lang="en-US" sz="1400" dirty="0" smtClean="0"/>
              <a:t>Radiofrequency </a:t>
            </a:r>
            <a:r>
              <a:rPr lang="en-US" sz="1400" dirty="0"/>
              <a:t>identification (RFID) is </a:t>
            </a:r>
            <a:r>
              <a:rPr lang="en-US" sz="1400" dirty="0" smtClean="0"/>
              <a:t>one such example of intelligent packing available in the market which helps in automatic identification of items in supply chain. Mountable sensor based RFID tags are available in the market that enables to </a:t>
            </a:r>
            <a:r>
              <a:rPr lang="en-US" sz="1400" dirty="0"/>
              <a:t>monitor the temperature, relative humidity, light exposure, pressure and pH </a:t>
            </a:r>
            <a:r>
              <a:rPr lang="en-US" sz="1400" dirty="0" smtClean="0"/>
              <a:t>of the food material inside the package.</a:t>
            </a:r>
            <a:endParaRPr lang="en-US" sz="1400" dirty="0"/>
          </a:p>
        </p:txBody>
      </p:sp>
      <p:pic>
        <p:nvPicPr>
          <p:cNvPr id="4101" name="Picture 2"/>
          <p:cNvPicPr>
            <a:picLocks noChangeAspect="1" noChangeArrowheads="1"/>
          </p:cNvPicPr>
          <p:nvPr/>
        </p:nvPicPr>
        <p:blipFill>
          <a:blip r:embed="rId2" cstate="print"/>
          <a:srcRect/>
          <a:stretch>
            <a:fillRect/>
          </a:stretch>
        </p:blipFill>
        <p:spPr bwMode="auto">
          <a:xfrm>
            <a:off x="152400" y="6400800"/>
            <a:ext cx="1143000" cy="381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46318E3D-C770-4D91-B40E-7E88DA3097BF}" type="slidenum">
              <a:rPr lang="en-IN" smtClean="0"/>
              <a:pPr>
                <a:defRPr/>
              </a:pPr>
              <a:t>3</a:t>
            </a:fld>
            <a:endParaRPr lang="en-IN" dirty="0"/>
          </a:p>
        </p:txBody>
      </p:sp>
      <p:sp>
        <p:nvSpPr>
          <p:cNvPr id="8" name="TextBox 7"/>
          <p:cNvSpPr txBox="1"/>
          <p:nvPr/>
        </p:nvSpPr>
        <p:spPr>
          <a:xfrm>
            <a:off x="5791200" y="6400800"/>
            <a:ext cx="2743200" cy="230832"/>
          </a:xfrm>
          <a:prstGeom prst="rect">
            <a:avLst/>
          </a:prstGeom>
          <a:noFill/>
        </p:spPr>
        <p:txBody>
          <a:bodyPr wrap="square" rtlCol="0">
            <a:spAutoFit/>
          </a:bodyPr>
          <a:lstStyle/>
          <a:p>
            <a:pPr algn="just"/>
            <a:r>
              <a:rPr lang="en-IN" sz="900" dirty="0" smtClean="0">
                <a:latin typeface="+mn-lt"/>
              </a:rPr>
              <a:t>For sources of information, please refer to </a:t>
            </a:r>
            <a:r>
              <a:rPr lang="en-IN" sz="900" dirty="0" smtClean="0">
                <a:latin typeface="+mn-lt"/>
                <a:hlinkClick r:id="" action="ppaction://noaction"/>
              </a:rPr>
              <a:t>Appendix 1</a:t>
            </a:r>
            <a:endParaRPr lang="en-IN" sz="900" dirty="0">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228600"/>
            <a:ext cx="8385175" cy="436562"/>
          </a:xfrm>
        </p:spPr>
        <p:txBody>
          <a:bodyPr/>
          <a:lstStyle/>
          <a:p>
            <a:pPr>
              <a:defRPr/>
            </a:pPr>
            <a:r>
              <a:rPr lang="en-US" sz="2400" b="1" kern="1200" spc="-10" dirty="0" smtClean="0">
                <a:solidFill>
                  <a:schemeClr val="bg1"/>
                </a:solidFill>
                <a:cs typeface="Arial" pitchFamily="34" charset="0"/>
              </a:rPr>
              <a:t>Granted Patents/ Patent Application </a:t>
            </a:r>
            <a:r>
              <a:rPr lang="en-US" sz="2400" b="1" spc="-10" dirty="0" smtClean="0">
                <a:solidFill>
                  <a:schemeClr val="bg1"/>
                </a:solidFill>
                <a:cs typeface="Arial" pitchFamily="34" charset="0"/>
              </a:rPr>
              <a:t>– Other Companies</a:t>
            </a:r>
            <a:endParaRPr lang="en-US" sz="2400" b="1" dirty="0">
              <a:cs typeface="Arial" pitchFamily="34" charset="0"/>
            </a:endParaRPr>
          </a:p>
        </p:txBody>
      </p:sp>
      <p:sp>
        <p:nvSpPr>
          <p:cNvPr id="20484" name="TextBox 4"/>
          <p:cNvSpPr txBox="1">
            <a:spLocks noChangeArrowheads="1"/>
          </p:cNvSpPr>
          <p:nvPr/>
        </p:nvSpPr>
        <p:spPr bwMode="auto">
          <a:xfrm>
            <a:off x="7391400" y="1752600"/>
            <a:ext cx="1447800" cy="708025"/>
          </a:xfrm>
          <a:prstGeom prst="rect">
            <a:avLst/>
          </a:prstGeom>
          <a:noFill/>
          <a:ln w="9525">
            <a:noFill/>
            <a:miter lim="800000"/>
            <a:headEnd/>
            <a:tailEnd/>
          </a:ln>
        </p:spPr>
        <p:txBody>
          <a:bodyPr>
            <a:spAutoFit/>
          </a:bodyPr>
          <a:lstStyle/>
          <a:p>
            <a:pPr algn="ctr"/>
            <a:r>
              <a:rPr lang="en-US" sz="1000" dirty="0">
                <a:solidFill>
                  <a:schemeClr val="bg1"/>
                </a:solidFill>
              </a:rPr>
              <a:t>US8981037B2</a:t>
            </a:r>
          </a:p>
          <a:p>
            <a:pPr algn="ctr"/>
            <a:r>
              <a:rPr lang="en-US" sz="1000" dirty="0">
                <a:solidFill>
                  <a:schemeClr val="bg1"/>
                </a:solidFill>
              </a:rPr>
              <a:t>PEF used in preparation of a polyester resin </a:t>
            </a:r>
          </a:p>
        </p:txBody>
      </p:sp>
      <p:sp>
        <p:nvSpPr>
          <p:cNvPr id="20485" name="TextBox 6"/>
          <p:cNvSpPr txBox="1">
            <a:spLocks noChangeArrowheads="1"/>
          </p:cNvSpPr>
          <p:nvPr/>
        </p:nvSpPr>
        <p:spPr bwMode="auto">
          <a:xfrm>
            <a:off x="7239000" y="4191000"/>
            <a:ext cx="1447800" cy="862013"/>
          </a:xfrm>
          <a:prstGeom prst="rect">
            <a:avLst/>
          </a:prstGeom>
          <a:noFill/>
          <a:ln w="9525">
            <a:noFill/>
            <a:miter lim="800000"/>
            <a:headEnd/>
            <a:tailEnd/>
          </a:ln>
        </p:spPr>
        <p:txBody>
          <a:bodyPr>
            <a:spAutoFit/>
          </a:bodyPr>
          <a:lstStyle/>
          <a:p>
            <a:pPr algn="ctr"/>
            <a:r>
              <a:rPr lang="en-US" sz="1000">
                <a:solidFill>
                  <a:schemeClr val="bg1"/>
                </a:solidFill>
              </a:rPr>
              <a:t>EP2235100B1</a:t>
            </a:r>
          </a:p>
          <a:p>
            <a:pPr algn="ctr"/>
            <a:r>
              <a:rPr lang="en-US" sz="1000">
                <a:solidFill>
                  <a:schemeClr val="bg1"/>
                </a:solidFill>
              </a:rPr>
              <a:t>Resin composition containing polyethylene furandicarboxylate</a:t>
            </a:r>
          </a:p>
        </p:txBody>
      </p:sp>
      <p:sp>
        <p:nvSpPr>
          <p:cNvPr id="20486" name="TextBox 7"/>
          <p:cNvSpPr txBox="1">
            <a:spLocks noChangeArrowheads="1"/>
          </p:cNvSpPr>
          <p:nvPr/>
        </p:nvSpPr>
        <p:spPr bwMode="auto">
          <a:xfrm>
            <a:off x="6096000" y="4800600"/>
            <a:ext cx="1066800" cy="862013"/>
          </a:xfrm>
          <a:prstGeom prst="rect">
            <a:avLst/>
          </a:prstGeom>
          <a:noFill/>
          <a:ln w="9525">
            <a:noFill/>
            <a:miter lim="800000"/>
            <a:headEnd/>
            <a:tailEnd/>
          </a:ln>
        </p:spPr>
        <p:txBody>
          <a:bodyPr>
            <a:spAutoFit/>
          </a:bodyPr>
          <a:lstStyle/>
          <a:p>
            <a:pPr algn="ctr"/>
            <a:r>
              <a:rPr lang="en-US" sz="1000">
                <a:solidFill>
                  <a:schemeClr val="bg1"/>
                </a:solidFill>
              </a:rPr>
              <a:t>EP2252645B1</a:t>
            </a:r>
          </a:p>
          <a:p>
            <a:pPr algn="ctr"/>
            <a:r>
              <a:rPr lang="en-US" sz="1000">
                <a:solidFill>
                  <a:schemeClr val="bg1"/>
                </a:solidFill>
              </a:rPr>
              <a:t>Polyester resin used for producing a molded article</a:t>
            </a:r>
          </a:p>
        </p:txBody>
      </p:sp>
      <p:sp>
        <p:nvSpPr>
          <p:cNvPr id="20487" name="TextBox 8"/>
          <p:cNvSpPr txBox="1">
            <a:spLocks noChangeArrowheads="1"/>
          </p:cNvSpPr>
          <p:nvPr/>
        </p:nvSpPr>
        <p:spPr bwMode="auto">
          <a:xfrm>
            <a:off x="4191000" y="3048000"/>
            <a:ext cx="1219200" cy="1016000"/>
          </a:xfrm>
          <a:prstGeom prst="rect">
            <a:avLst/>
          </a:prstGeom>
          <a:noFill/>
          <a:ln w="9525">
            <a:noFill/>
            <a:miter lim="800000"/>
            <a:headEnd/>
            <a:tailEnd/>
          </a:ln>
        </p:spPr>
        <p:txBody>
          <a:bodyPr>
            <a:spAutoFit/>
          </a:bodyPr>
          <a:lstStyle/>
          <a:p>
            <a:pPr algn="ctr"/>
            <a:r>
              <a:rPr lang="en-US" sz="1000">
                <a:solidFill>
                  <a:schemeClr val="bg1"/>
                </a:solidFill>
              </a:rPr>
              <a:t>EP2257596B1</a:t>
            </a:r>
          </a:p>
          <a:p>
            <a:pPr algn="ctr"/>
            <a:r>
              <a:rPr lang="en-US" sz="1000">
                <a:solidFill>
                  <a:schemeClr val="bg1"/>
                </a:solidFill>
              </a:rPr>
              <a:t>Resin composition containing polyethylene furandicarboxylate</a:t>
            </a:r>
          </a:p>
          <a:p>
            <a:pPr algn="ctr"/>
            <a:endParaRPr lang="en-US" sz="1000">
              <a:solidFill>
                <a:schemeClr val="bg1"/>
              </a:solidFill>
            </a:endParaRPr>
          </a:p>
        </p:txBody>
      </p:sp>
      <p:sp>
        <p:nvSpPr>
          <p:cNvPr id="20488" name="TextBox 9"/>
          <p:cNvSpPr txBox="1">
            <a:spLocks noChangeArrowheads="1"/>
          </p:cNvSpPr>
          <p:nvPr/>
        </p:nvSpPr>
        <p:spPr bwMode="auto">
          <a:xfrm>
            <a:off x="5867400" y="3200400"/>
            <a:ext cx="990600" cy="307975"/>
          </a:xfrm>
          <a:prstGeom prst="rect">
            <a:avLst/>
          </a:prstGeom>
          <a:noFill/>
          <a:ln w="9525">
            <a:noFill/>
            <a:miter lim="800000"/>
            <a:headEnd/>
            <a:tailEnd/>
          </a:ln>
        </p:spPr>
        <p:txBody>
          <a:bodyPr>
            <a:spAutoFit/>
          </a:bodyPr>
          <a:lstStyle/>
          <a:p>
            <a:r>
              <a:rPr lang="en-US" sz="1400" b="1">
                <a:solidFill>
                  <a:schemeClr val="bg1"/>
                </a:solidFill>
              </a:rPr>
              <a:t>CANON</a:t>
            </a:r>
          </a:p>
        </p:txBody>
      </p:sp>
      <p:sp>
        <p:nvSpPr>
          <p:cNvPr id="20489" name="TextBox 10"/>
          <p:cNvSpPr txBox="1">
            <a:spLocks noChangeArrowheads="1"/>
          </p:cNvSpPr>
          <p:nvPr/>
        </p:nvSpPr>
        <p:spPr bwMode="auto">
          <a:xfrm>
            <a:off x="4572000" y="1600200"/>
            <a:ext cx="1371600" cy="1169988"/>
          </a:xfrm>
          <a:prstGeom prst="rect">
            <a:avLst/>
          </a:prstGeom>
          <a:noFill/>
          <a:ln w="9525">
            <a:noFill/>
            <a:miter lim="800000"/>
            <a:headEnd/>
            <a:tailEnd/>
          </a:ln>
        </p:spPr>
        <p:txBody>
          <a:bodyPr>
            <a:spAutoFit/>
          </a:bodyPr>
          <a:lstStyle/>
          <a:p>
            <a:pPr algn="ctr"/>
            <a:r>
              <a:rPr lang="en-US" sz="1000">
                <a:solidFill>
                  <a:schemeClr val="bg1"/>
                </a:solidFill>
              </a:rPr>
              <a:t>US7741389B2</a:t>
            </a:r>
          </a:p>
          <a:p>
            <a:pPr algn="ctr"/>
            <a:r>
              <a:rPr lang="en-IN" sz="1000">
                <a:solidFill>
                  <a:schemeClr val="bg1"/>
                </a:solidFill>
              </a:rPr>
              <a:t>Resin composition containing  a polyalkylene furan dicarboxylate resin and a porphyrin compound</a:t>
            </a:r>
            <a:endParaRPr lang="en-US" sz="1000">
              <a:solidFill>
                <a:schemeClr val="bg1"/>
              </a:solidFill>
            </a:endParaRPr>
          </a:p>
        </p:txBody>
      </p:sp>
      <p:sp>
        <p:nvSpPr>
          <p:cNvPr id="20490" name="TextBox 11"/>
          <p:cNvSpPr txBox="1">
            <a:spLocks noChangeArrowheads="1"/>
          </p:cNvSpPr>
          <p:nvPr/>
        </p:nvSpPr>
        <p:spPr bwMode="auto">
          <a:xfrm>
            <a:off x="8001000" y="2895600"/>
            <a:ext cx="1143000" cy="862013"/>
          </a:xfrm>
          <a:prstGeom prst="rect">
            <a:avLst/>
          </a:prstGeom>
          <a:noFill/>
          <a:ln w="9525">
            <a:noFill/>
            <a:miter lim="800000"/>
            <a:headEnd/>
            <a:tailEnd/>
          </a:ln>
        </p:spPr>
        <p:txBody>
          <a:bodyPr>
            <a:spAutoFit/>
          </a:bodyPr>
          <a:lstStyle/>
          <a:p>
            <a:r>
              <a:rPr lang="en-IN" sz="1000" dirty="0">
                <a:solidFill>
                  <a:schemeClr val="bg1"/>
                </a:solidFill>
              </a:rPr>
              <a:t>US20120258299</a:t>
            </a:r>
          </a:p>
          <a:p>
            <a:r>
              <a:rPr lang="en-IN" sz="1000" dirty="0">
                <a:solidFill>
                  <a:schemeClr val="bg1"/>
                </a:solidFill>
              </a:rPr>
              <a:t>PEF  is used in preparation of a polyester resin </a:t>
            </a:r>
          </a:p>
          <a:p>
            <a:endParaRPr lang="en-US" sz="1000" dirty="0">
              <a:solidFill>
                <a:schemeClr val="bg1"/>
              </a:solidFill>
            </a:endParaRPr>
          </a:p>
        </p:txBody>
      </p:sp>
      <p:pic>
        <p:nvPicPr>
          <p:cNvPr id="20492" name="Picture 2"/>
          <p:cNvPicPr>
            <a:picLocks noChangeAspect="1" noChangeArrowheads="1"/>
          </p:cNvPicPr>
          <p:nvPr/>
        </p:nvPicPr>
        <p:blipFill>
          <a:blip r:embed="rId2" cstate="print"/>
          <a:srcRect/>
          <a:stretch>
            <a:fillRect/>
          </a:stretch>
        </p:blipFill>
        <p:spPr bwMode="auto">
          <a:xfrm>
            <a:off x="152400" y="6324600"/>
            <a:ext cx="1143000" cy="349250"/>
          </a:xfrm>
          <a:prstGeom prst="rect">
            <a:avLst/>
          </a:prstGeom>
          <a:noFill/>
          <a:ln w="9525">
            <a:noFill/>
            <a:miter lim="800000"/>
            <a:headEnd/>
            <a:tailEnd/>
          </a:ln>
        </p:spPr>
      </p:pic>
      <p:graphicFrame>
        <p:nvGraphicFramePr>
          <p:cNvPr id="19" name="Table 18"/>
          <p:cNvGraphicFramePr>
            <a:graphicFrameLocks noGrp="1"/>
          </p:cNvGraphicFramePr>
          <p:nvPr>
            <p:extLst>
              <p:ext uri="{D42A27DB-BD31-4B8C-83A1-F6EECF244321}">
                <p14:modId xmlns:p14="http://schemas.microsoft.com/office/powerpoint/2010/main" xmlns="" val="1931683560"/>
              </p:ext>
            </p:extLst>
          </p:nvPr>
        </p:nvGraphicFramePr>
        <p:xfrm>
          <a:off x="228600" y="1268760"/>
          <a:ext cx="8686800" cy="3518069"/>
        </p:xfrm>
        <a:graphic>
          <a:graphicData uri="http://schemas.openxmlformats.org/drawingml/2006/table">
            <a:tbl>
              <a:tblPr firstRow="1" bandRow="1">
                <a:tableStyleId>{5C22544A-7EE6-4342-B048-85BDC9FD1C3A}</a:tableStyleId>
              </a:tblPr>
              <a:tblGrid>
                <a:gridCol w="1905000"/>
                <a:gridCol w="6781800"/>
              </a:tblGrid>
              <a:tr h="395598">
                <a:tc>
                  <a:txBody>
                    <a:bodyPr/>
                    <a:lstStyle/>
                    <a:p>
                      <a:pPr algn="ctr"/>
                      <a:r>
                        <a:rPr lang="en-US" sz="1600" dirty="0" smtClean="0">
                          <a:latin typeface="+mn-lt"/>
                          <a:cs typeface="Arial" pitchFamily="34" charset="0"/>
                        </a:rPr>
                        <a:t>Patent No.</a:t>
                      </a:r>
                      <a:endParaRPr lang="en-US" sz="1600" dirty="0">
                        <a:latin typeface="+mn-lt"/>
                        <a:cs typeface="Arial" pitchFamily="34" charset="0"/>
                      </a:endParaRPr>
                    </a:p>
                  </a:txBody>
                  <a:tcPr anchor="ctr"/>
                </a:tc>
                <a:tc>
                  <a:txBody>
                    <a:bodyPr/>
                    <a:lstStyle/>
                    <a:p>
                      <a:pPr algn="ctr"/>
                      <a:r>
                        <a:rPr lang="en-US" sz="1600" dirty="0" smtClean="0">
                          <a:latin typeface="+mn-lt"/>
                          <a:cs typeface="Arial" pitchFamily="34" charset="0"/>
                        </a:rPr>
                        <a:t>Key Features</a:t>
                      </a:r>
                      <a:endParaRPr lang="en-US" sz="1600" dirty="0">
                        <a:latin typeface="+mn-lt"/>
                        <a:cs typeface="Arial" pitchFamily="34" charset="0"/>
                      </a:endParaRPr>
                    </a:p>
                  </a:txBody>
                  <a:tcPr anchor="ctr"/>
                </a:tc>
              </a:tr>
              <a:tr h="1832786">
                <a:tc>
                  <a:txBody>
                    <a:bodyPr/>
                    <a:lstStyle/>
                    <a:p>
                      <a:pPr algn="ctr" fontAlgn="t"/>
                      <a:r>
                        <a:rPr lang="en-IN" sz="1400" b="1" i="0" u="none" strike="noStrike" dirty="0" smtClean="0">
                          <a:solidFill>
                            <a:schemeClr val="tx1"/>
                          </a:solidFill>
                          <a:effectLst/>
                          <a:latin typeface="+mn-lt"/>
                          <a:cs typeface="Arial" pitchFamily="34" charset="0"/>
                          <a:hlinkClick r:id="rId3"/>
                        </a:rPr>
                        <a:t>JP6202183B1</a:t>
                      </a:r>
                      <a:endParaRPr lang="en-IN" sz="1400" b="1" i="0" u="none" strike="noStrike" dirty="0" smtClean="0">
                        <a:solidFill>
                          <a:schemeClr val="tx1"/>
                        </a:solidFill>
                        <a:effectLst/>
                        <a:latin typeface="+mn-lt"/>
                        <a:cs typeface="Arial" pitchFamily="34" charset="0"/>
                      </a:endParaRPr>
                    </a:p>
                    <a:p>
                      <a:pPr marL="0" marR="0" indent="0" algn="ctr" defTabSz="914400" eaLnBrk="1" fontAlgn="t" latinLnBrk="0" hangingPunct="1">
                        <a:lnSpc>
                          <a:spcPct val="100000"/>
                        </a:lnSpc>
                        <a:spcBef>
                          <a:spcPts val="0"/>
                        </a:spcBef>
                        <a:spcAft>
                          <a:spcPts val="0"/>
                        </a:spcAft>
                        <a:buClrTx/>
                        <a:buSzTx/>
                        <a:buFontTx/>
                        <a:buNone/>
                        <a:tabLst/>
                        <a:defRPr/>
                      </a:pPr>
                      <a:r>
                        <a:rPr lang="en-IN" sz="1400" b="1" i="0" u="none" strike="noStrike" dirty="0" smtClean="0">
                          <a:solidFill>
                            <a:schemeClr val="tx1"/>
                          </a:solidFill>
                          <a:effectLst/>
                          <a:latin typeface="+mn-lt"/>
                          <a:cs typeface="Arial" pitchFamily="34" charset="0"/>
                        </a:rPr>
                        <a:t>Mitsubishi Gas Chemical Co</a:t>
                      </a:r>
                    </a:p>
                  </a:txBody>
                  <a:tcPr marL="9525" marR="9525" marT="9525" marB="0" anchor="ctr"/>
                </a:tc>
                <a:tc>
                  <a:txBody>
                    <a:bodyPr/>
                    <a:lstStyle/>
                    <a:p>
                      <a:pPr marL="53975" indent="0" algn="just" fontAlgn="b">
                        <a:lnSpc>
                          <a:spcPct val="150000"/>
                        </a:lnSpc>
                      </a:pPr>
                      <a:r>
                        <a:rPr lang="en-US" sz="1400" b="0" i="0" dirty="0" smtClean="0">
                          <a:solidFill>
                            <a:schemeClr val="dk1"/>
                          </a:solidFill>
                          <a:effectLst/>
                          <a:latin typeface="+mn-lt"/>
                          <a:ea typeface="+mn-ea"/>
                          <a:cs typeface="+mn-cs"/>
                        </a:rPr>
                        <a:t>The </a:t>
                      </a:r>
                      <a:r>
                        <a:rPr lang="en-US" sz="1400" b="0" i="0" u="none" strike="noStrike" dirty="0" smtClean="0">
                          <a:solidFill>
                            <a:srgbClr val="000000"/>
                          </a:solidFill>
                          <a:latin typeface="+mn-lt"/>
                          <a:cs typeface="Arial" pitchFamily="34" charset="0"/>
                        </a:rPr>
                        <a:t>Patent document</a:t>
                      </a:r>
                      <a:r>
                        <a:rPr lang="en-US" sz="1400" b="0" i="0" baseline="0" dirty="0" smtClean="0">
                          <a:solidFill>
                            <a:schemeClr val="dk1"/>
                          </a:solidFill>
                          <a:effectLst/>
                          <a:latin typeface="+mn-lt"/>
                          <a:ea typeface="+mn-ea"/>
                          <a:cs typeface="+mn-cs"/>
                        </a:rPr>
                        <a:t> </a:t>
                      </a:r>
                      <a:r>
                        <a:rPr lang="en-US" sz="1400" b="0" i="0" dirty="0" smtClean="0">
                          <a:solidFill>
                            <a:schemeClr val="dk1"/>
                          </a:solidFill>
                          <a:effectLst/>
                          <a:latin typeface="+mn-lt"/>
                          <a:ea typeface="+mn-ea"/>
                          <a:cs typeface="+mn-cs"/>
                        </a:rPr>
                        <a:t> is </a:t>
                      </a:r>
                      <a:r>
                        <a:rPr lang="en-US" sz="1400" b="0" i="0" baseline="0" dirty="0" smtClean="0">
                          <a:solidFill>
                            <a:schemeClr val="dk1"/>
                          </a:solidFill>
                          <a:effectLst/>
                          <a:latin typeface="+mn-lt"/>
                          <a:ea typeface="+mn-ea"/>
                          <a:cs typeface="+mn-cs"/>
                        </a:rPr>
                        <a:t> related to a </a:t>
                      </a:r>
                      <a:r>
                        <a:rPr lang="en-US" sz="1400" b="0" i="0" u="sng" dirty="0" smtClean="0">
                          <a:solidFill>
                            <a:schemeClr val="dk1"/>
                          </a:solidFill>
                          <a:effectLst/>
                          <a:latin typeface="+mn-lt"/>
                          <a:ea typeface="+mn-ea"/>
                          <a:cs typeface="+mn-cs"/>
                        </a:rPr>
                        <a:t>multi-layer body</a:t>
                      </a:r>
                      <a:r>
                        <a:rPr lang="en-US" sz="1400" b="0" i="0" u="sng" baseline="0" dirty="0" smtClean="0">
                          <a:solidFill>
                            <a:schemeClr val="dk1"/>
                          </a:solidFill>
                          <a:effectLst/>
                          <a:latin typeface="+mn-lt"/>
                          <a:ea typeface="+mn-ea"/>
                          <a:cs typeface="+mn-cs"/>
                        </a:rPr>
                        <a:t> </a:t>
                      </a:r>
                      <a:r>
                        <a:rPr lang="en-US" sz="1400" b="0" i="0" u="sng" strike="noStrike" dirty="0" smtClean="0">
                          <a:solidFill>
                            <a:schemeClr val="dk1"/>
                          </a:solidFill>
                          <a:effectLst/>
                          <a:latin typeface="+mn-lt"/>
                          <a:ea typeface="+mn-ea"/>
                          <a:cs typeface="+mn-cs"/>
                        </a:rPr>
                        <a:t>packaging</a:t>
                      </a:r>
                      <a:r>
                        <a:rPr lang="en-US" sz="1400" b="0" i="0" u="sng" dirty="0" smtClean="0">
                          <a:solidFill>
                            <a:schemeClr val="dk1"/>
                          </a:solidFill>
                          <a:effectLst/>
                          <a:latin typeface="+mn-lt"/>
                          <a:ea typeface="+mn-ea"/>
                          <a:cs typeface="+mn-cs"/>
                        </a:rPr>
                        <a:t> container</a:t>
                      </a:r>
                      <a:r>
                        <a:rPr lang="en-US" sz="1400" b="0" i="0" u="sng" baseline="0" dirty="0" smtClean="0">
                          <a:solidFill>
                            <a:schemeClr val="dk1"/>
                          </a:solidFill>
                          <a:effectLst/>
                          <a:latin typeface="+mn-lt"/>
                          <a:ea typeface="+mn-ea"/>
                          <a:cs typeface="+mn-cs"/>
                        </a:rPr>
                        <a:t> for </a:t>
                      </a:r>
                      <a:r>
                        <a:rPr lang="en-US" sz="1400" b="0" i="0" u="sng" dirty="0" smtClean="0">
                          <a:solidFill>
                            <a:schemeClr val="dk1"/>
                          </a:solidFill>
                          <a:effectLst/>
                          <a:latin typeface="+mn-lt"/>
                          <a:ea typeface="+mn-ea"/>
                          <a:cs typeface="+mn-cs"/>
                        </a:rPr>
                        <a:t> food packaging </a:t>
                      </a:r>
                      <a:r>
                        <a:rPr lang="en-US" sz="1400" b="0" i="0" dirty="0" smtClean="0">
                          <a:solidFill>
                            <a:schemeClr val="dk1"/>
                          </a:solidFill>
                          <a:effectLst/>
                          <a:latin typeface="+mn-lt"/>
                          <a:ea typeface="+mn-ea"/>
                          <a:cs typeface="+mn-cs"/>
                        </a:rPr>
                        <a:t>and preservation. The container is with </a:t>
                      </a:r>
                      <a:r>
                        <a:rPr lang="en-US" sz="1400" dirty="0" smtClean="0">
                          <a:solidFill>
                            <a:schemeClr val="dk1"/>
                          </a:solidFill>
                          <a:latin typeface="+mn-lt"/>
                          <a:ea typeface="+mn-ea"/>
                          <a:cs typeface="Arial" pitchFamily="34" charset="0"/>
                        </a:rPr>
                        <a:t>excellent oxygen absorbing capacity</a:t>
                      </a:r>
                      <a:r>
                        <a:rPr lang="en-US" sz="1400" baseline="0" dirty="0" smtClean="0">
                          <a:solidFill>
                            <a:schemeClr val="dk1"/>
                          </a:solidFill>
                          <a:latin typeface="+mn-lt"/>
                          <a:ea typeface="+mn-ea"/>
                          <a:cs typeface="Arial" pitchFamily="34" charset="0"/>
                        </a:rPr>
                        <a:t> </a:t>
                      </a:r>
                      <a:r>
                        <a:rPr lang="en-US" sz="1400" dirty="0" smtClean="0">
                          <a:solidFill>
                            <a:schemeClr val="dk1"/>
                          </a:solidFill>
                          <a:latin typeface="+mn-lt"/>
                          <a:ea typeface="+mn-ea"/>
                          <a:cs typeface="Arial" pitchFamily="34" charset="0"/>
                        </a:rPr>
                        <a:t>and sufficiently suppress the odor. The multi</a:t>
                      </a:r>
                      <a:r>
                        <a:rPr lang="en-US" sz="1400" baseline="0" dirty="0" smtClean="0">
                          <a:solidFill>
                            <a:schemeClr val="dk1"/>
                          </a:solidFill>
                          <a:latin typeface="+mn-lt"/>
                          <a:ea typeface="+mn-ea"/>
                          <a:cs typeface="Arial" pitchFamily="34" charset="0"/>
                        </a:rPr>
                        <a:t> layer </a:t>
                      </a:r>
                      <a:r>
                        <a:rPr lang="en-US" sz="1400" u="sng" baseline="0" dirty="0" smtClean="0">
                          <a:solidFill>
                            <a:schemeClr val="dk1"/>
                          </a:solidFill>
                          <a:latin typeface="+mn-lt"/>
                          <a:ea typeface="+mn-ea"/>
                          <a:cs typeface="Arial" pitchFamily="34" charset="0"/>
                        </a:rPr>
                        <a:t>container prepared by laminating the </a:t>
                      </a:r>
                      <a:r>
                        <a:rPr lang="en-US" sz="1400" u="sng" dirty="0" smtClean="0">
                          <a:solidFill>
                            <a:schemeClr val="dk1"/>
                          </a:solidFill>
                          <a:latin typeface="+mn-lt"/>
                          <a:ea typeface="+mn-ea"/>
                          <a:cs typeface="Arial" pitchFamily="34" charset="0"/>
                        </a:rPr>
                        <a:t>oxygen-absorbing layer containing a thermoplastic resin and iron powder</a:t>
                      </a:r>
                      <a:r>
                        <a:rPr lang="en-US" sz="1400" dirty="0" smtClean="0">
                          <a:solidFill>
                            <a:schemeClr val="dk1"/>
                          </a:solidFill>
                          <a:latin typeface="+mn-lt"/>
                          <a:ea typeface="+mn-ea"/>
                          <a:cs typeface="Arial" pitchFamily="34" charset="0"/>
                        </a:rPr>
                        <a:t>, the odor absorption layer containing a thermoplastic resin and an inorganic base .</a:t>
                      </a:r>
                      <a:r>
                        <a:rPr lang="en-US" sz="1400" baseline="0" dirty="0" smtClean="0">
                          <a:solidFill>
                            <a:schemeClr val="dk1"/>
                          </a:solidFill>
                          <a:latin typeface="+mn-lt"/>
                          <a:ea typeface="+mn-ea"/>
                          <a:cs typeface="Arial" pitchFamily="34" charset="0"/>
                        </a:rPr>
                        <a:t> </a:t>
                      </a:r>
                      <a:r>
                        <a:rPr lang="en-US" sz="1400" dirty="0" smtClean="0">
                          <a:solidFill>
                            <a:schemeClr val="dk1"/>
                          </a:solidFill>
                          <a:latin typeface="+mn-lt"/>
                          <a:ea typeface="+mn-ea"/>
                          <a:cs typeface="Arial" pitchFamily="34" charset="0"/>
                        </a:rPr>
                        <a:t> </a:t>
                      </a:r>
                    </a:p>
                  </a:txBody>
                  <a:tcPr marL="9525" marR="9525" marT="9525" marB="0" anchor="ctr"/>
                </a:tc>
              </a:tr>
              <a:tr h="1077554">
                <a:tc>
                  <a:txBody>
                    <a:bodyPr/>
                    <a:lstStyle/>
                    <a:p>
                      <a:pPr marL="0" marR="0" indent="0" algn="ctr" defTabSz="914400" eaLnBrk="1" fontAlgn="t" latinLnBrk="0" hangingPunct="1">
                        <a:lnSpc>
                          <a:spcPct val="100000"/>
                        </a:lnSpc>
                        <a:spcBef>
                          <a:spcPts val="0"/>
                        </a:spcBef>
                        <a:spcAft>
                          <a:spcPts val="0"/>
                        </a:spcAft>
                        <a:buClrTx/>
                        <a:buSzTx/>
                        <a:buFontTx/>
                        <a:buNone/>
                        <a:tabLst/>
                        <a:defRPr/>
                      </a:pPr>
                      <a:r>
                        <a:rPr lang="en-IN" sz="1400" b="1" i="0" u="none" strike="noStrike" dirty="0" smtClean="0">
                          <a:solidFill>
                            <a:schemeClr val="tx1"/>
                          </a:solidFill>
                          <a:effectLst/>
                          <a:latin typeface="+mn-lt"/>
                          <a:cs typeface="Arial" pitchFamily="34" charset="0"/>
                          <a:hlinkClick r:id="rId4"/>
                        </a:rPr>
                        <a:t>US20180027829A1</a:t>
                      </a:r>
                      <a:endParaRPr lang="en-IN" sz="1400" b="1" i="0" u="none" strike="noStrike" dirty="0" smtClean="0">
                        <a:solidFill>
                          <a:schemeClr val="tx1"/>
                        </a:solidFill>
                        <a:effectLst/>
                        <a:latin typeface="+mn-lt"/>
                        <a:cs typeface="Arial" pitchFamily="34" charset="0"/>
                      </a:endParaRPr>
                    </a:p>
                    <a:p>
                      <a:pPr marL="0" marR="0" indent="0" algn="ctr" defTabSz="914400" eaLnBrk="1" fontAlgn="t" latinLnBrk="0" hangingPunct="1">
                        <a:lnSpc>
                          <a:spcPct val="100000"/>
                        </a:lnSpc>
                        <a:spcBef>
                          <a:spcPts val="0"/>
                        </a:spcBef>
                        <a:spcAft>
                          <a:spcPts val="0"/>
                        </a:spcAft>
                        <a:buClrTx/>
                        <a:buSzTx/>
                        <a:buFontTx/>
                        <a:buNone/>
                        <a:tabLst/>
                        <a:defRPr/>
                      </a:pPr>
                      <a:r>
                        <a:rPr lang="en-IN" sz="1400" b="1" i="0" u="none" strike="noStrike" dirty="0" smtClean="0">
                          <a:solidFill>
                            <a:schemeClr val="tx1"/>
                          </a:solidFill>
                          <a:effectLst/>
                          <a:latin typeface="+mn-lt"/>
                          <a:cs typeface="Arial" pitchFamily="34" charset="0"/>
                        </a:rPr>
                        <a:t>Dow Global Technologies LLC </a:t>
                      </a:r>
                    </a:p>
                  </a:txBody>
                  <a:tcPr marL="9525" marR="9525" marT="9525" marB="0" anchor="ctr"/>
                </a:tc>
                <a:tc>
                  <a:txBody>
                    <a:bodyPr/>
                    <a:lstStyle/>
                    <a:p>
                      <a:pPr marL="53975" indent="0" algn="just" fontAlgn="b">
                        <a:lnSpc>
                          <a:spcPct val="150000"/>
                        </a:lnSpc>
                      </a:pPr>
                      <a:r>
                        <a:rPr lang="en-US" sz="1400" b="0" i="0" dirty="0" smtClean="0">
                          <a:solidFill>
                            <a:schemeClr val="dk1"/>
                          </a:solidFill>
                          <a:effectLst/>
                          <a:latin typeface="+mn-lt"/>
                          <a:ea typeface="+mn-ea"/>
                          <a:cs typeface="Arial" pitchFamily="34" charset="0"/>
                        </a:rPr>
                        <a:t>The </a:t>
                      </a:r>
                      <a:r>
                        <a:rPr lang="en-US" sz="1400" b="0" i="0" u="none" strike="noStrike" dirty="0" smtClean="0">
                          <a:solidFill>
                            <a:srgbClr val="000000"/>
                          </a:solidFill>
                          <a:latin typeface="+mn-lt"/>
                          <a:cs typeface="Arial" pitchFamily="34" charset="0"/>
                        </a:rPr>
                        <a:t>Patent document</a:t>
                      </a:r>
                      <a:r>
                        <a:rPr lang="en-US" sz="1400" b="0" i="0" dirty="0" smtClean="0">
                          <a:solidFill>
                            <a:schemeClr val="dk1"/>
                          </a:solidFill>
                          <a:effectLst/>
                          <a:latin typeface="+mn-lt"/>
                          <a:ea typeface="+mn-ea"/>
                          <a:cs typeface="Arial" pitchFamily="34" charset="0"/>
                        </a:rPr>
                        <a:t> is related to </a:t>
                      </a:r>
                      <a:r>
                        <a:rPr lang="en-US" sz="1400" b="0" i="0" u="sng" dirty="0" smtClean="0">
                          <a:solidFill>
                            <a:schemeClr val="dk1"/>
                          </a:solidFill>
                          <a:effectLst/>
                          <a:latin typeface="+mn-lt"/>
                          <a:ea typeface="+mn-ea"/>
                          <a:cs typeface="Arial" pitchFamily="34" charset="0"/>
                        </a:rPr>
                        <a:t>food packaging material that comprise antimicrobial</a:t>
                      </a:r>
                      <a:r>
                        <a:rPr lang="en-US" sz="1400" b="0" i="0" u="sng" baseline="0" dirty="0" smtClean="0">
                          <a:solidFill>
                            <a:schemeClr val="dk1"/>
                          </a:solidFill>
                          <a:effectLst/>
                          <a:latin typeface="+mn-lt"/>
                          <a:ea typeface="+mn-ea"/>
                          <a:cs typeface="Arial" pitchFamily="34" charset="0"/>
                        </a:rPr>
                        <a:t> properties</a:t>
                      </a:r>
                      <a:r>
                        <a:rPr lang="en-US" sz="1400" b="0" i="0" baseline="0" dirty="0" smtClean="0">
                          <a:solidFill>
                            <a:schemeClr val="dk1"/>
                          </a:solidFill>
                          <a:effectLst/>
                          <a:latin typeface="+mn-lt"/>
                          <a:ea typeface="+mn-ea"/>
                          <a:cs typeface="Arial" pitchFamily="34" charset="0"/>
                        </a:rPr>
                        <a:t>. The material is used for packaging meat products. The material comprises </a:t>
                      </a:r>
                      <a:r>
                        <a:rPr lang="en-US" sz="1400" b="0" i="0" dirty="0" smtClean="0">
                          <a:solidFill>
                            <a:schemeClr val="dk1"/>
                          </a:solidFill>
                          <a:effectLst/>
                          <a:latin typeface="+mn-lt"/>
                          <a:ea typeface="+mn-ea"/>
                          <a:cs typeface="Arial" pitchFamily="34" charset="0"/>
                        </a:rPr>
                        <a:t>a substrate, and an antimicrobial composition that</a:t>
                      </a:r>
                      <a:r>
                        <a:rPr lang="en-US" sz="1400" b="0" i="0" baseline="0" dirty="0" smtClean="0">
                          <a:solidFill>
                            <a:schemeClr val="dk1"/>
                          </a:solidFill>
                          <a:effectLst/>
                          <a:latin typeface="+mn-lt"/>
                          <a:ea typeface="+mn-ea"/>
                          <a:cs typeface="Arial" pitchFamily="34" charset="0"/>
                        </a:rPr>
                        <a:t> </a:t>
                      </a:r>
                      <a:r>
                        <a:rPr lang="en-US" sz="1400" b="0" i="0" dirty="0" smtClean="0">
                          <a:solidFill>
                            <a:schemeClr val="dk1"/>
                          </a:solidFill>
                          <a:effectLst/>
                          <a:latin typeface="+mn-lt"/>
                          <a:ea typeface="+mn-ea"/>
                          <a:cs typeface="Arial" pitchFamily="34" charset="0"/>
                        </a:rPr>
                        <a:t>comprising an active antimicrobial agent and carrier. </a:t>
                      </a:r>
                      <a:endParaRPr lang="en-US" sz="1400" dirty="0" smtClean="0">
                        <a:solidFill>
                          <a:schemeClr val="dk1"/>
                        </a:solidFill>
                        <a:latin typeface="+mn-lt"/>
                        <a:ea typeface="+mn-ea"/>
                        <a:cs typeface="Arial" pitchFamily="34" charset="0"/>
                      </a:endParaRPr>
                    </a:p>
                  </a:txBody>
                  <a:tcPr marL="9525" marR="9525" marT="9525" marB="0" anchor="ctr"/>
                </a:tc>
              </a:tr>
            </a:tbl>
          </a:graphicData>
        </a:graphic>
      </p:graphicFrame>
      <p:sp>
        <p:nvSpPr>
          <p:cNvPr id="18" name="Slide Number Placeholder 17"/>
          <p:cNvSpPr>
            <a:spLocks noGrp="1"/>
          </p:cNvSpPr>
          <p:nvPr>
            <p:ph type="sldNum" sz="quarter" idx="12"/>
          </p:nvPr>
        </p:nvSpPr>
        <p:spPr/>
        <p:txBody>
          <a:bodyPr/>
          <a:lstStyle/>
          <a:p>
            <a:pPr>
              <a:defRPr/>
            </a:pPr>
            <a:fld id="{46318E3D-C770-4D91-B40E-7E88DA3097BF}" type="slidenum">
              <a:rPr lang="en-IN" smtClean="0"/>
              <a:pPr>
                <a:defRPr/>
              </a:pPr>
              <a:t>30</a:t>
            </a:fld>
            <a:endParaRPr lang="en-IN" dirty="0"/>
          </a:p>
        </p:txBody>
      </p:sp>
    </p:spTree>
    <p:extLst>
      <p:ext uri="{BB962C8B-B14F-4D97-AF65-F5344CB8AC3E}">
        <p14:creationId xmlns:p14="http://schemas.microsoft.com/office/powerpoint/2010/main" xmlns="" val="3393877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5175" cy="436562"/>
          </a:xfrm>
        </p:spPr>
        <p:txBody>
          <a:bodyPr/>
          <a:lstStyle/>
          <a:p>
            <a:r>
              <a:rPr lang="en-US" sz="2800" b="1" dirty="0" smtClean="0">
                <a:solidFill>
                  <a:schemeClr val="bg1"/>
                </a:solidFill>
                <a:latin typeface="+mn-lt"/>
                <a:cs typeface="Arial" pitchFamily="34" charset="0"/>
              </a:rPr>
              <a:t>Appendix 1: Sources</a:t>
            </a:r>
            <a:endParaRPr lang="en-US" sz="2800" b="1" dirty="0">
              <a:solidFill>
                <a:schemeClr val="bg1"/>
              </a:solidFill>
              <a:latin typeface="+mn-lt"/>
              <a:cs typeface="Arial" pitchFamily="34" charset="0"/>
            </a:endParaRPr>
          </a:p>
        </p:txBody>
      </p:sp>
      <p:pic>
        <p:nvPicPr>
          <p:cNvPr id="20492" name="Picture 2"/>
          <p:cNvPicPr>
            <a:picLocks noChangeAspect="1" noChangeArrowheads="1"/>
          </p:cNvPicPr>
          <p:nvPr/>
        </p:nvPicPr>
        <p:blipFill>
          <a:blip r:embed="rId2" cstate="print"/>
          <a:srcRect/>
          <a:stretch>
            <a:fillRect/>
          </a:stretch>
        </p:blipFill>
        <p:spPr bwMode="auto">
          <a:xfrm>
            <a:off x="152400" y="6381328"/>
            <a:ext cx="1143000" cy="349250"/>
          </a:xfrm>
          <a:prstGeom prst="rect">
            <a:avLst/>
          </a:prstGeom>
          <a:noFill/>
          <a:ln w="9525">
            <a:noFill/>
            <a:miter lim="800000"/>
            <a:headEnd/>
            <a:tailEnd/>
          </a:ln>
        </p:spPr>
      </p:pic>
      <p:sp>
        <p:nvSpPr>
          <p:cNvPr id="17" name="TextBox 16"/>
          <p:cNvSpPr txBox="1"/>
          <p:nvPr/>
        </p:nvSpPr>
        <p:spPr>
          <a:xfrm>
            <a:off x="179512" y="838200"/>
            <a:ext cx="8888287" cy="5855449"/>
          </a:xfrm>
          <a:prstGeom prst="rect">
            <a:avLst/>
          </a:prstGeom>
          <a:noFill/>
        </p:spPr>
        <p:txBody>
          <a:bodyPr wrap="square" rtlCol="0">
            <a:spAutoFit/>
          </a:bodyPr>
          <a:lstStyle/>
          <a:p>
            <a:pPr algn="just">
              <a:spcBef>
                <a:spcPts val="100"/>
              </a:spcBef>
              <a:buFont typeface="Arial" pitchFamily="34" charset="0"/>
              <a:buChar char="•"/>
            </a:pPr>
            <a:r>
              <a:rPr lang="en-IN" sz="1100" dirty="0" smtClean="0">
                <a:hlinkClick r:id="rId3"/>
              </a:rPr>
              <a:t> http</a:t>
            </a:r>
            <a:r>
              <a:rPr lang="en-IN" sz="1100" dirty="0">
                <a:hlinkClick r:id="rId3"/>
              </a:rPr>
              <a:t>://</a:t>
            </a:r>
            <a:r>
              <a:rPr lang="en-IN" sz="1100" dirty="0" smtClean="0">
                <a:hlinkClick r:id="rId3"/>
              </a:rPr>
              <a:t>www.preventpack.be/sites/default/files/publications/active_and_intelligent.pdf</a:t>
            </a:r>
            <a:endParaRPr lang="en-IN" sz="1100" dirty="0" smtClean="0"/>
          </a:p>
          <a:p>
            <a:pPr algn="just">
              <a:spcBef>
                <a:spcPts val="100"/>
              </a:spcBef>
            </a:pPr>
            <a:endParaRPr lang="en-IN" sz="1100" dirty="0" smtClean="0"/>
          </a:p>
          <a:p>
            <a:pPr algn="just">
              <a:spcBef>
                <a:spcPts val="100"/>
              </a:spcBef>
              <a:buFont typeface="Arial" pitchFamily="34" charset="0"/>
              <a:buChar char="•"/>
            </a:pPr>
            <a:r>
              <a:rPr lang="en-IN" sz="1100" dirty="0" smtClean="0">
                <a:hlinkClick r:id="rId4"/>
              </a:rPr>
              <a:t> https</a:t>
            </a:r>
            <a:r>
              <a:rPr lang="en-IN" sz="1100" dirty="0">
                <a:hlinkClick r:id="rId4"/>
              </a:rPr>
              <a:t>://www.ncbi.nlm.nih.gov/pmc/articles/PMC4573137</a:t>
            </a:r>
            <a:r>
              <a:rPr lang="en-IN" sz="1100" dirty="0" smtClean="0">
                <a:hlinkClick r:id="rId4"/>
              </a:rPr>
              <a:t>/</a:t>
            </a:r>
            <a:endParaRPr lang="en-IN" sz="1100" dirty="0" smtClean="0"/>
          </a:p>
          <a:p>
            <a:pPr algn="just">
              <a:spcBef>
                <a:spcPts val="100"/>
              </a:spcBef>
              <a:buFont typeface="Arial" pitchFamily="34" charset="0"/>
              <a:buChar char="•"/>
            </a:pPr>
            <a:endParaRPr lang="en-IN" sz="1100" dirty="0" smtClean="0">
              <a:hlinkClick r:id="rId5"/>
            </a:endParaRPr>
          </a:p>
          <a:p>
            <a:pPr algn="just">
              <a:spcBef>
                <a:spcPts val="100"/>
              </a:spcBef>
              <a:buFont typeface="Arial" pitchFamily="34" charset="0"/>
              <a:buChar char="•"/>
            </a:pPr>
            <a:r>
              <a:rPr lang="en-IN" sz="1100" dirty="0" smtClean="0">
                <a:hlinkClick r:id="rId5"/>
              </a:rPr>
              <a:t> http</a:t>
            </a:r>
            <a:r>
              <a:rPr lang="en-IN" sz="1100" dirty="0">
                <a:hlinkClick r:id="rId5"/>
              </a:rPr>
              <a:t>://</a:t>
            </a:r>
            <a:r>
              <a:rPr lang="en-IN" sz="1100" dirty="0" smtClean="0">
                <a:hlinkClick r:id="rId5"/>
              </a:rPr>
              <a:t>www.logforum.net/pdf/4_4_3_2008.pdf</a:t>
            </a:r>
            <a:endParaRPr lang="en-IN" sz="1100" dirty="0" smtClean="0"/>
          </a:p>
          <a:p>
            <a:pPr algn="just">
              <a:spcBef>
                <a:spcPts val="100"/>
              </a:spcBef>
              <a:buFont typeface="Arial" pitchFamily="34" charset="0"/>
              <a:buChar char="•"/>
            </a:pPr>
            <a:endParaRPr lang="en-US" sz="1100" dirty="0" smtClean="0">
              <a:hlinkClick r:id="rId6"/>
            </a:endParaRPr>
          </a:p>
          <a:p>
            <a:pPr algn="just">
              <a:spcBef>
                <a:spcPts val="100"/>
              </a:spcBef>
              <a:buFont typeface="Arial" pitchFamily="34" charset="0"/>
              <a:buChar char="•"/>
            </a:pPr>
            <a:r>
              <a:rPr lang="en-US" sz="1100" dirty="0" smtClean="0">
                <a:hlinkClick r:id="rId6"/>
              </a:rPr>
              <a:t> https</a:t>
            </a:r>
            <a:r>
              <a:rPr lang="en-US" sz="1100" dirty="0">
                <a:hlinkClick r:id="rId6"/>
              </a:rPr>
              <a:t>://</a:t>
            </a:r>
            <a:r>
              <a:rPr lang="en-US" sz="1100" dirty="0" smtClean="0">
                <a:hlinkClick r:id="rId6"/>
              </a:rPr>
              <a:t>www.sciencedirect.com/science/article/pii/B9780123116321500371</a:t>
            </a:r>
            <a:endParaRPr lang="en-US" sz="1100" dirty="0" smtClean="0"/>
          </a:p>
          <a:p>
            <a:pPr algn="just">
              <a:spcBef>
                <a:spcPts val="100"/>
              </a:spcBef>
              <a:buFont typeface="Arial" pitchFamily="34" charset="0"/>
              <a:buChar char="•"/>
            </a:pPr>
            <a:endParaRPr lang="en-US" sz="1100" dirty="0" smtClean="0">
              <a:hlinkClick r:id="rId7"/>
            </a:endParaRPr>
          </a:p>
          <a:p>
            <a:pPr algn="just">
              <a:spcBef>
                <a:spcPts val="100"/>
              </a:spcBef>
              <a:buFont typeface="Arial" pitchFamily="34" charset="0"/>
              <a:buChar char="•"/>
            </a:pPr>
            <a:r>
              <a:rPr lang="en-US" sz="1100" dirty="0" smtClean="0">
                <a:hlinkClick r:id="rId7"/>
              </a:rPr>
              <a:t> https</a:t>
            </a:r>
            <a:r>
              <a:rPr lang="en-US" sz="1100" dirty="0">
                <a:hlinkClick r:id="rId7"/>
              </a:rPr>
              <a:t>://www.bloomberg.com/research//</a:t>
            </a:r>
            <a:r>
              <a:rPr lang="en-US" sz="1100" dirty="0" smtClean="0">
                <a:hlinkClick r:id="rId7"/>
              </a:rPr>
              <a:t>stocks/private/snapshot.asp?privcapId=532764</a:t>
            </a:r>
            <a:endParaRPr lang="en-US" sz="1100" dirty="0" smtClean="0"/>
          </a:p>
          <a:p>
            <a:pPr algn="just">
              <a:spcBef>
                <a:spcPts val="100"/>
              </a:spcBef>
              <a:buFont typeface="Arial" pitchFamily="34" charset="0"/>
              <a:buChar char="•"/>
            </a:pPr>
            <a:endParaRPr lang="en-US" sz="1100" dirty="0" smtClean="0"/>
          </a:p>
          <a:p>
            <a:pPr algn="just">
              <a:spcBef>
                <a:spcPts val="100"/>
              </a:spcBef>
              <a:buFont typeface="Arial" pitchFamily="34" charset="0"/>
              <a:buChar char="•"/>
            </a:pPr>
            <a:r>
              <a:rPr lang="en-IN" sz="1100" dirty="0" smtClean="0">
                <a:hlinkClick r:id="rId8"/>
              </a:rPr>
              <a:t> https</a:t>
            </a:r>
            <a:r>
              <a:rPr lang="en-IN" sz="1100" dirty="0">
                <a:hlinkClick r:id="rId8"/>
              </a:rPr>
              <a:t>://</a:t>
            </a:r>
            <a:r>
              <a:rPr lang="en-IN" sz="1100" dirty="0" smtClean="0">
                <a:hlinkClick r:id="rId8"/>
              </a:rPr>
              <a:t>multisorb.com/en-US/resources/research-and-development</a:t>
            </a:r>
            <a:endParaRPr lang="en-IN" sz="1100" dirty="0" smtClean="0"/>
          </a:p>
          <a:p>
            <a:pPr algn="just">
              <a:spcBef>
                <a:spcPts val="100"/>
              </a:spcBef>
              <a:buFont typeface="Arial" pitchFamily="34" charset="0"/>
              <a:buChar char="•"/>
            </a:pPr>
            <a:endParaRPr lang="en-IN" sz="1100" dirty="0" smtClean="0">
              <a:hlinkClick r:id="rId9"/>
            </a:endParaRPr>
          </a:p>
          <a:p>
            <a:pPr algn="just">
              <a:spcBef>
                <a:spcPts val="100"/>
              </a:spcBef>
              <a:buFont typeface="Arial" pitchFamily="34" charset="0"/>
              <a:buChar char="•"/>
            </a:pPr>
            <a:r>
              <a:rPr lang="en-IN" sz="1100" dirty="0" smtClean="0">
                <a:hlinkClick r:id="rId9"/>
              </a:rPr>
              <a:t> https</a:t>
            </a:r>
            <a:r>
              <a:rPr lang="en-IN" sz="1100" dirty="0">
                <a:hlinkClick r:id="rId9"/>
              </a:rPr>
              <a:t>://</a:t>
            </a:r>
            <a:r>
              <a:rPr lang="en-IN" sz="1100" dirty="0" smtClean="0">
                <a:hlinkClick r:id="rId9"/>
              </a:rPr>
              <a:t>www.bloomberg.com/research/stocks/private/snapshot.asp?privcapid=3023962</a:t>
            </a:r>
            <a:endParaRPr lang="en-IN" sz="1100" dirty="0" smtClean="0"/>
          </a:p>
          <a:p>
            <a:pPr algn="just">
              <a:spcBef>
                <a:spcPts val="100"/>
              </a:spcBef>
              <a:buFont typeface="Arial" pitchFamily="34" charset="0"/>
              <a:buChar char="•"/>
            </a:pPr>
            <a:endParaRPr lang="en-IN" sz="1100" dirty="0" smtClean="0">
              <a:hlinkClick r:id="rId10"/>
            </a:endParaRPr>
          </a:p>
          <a:p>
            <a:pPr algn="just">
              <a:spcBef>
                <a:spcPts val="100"/>
              </a:spcBef>
              <a:buFont typeface="Arial" pitchFamily="34" charset="0"/>
              <a:buChar char="•"/>
            </a:pPr>
            <a:r>
              <a:rPr lang="en-IN" sz="1100" dirty="0" smtClean="0">
                <a:hlinkClick r:id="rId10"/>
              </a:rPr>
              <a:t> https</a:t>
            </a:r>
            <a:r>
              <a:rPr lang="en-IN" sz="1100" dirty="0">
                <a:hlinkClick r:id="rId10"/>
              </a:rPr>
              <a:t>://</a:t>
            </a:r>
            <a:r>
              <a:rPr lang="en-IN" sz="1100" dirty="0" smtClean="0">
                <a:hlinkClick r:id="rId10"/>
              </a:rPr>
              <a:t>www.azonano.com/article.aspx?ArticleID=3035</a:t>
            </a:r>
            <a:endParaRPr lang="en-IN" sz="1100" dirty="0" smtClean="0"/>
          </a:p>
          <a:p>
            <a:pPr algn="just">
              <a:spcBef>
                <a:spcPts val="100"/>
              </a:spcBef>
              <a:buFont typeface="Arial" pitchFamily="34" charset="0"/>
              <a:buChar char="•"/>
            </a:pPr>
            <a:endParaRPr lang="en-IN" sz="1100" dirty="0" smtClean="0">
              <a:hlinkClick r:id="rId11"/>
            </a:endParaRPr>
          </a:p>
          <a:p>
            <a:pPr algn="just">
              <a:spcBef>
                <a:spcPts val="100"/>
              </a:spcBef>
              <a:buFont typeface="Arial" pitchFamily="34" charset="0"/>
              <a:buChar char="•"/>
            </a:pPr>
            <a:r>
              <a:rPr lang="en-IN" sz="1100" dirty="0" smtClean="0">
                <a:hlinkClick r:id="rId11"/>
              </a:rPr>
              <a:t>https</a:t>
            </a:r>
            <a:r>
              <a:rPr lang="en-IN" sz="1100" dirty="0">
                <a:hlinkClick r:id="rId11"/>
              </a:rPr>
              <a:t>://</a:t>
            </a:r>
            <a:r>
              <a:rPr lang="en-IN" sz="1100" dirty="0" smtClean="0">
                <a:hlinkClick r:id="rId11"/>
              </a:rPr>
              <a:t>us.vocuspr.com/Newsroom/MultiQuery.aspx?SiteName=DupontEMEA&amp;Entity=PRAsset&amp;SF_PRAsset_PRAssetID_EQ=119596&amp;XSL=NewsRelease&amp;IncludeChildren=True&amp;Lang=English</a:t>
            </a:r>
            <a:endParaRPr lang="en-IN" sz="1100" dirty="0" smtClean="0"/>
          </a:p>
          <a:p>
            <a:pPr algn="just">
              <a:spcBef>
                <a:spcPts val="100"/>
              </a:spcBef>
              <a:buFont typeface="Arial" pitchFamily="34" charset="0"/>
              <a:buChar char="•"/>
            </a:pPr>
            <a:endParaRPr lang="en-IN" sz="1100" dirty="0" smtClean="0">
              <a:hlinkClick r:id="rId12"/>
            </a:endParaRPr>
          </a:p>
          <a:p>
            <a:pPr algn="just">
              <a:spcBef>
                <a:spcPts val="100"/>
              </a:spcBef>
              <a:buFont typeface="Arial" pitchFamily="34" charset="0"/>
              <a:buChar char="•"/>
            </a:pPr>
            <a:r>
              <a:rPr lang="en-IN" sz="1100" dirty="0" smtClean="0">
                <a:hlinkClick r:id="rId12"/>
              </a:rPr>
              <a:t> http</a:t>
            </a:r>
            <a:r>
              <a:rPr lang="en-IN" sz="1100" dirty="0">
                <a:hlinkClick r:id="rId12"/>
              </a:rPr>
              <a:t>://nirvanacph.com/2017/07/material-monday-food-packaging-local-materials-production</a:t>
            </a:r>
            <a:r>
              <a:rPr lang="en-IN" sz="1100" dirty="0" smtClean="0">
                <a:hlinkClick r:id="rId12"/>
              </a:rPr>
              <a:t>/</a:t>
            </a:r>
            <a:endParaRPr lang="en-IN" sz="1100" dirty="0" smtClean="0"/>
          </a:p>
          <a:p>
            <a:pPr algn="just">
              <a:spcBef>
                <a:spcPts val="100"/>
              </a:spcBef>
              <a:buFont typeface="Arial" pitchFamily="34" charset="0"/>
              <a:buChar char="•"/>
            </a:pPr>
            <a:endParaRPr lang="en-IN" sz="1100" dirty="0" smtClean="0">
              <a:hlinkClick r:id="rId13"/>
            </a:endParaRPr>
          </a:p>
          <a:p>
            <a:pPr algn="just">
              <a:spcBef>
                <a:spcPts val="100"/>
              </a:spcBef>
              <a:buFont typeface="Arial" pitchFamily="34" charset="0"/>
              <a:buChar char="•"/>
            </a:pPr>
            <a:r>
              <a:rPr lang="en-IN" sz="1100" dirty="0" smtClean="0">
                <a:hlinkClick r:id="rId13"/>
              </a:rPr>
              <a:t> https</a:t>
            </a:r>
            <a:r>
              <a:rPr lang="en-IN" sz="1100" dirty="0">
                <a:hlinkClick r:id="rId13"/>
              </a:rPr>
              <a:t>://</a:t>
            </a:r>
            <a:r>
              <a:rPr lang="en-IN" sz="1100" dirty="0" smtClean="0">
                <a:hlinkClick r:id="rId13"/>
              </a:rPr>
              <a:t>www.indiamart.com/proddetail/food-packaging-material-12185643312.html</a:t>
            </a:r>
            <a:endParaRPr lang="en-IN" sz="1100" dirty="0" smtClean="0"/>
          </a:p>
          <a:p>
            <a:pPr algn="just">
              <a:spcBef>
                <a:spcPts val="100"/>
              </a:spcBef>
              <a:buFont typeface="Arial" pitchFamily="34" charset="0"/>
              <a:buChar char="•"/>
            </a:pPr>
            <a:endParaRPr lang="en-IN" sz="1100" dirty="0" smtClean="0">
              <a:hlinkClick r:id="rId14"/>
            </a:endParaRPr>
          </a:p>
          <a:p>
            <a:pPr algn="just">
              <a:spcBef>
                <a:spcPts val="100"/>
              </a:spcBef>
              <a:buFont typeface="Arial" pitchFamily="34" charset="0"/>
              <a:buChar char="•"/>
            </a:pPr>
            <a:r>
              <a:rPr lang="en-IN" sz="1100" dirty="0" smtClean="0">
                <a:hlinkClick r:id="rId14"/>
              </a:rPr>
              <a:t> https</a:t>
            </a:r>
            <a:r>
              <a:rPr lang="en-IN" sz="1100" dirty="0">
                <a:hlinkClick r:id="rId14"/>
              </a:rPr>
              <a:t>://</a:t>
            </a:r>
            <a:r>
              <a:rPr lang="en-IN" sz="1100" dirty="0" smtClean="0">
                <a:hlinkClick r:id="rId14"/>
              </a:rPr>
              <a:t>www.marketsandmarkets.com/Market-Reports/smart-packaging-market-196217014.html?gclid=CjwKCAiA3vfgBRB9EiwAkfpd3CFnEhteSsUXE3IkifhvqBI96j_LqLeCWKp7FrAd1tsFh1RXA0YoChoCpfkQAvD_BwE</a:t>
            </a:r>
            <a:endParaRPr lang="en-IN" sz="1100" dirty="0" smtClean="0"/>
          </a:p>
          <a:p>
            <a:pPr algn="just">
              <a:spcBef>
                <a:spcPts val="100"/>
              </a:spcBef>
              <a:buFont typeface="Arial" pitchFamily="34" charset="0"/>
              <a:buChar char="•"/>
            </a:pPr>
            <a:endParaRPr lang="en-IN" sz="1100" dirty="0" smtClean="0"/>
          </a:p>
          <a:p>
            <a:pPr algn="just">
              <a:spcBef>
                <a:spcPts val="100"/>
              </a:spcBef>
              <a:buFont typeface="Arial" pitchFamily="34" charset="0"/>
              <a:buChar char="•"/>
            </a:pPr>
            <a:r>
              <a:rPr lang="en-IN" sz="1100" dirty="0" smtClean="0">
                <a:hlinkClick r:id="rId15"/>
              </a:rPr>
              <a:t> https</a:t>
            </a:r>
            <a:r>
              <a:rPr lang="en-IN" sz="1100" dirty="0">
                <a:hlinkClick r:id="rId15"/>
              </a:rPr>
              <a:t>://www.graphicpkgeurope.com/know-how/packaging-history-timeline/#</a:t>
            </a:r>
            <a:r>
              <a:rPr lang="en-IN" sz="1100" dirty="0" smtClean="0">
                <a:hlinkClick r:id="rId15"/>
              </a:rPr>
              <a:t>18</a:t>
            </a:r>
            <a:endParaRPr lang="en-IN" sz="1100" dirty="0" smtClean="0"/>
          </a:p>
          <a:p>
            <a:pPr algn="just">
              <a:spcBef>
                <a:spcPts val="100"/>
              </a:spcBef>
              <a:buFont typeface="Arial" pitchFamily="34" charset="0"/>
              <a:buChar char="•"/>
            </a:pPr>
            <a:endParaRPr lang="en-IN" sz="1100" dirty="0" smtClean="0">
              <a:hlinkClick r:id="rId16"/>
            </a:endParaRPr>
          </a:p>
          <a:p>
            <a:pPr algn="just">
              <a:spcBef>
                <a:spcPts val="100"/>
              </a:spcBef>
              <a:buFont typeface="Arial" pitchFamily="34" charset="0"/>
              <a:buChar char="•"/>
            </a:pPr>
            <a:r>
              <a:rPr lang="en-IN" sz="1100" dirty="0" smtClean="0">
                <a:hlinkClick r:id="rId16"/>
              </a:rPr>
              <a:t> https</a:t>
            </a:r>
            <a:r>
              <a:rPr lang="en-IN" sz="1100" dirty="0">
                <a:hlinkClick r:id="rId16"/>
              </a:rPr>
              <a:t>://www.mordorintelligence.com/industry-reports/smart-packaging-market?gclid=CjwKCAiA3vfgBRB9EiwAkfpd3Kaz8ODsmVSWP6HsegsAykCr0rwbwO4a6lgFx9G7LmYW--</a:t>
            </a:r>
            <a:r>
              <a:rPr lang="en-IN" sz="1100" dirty="0" smtClean="0">
                <a:hlinkClick r:id="rId16"/>
              </a:rPr>
              <a:t>TCGvF7IRoCf84QAvD_BwE</a:t>
            </a:r>
            <a:endParaRPr lang="en-IN" sz="1100" dirty="0" smtClean="0"/>
          </a:p>
          <a:p>
            <a:pPr algn="just">
              <a:spcBef>
                <a:spcPts val="100"/>
              </a:spcBef>
              <a:buFont typeface="Arial" pitchFamily="34" charset="0"/>
              <a:buChar char="•"/>
            </a:pPr>
            <a:endParaRPr lang="en-IN" sz="1100" dirty="0" smtClean="0"/>
          </a:p>
        </p:txBody>
      </p:sp>
      <p:sp>
        <p:nvSpPr>
          <p:cNvPr id="18" name="Slide Number Placeholder 17"/>
          <p:cNvSpPr>
            <a:spLocks noGrp="1"/>
          </p:cNvSpPr>
          <p:nvPr>
            <p:ph type="sldNum" sz="quarter" idx="12"/>
          </p:nvPr>
        </p:nvSpPr>
        <p:spPr/>
        <p:txBody>
          <a:bodyPr/>
          <a:lstStyle/>
          <a:p>
            <a:pPr>
              <a:defRPr/>
            </a:pPr>
            <a:fld id="{46318E3D-C770-4D91-B40E-7E88DA3097BF}" type="slidenum">
              <a:rPr lang="en-IN" smtClean="0"/>
              <a:pPr>
                <a:defRPr/>
              </a:pPr>
              <a:t>31</a:t>
            </a:fld>
            <a:endParaRPr lang="en-IN"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85175" cy="436562"/>
          </a:xfrm>
        </p:spPr>
        <p:txBody>
          <a:bodyPr/>
          <a:lstStyle/>
          <a:p>
            <a:r>
              <a:rPr lang="en-US" sz="2800" b="1" dirty="0" smtClean="0">
                <a:solidFill>
                  <a:schemeClr val="bg1"/>
                </a:solidFill>
                <a:latin typeface="+mn-lt"/>
                <a:cs typeface="Arial" pitchFamily="34" charset="0"/>
              </a:rPr>
              <a:t>Appendix 2: Definition of IPC Classes</a:t>
            </a:r>
            <a:endParaRPr lang="en-US" sz="2800" b="1" dirty="0">
              <a:solidFill>
                <a:schemeClr val="bg1"/>
              </a:solidFill>
              <a:latin typeface="+mn-lt"/>
              <a:cs typeface="Arial" pitchFamily="34" charset="0"/>
            </a:endParaRPr>
          </a:p>
        </p:txBody>
      </p:sp>
      <p:sp>
        <p:nvSpPr>
          <p:cNvPr id="20484" name="TextBox 4"/>
          <p:cNvSpPr txBox="1">
            <a:spLocks noChangeArrowheads="1"/>
          </p:cNvSpPr>
          <p:nvPr/>
        </p:nvSpPr>
        <p:spPr bwMode="auto">
          <a:xfrm>
            <a:off x="7391400" y="1752600"/>
            <a:ext cx="1447800" cy="708025"/>
          </a:xfrm>
          <a:prstGeom prst="rect">
            <a:avLst/>
          </a:prstGeom>
          <a:noFill/>
          <a:ln w="9525">
            <a:noFill/>
            <a:miter lim="800000"/>
            <a:headEnd/>
            <a:tailEnd/>
          </a:ln>
        </p:spPr>
        <p:txBody>
          <a:bodyPr>
            <a:spAutoFit/>
          </a:bodyPr>
          <a:lstStyle/>
          <a:p>
            <a:pPr algn="ctr"/>
            <a:r>
              <a:rPr lang="en-US" sz="1000" dirty="0">
                <a:solidFill>
                  <a:schemeClr val="bg1"/>
                </a:solidFill>
                <a:latin typeface="Calibri (Body)"/>
              </a:rPr>
              <a:t>US8981037B2</a:t>
            </a:r>
          </a:p>
          <a:p>
            <a:pPr algn="ctr"/>
            <a:r>
              <a:rPr lang="en-US" sz="1000" dirty="0">
                <a:solidFill>
                  <a:schemeClr val="bg1"/>
                </a:solidFill>
                <a:latin typeface="Calibri (Body)"/>
              </a:rPr>
              <a:t>PEF used in preparation of a polyester resin </a:t>
            </a:r>
          </a:p>
        </p:txBody>
      </p:sp>
      <p:sp>
        <p:nvSpPr>
          <p:cNvPr id="20485" name="TextBox 6"/>
          <p:cNvSpPr txBox="1">
            <a:spLocks noChangeArrowheads="1"/>
          </p:cNvSpPr>
          <p:nvPr/>
        </p:nvSpPr>
        <p:spPr bwMode="auto">
          <a:xfrm>
            <a:off x="7239000" y="4191000"/>
            <a:ext cx="1447800" cy="862013"/>
          </a:xfrm>
          <a:prstGeom prst="rect">
            <a:avLst/>
          </a:prstGeom>
          <a:noFill/>
          <a:ln w="9525">
            <a:noFill/>
            <a:miter lim="800000"/>
            <a:headEnd/>
            <a:tailEnd/>
          </a:ln>
        </p:spPr>
        <p:txBody>
          <a:bodyPr>
            <a:spAutoFit/>
          </a:bodyPr>
          <a:lstStyle/>
          <a:p>
            <a:pPr algn="ctr"/>
            <a:r>
              <a:rPr lang="en-US" sz="1000">
                <a:solidFill>
                  <a:schemeClr val="bg1"/>
                </a:solidFill>
                <a:latin typeface="Calibri (Body)"/>
              </a:rPr>
              <a:t>EP2235100B1</a:t>
            </a:r>
          </a:p>
          <a:p>
            <a:pPr algn="ctr"/>
            <a:r>
              <a:rPr lang="en-US" sz="1000">
                <a:solidFill>
                  <a:schemeClr val="bg1"/>
                </a:solidFill>
                <a:latin typeface="Calibri (Body)"/>
              </a:rPr>
              <a:t>Resin composition containing polyethylene furandicarboxylate</a:t>
            </a:r>
          </a:p>
        </p:txBody>
      </p:sp>
      <p:sp>
        <p:nvSpPr>
          <p:cNvPr id="20486" name="TextBox 7"/>
          <p:cNvSpPr txBox="1">
            <a:spLocks noChangeArrowheads="1"/>
          </p:cNvSpPr>
          <p:nvPr/>
        </p:nvSpPr>
        <p:spPr bwMode="auto">
          <a:xfrm>
            <a:off x="6096000" y="4800600"/>
            <a:ext cx="1066800" cy="862013"/>
          </a:xfrm>
          <a:prstGeom prst="rect">
            <a:avLst/>
          </a:prstGeom>
          <a:noFill/>
          <a:ln w="9525">
            <a:noFill/>
            <a:miter lim="800000"/>
            <a:headEnd/>
            <a:tailEnd/>
          </a:ln>
        </p:spPr>
        <p:txBody>
          <a:bodyPr>
            <a:spAutoFit/>
          </a:bodyPr>
          <a:lstStyle/>
          <a:p>
            <a:pPr algn="ctr"/>
            <a:r>
              <a:rPr lang="en-US" sz="1000">
                <a:solidFill>
                  <a:schemeClr val="bg1"/>
                </a:solidFill>
                <a:latin typeface="Calibri (Body)"/>
              </a:rPr>
              <a:t>EP2252645B1</a:t>
            </a:r>
          </a:p>
          <a:p>
            <a:pPr algn="ctr"/>
            <a:r>
              <a:rPr lang="en-US" sz="1000">
                <a:solidFill>
                  <a:schemeClr val="bg1"/>
                </a:solidFill>
                <a:latin typeface="Calibri (Body)"/>
              </a:rPr>
              <a:t>Polyester resin used for producing a molded article</a:t>
            </a:r>
          </a:p>
        </p:txBody>
      </p:sp>
      <p:sp>
        <p:nvSpPr>
          <p:cNvPr id="20487" name="TextBox 8"/>
          <p:cNvSpPr txBox="1">
            <a:spLocks noChangeArrowheads="1"/>
          </p:cNvSpPr>
          <p:nvPr/>
        </p:nvSpPr>
        <p:spPr bwMode="auto">
          <a:xfrm>
            <a:off x="4191000" y="3048000"/>
            <a:ext cx="1219200" cy="1016000"/>
          </a:xfrm>
          <a:prstGeom prst="rect">
            <a:avLst/>
          </a:prstGeom>
          <a:noFill/>
          <a:ln w="9525">
            <a:noFill/>
            <a:miter lim="800000"/>
            <a:headEnd/>
            <a:tailEnd/>
          </a:ln>
        </p:spPr>
        <p:txBody>
          <a:bodyPr>
            <a:spAutoFit/>
          </a:bodyPr>
          <a:lstStyle/>
          <a:p>
            <a:pPr algn="ctr"/>
            <a:r>
              <a:rPr lang="en-US" sz="1000">
                <a:solidFill>
                  <a:schemeClr val="bg1"/>
                </a:solidFill>
                <a:latin typeface="Calibri (Body)"/>
              </a:rPr>
              <a:t>EP2257596B1</a:t>
            </a:r>
          </a:p>
          <a:p>
            <a:pPr algn="ctr"/>
            <a:r>
              <a:rPr lang="en-US" sz="1000">
                <a:solidFill>
                  <a:schemeClr val="bg1"/>
                </a:solidFill>
                <a:latin typeface="Calibri (Body)"/>
              </a:rPr>
              <a:t>Resin composition containing polyethylene furandicarboxylate</a:t>
            </a:r>
          </a:p>
          <a:p>
            <a:pPr algn="ctr"/>
            <a:endParaRPr lang="en-US" sz="1000">
              <a:solidFill>
                <a:schemeClr val="bg1"/>
              </a:solidFill>
              <a:latin typeface="Calibri (Body)"/>
            </a:endParaRPr>
          </a:p>
        </p:txBody>
      </p:sp>
      <p:sp>
        <p:nvSpPr>
          <p:cNvPr id="20488" name="TextBox 9"/>
          <p:cNvSpPr txBox="1">
            <a:spLocks noChangeArrowheads="1"/>
          </p:cNvSpPr>
          <p:nvPr/>
        </p:nvSpPr>
        <p:spPr bwMode="auto">
          <a:xfrm>
            <a:off x="5867400" y="3200400"/>
            <a:ext cx="990600" cy="307975"/>
          </a:xfrm>
          <a:prstGeom prst="rect">
            <a:avLst/>
          </a:prstGeom>
          <a:noFill/>
          <a:ln w="9525">
            <a:noFill/>
            <a:miter lim="800000"/>
            <a:headEnd/>
            <a:tailEnd/>
          </a:ln>
        </p:spPr>
        <p:txBody>
          <a:bodyPr>
            <a:spAutoFit/>
          </a:bodyPr>
          <a:lstStyle/>
          <a:p>
            <a:r>
              <a:rPr lang="en-US" sz="1400" b="1">
                <a:solidFill>
                  <a:schemeClr val="bg1"/>
                </a:solidFill>
              </a:rPr>
              <a:t>CANON</a:t>
            </a:r>
          </a:p>
        </p:txBody>
      </p:sp>
      <p:sp>
        <p:nvSpPr>
          <p:cNvPr id="20489" name="TextBox 10"/>
          <p:cNvSpPr txBox="1">
            <a:spLocks noChangeArrowheads="1"/>
          </p:cNvSpPr>
          <p:nvPr/>
        </p:nvSpPr>
        <p:spPr bwMode="auto">
          <a:xfrm>
            <a:off x="4572000" y="1600200"/>
            <a:ext cx="1371600" cy="1169988"/>
          </a:xfrm>
          <a:prstGeom prst="rect">
            <a:avLst/>
          </a:prstGeom>
          <a:noFill/>
          <a:ln w="9525">
            <a:noFill/>
            <a:miter lim="800000"/>
            <a:headEnd/>
            <a:tailEnd/>
          </a:ln>
        </p:spPr>
        <p:txBody>
          <a:bodyPr>
            <a:spAutoFit/>
          </a:bodyPr>
          <a:lstStyle/>
          <a:p>
            <a:pPr algn="ctr"/>
            <a:r>
              <a:rPr lang="en-US" sz="1000">
                <a:solidFill>
                  <a:schemeClr val="bg1"/>
                </a:solidFill>
                <a:latin typeface="Calibri (Body)"/>
              </a:rPr>
              <a:t>US7741389B2</a:t>
            </a:r>
          </a:p>
          <a:p>
            <a:pPr algn="ctr"/>
            <a:r>
              <a:rPr lang="en-IN" sz="1000">
                <a:solidFill>
                  <a:schemeClr val="bg1"/>
                </a:solidFill>
                <a:latin typeface="Calibri (Body)"/>
              </a:rPr>
              <a:t>Resin composition containing  a polyalkylene furan dicarboxylate resin and a porphyrin compound</a:t>
            </a:r>
            <a:endParaRPr lang="en-US" sz="1000">
              <a:solidFill>
                <a:schemeClr val="bg1"/>
              </a:solidFill>
              <a:latin typeface="Calibri (Body)"/>
            </a:endParaRPr>
          </a:p>
        </p:txBody>
      </p:sp>
      <p:sp>
        <p:nvSpPr>
          <p:cNvPr id="20490" name="TextBox 11"/>
          <p:cNvSpPr txBox="1">
            <a:spLocks noChangeArrowheads="1"/>
          </p:cNvSpPr>
          <p:nvPr/>
        </p:nvSpPr>
        <p:spPr bwMode="auto">
          <a:xfrm>
            <a:off x="8001000" y="2895600"/>
            <a:ext cx="1143000" cy="862013"/>
          </a:xfrm>
          <a:prstGeom prst="rect">
            <a:avLst/>
          </a:prstGeom>
          <a:noFill/>
          <a:ln w="9525">
            <a:noFill/>
            <a:miter lim="800000"/>
            <a:headEnd/>
            <a:tailEnd/>
          </a:ln>
        </p:spPr>
        <p:txBody>
          <a:bodyPr>
            <a:spAutoFit/>
          </a:bodyPr>
          <a:lstStyle/>
          <a:p>
            <a:r>
              <a:rPr lang="en-IN" sz="1000" dirty="0">
                <a:solidFill>
                  <a:schemeClr val="bg1"/>
                </a:solidFill>
                <a:latin typeface="Calibri (Body)"/>
              </a:rPr>
              <a:t>US20120258299</a:t>
            </a:r>
          </a:p>
          <a:p>
            <a:r>
              <a:rPr lang="en-IN" sz="1000" dirty="0">
                <a:solidFill>
                  <a:schemeClr val="bg1"/>
                </a:solidFill>
                <a:latin typeface="Calibri (Body)"/>
              </a:rPr>
              <a:t>PEF  is used in preparation of a polyester resin </a:t>
            </a:r>
          </a:p>
          <a:p>
            <a:endParaRPr lang="en-US" sz="1000" dirty="0">
              <a:solidFill>
                <a:schemeClr val="bg1"/>
              </a:solidFill>
            </a:endParaRPr>
          </a:p>
        </p:txBody>
      </p:sp>
      <p:sp>
        <p:nvSpPr>
          <p:cNvPr id="20491" name="TextBox 12"/>
          <p:cNvSpPr txBox="1">
            <a:spLocks noChangeArrowheads="1"/>
          </p:cNvSpPr>
          <p:nvPr/>
        </p:nvSpPr>
        <p:spPr bwMode="auto">
          <a:xfrm>
            <a:off x="4800600" y="4343400"/>
            <a:ext cx="1143000" cy="1016000"/>
          </a:xfrm>
          <a:prstGeom prst="rect">
            <a:avLst/>
          </a:prstGeom>
          <a:noFill/>
          <a:ln w="9525">
            <a:noFill/>
            <a:miter lim="800000"/>
            <a:headEnd/>
            <a:tailEnd/>
          </a:ln>
        </p:spPr>
        <p:txBody>
          <a:bodyPr>
            <a:spAutoFit/>
          </a:bodyPr>
          <a:lstStyle/>
          <a:p>
            <a:pPr algn="ctr"/>
            <a:r>
              <a:rPr lang="en-IN" sz="1000">
                <a:solidFill>
                  <a:schemeClr val="bg1"/>
                </a:solidFill>
                <a:latin typeface="Calibri (Body)"/>
              </a:rPr>
              <a:t>US20090124763Method of synthesis, PEF having a furan ring</a:t>
            </a:r>
            <a:endParaRPr lang="en-US" sz="1000">
              <a:solidFill>
                <a:schemeClr val="bg1"/>
              </a:solidFill>
              <a:latin typeface="Calibri (Body)"/>
            </a:endParaRPr>
          </a:p>
          <a:p>
            <a:pPr algn="ctr"/>
            <a:endParaRPr lang="en-US" sz="1000">
              <a:solidFill>
                <a:schemeClr val="bg1"/>
              </a:solidFill>
              <a:latin typeface="Calibri (Body)"/>
            </a:endParaRPr>
          </a:p>
        </p:txBody>
      </p:sp>
      <p:pic>
        <p:nvPicPr>
          <p:cNvPr id="20492" name="Picture 2"/>
          <p:cNvPicPr>
            <a:picLocks noChangeAspect="1" noChangeArrowheads="1"/>
          </p:cNvPicPr>
          <p:nvPr/>
        </p:nvPicPr>
        <p:blipFill>
          <a:blip r:embed="rId2" cstate="print"/>
          <a:srcRect/>
          <a:stretch>
            <a:fillRect/>
          </a:stretch>
        </p:blipFill>
        <p:spPr bwMode="auto">
          <a:xfrm>
            <a:off x="152400" y="6324600"/>
            <a:ext cx="1143000" cy="349250"/>
          </a:xfrm>
          <a:prstGeom prst="rect">
            <a:avLst/>
          </a:prstGeom>
          <a:noFill/>
          <a:ln w="9525">
            <a:noFill/>
            <a:miter lim="800000"/>
            <a:headEnd/>
            <a:tailEnd/>
          </a:ln>
        </p:spPr>
      </p:pic>
      <p:sp>
        <p:nvSpPr>
          <p:cNvPr id="20493" name="Rectangle 14"/>
          <p:cNvSpPr>
            <a:spLocks noChangeArrowheads="1"/>
          </p:cNvSpPr>
          <p:nvPr/>
        </p:nvSpPr>
        <p:spPr bwMode="auto">
          <a:xfrm>
            <a:off x="1295400" y="6565900"/>
            <a:ext cx="7467600" cy="215900"/>
          </a:xfrm>
          <a:prstGeom prst="rect">
            <a:avLst/>
          </a:prstGeom>
          <a:noFill/>
          <a:ln w="9525">
            <a:noFill/>
            <a:miter lim="800000"/>
            <a:headEnd/>
            <a:tailEnd/>
          </a:ln>
        </p:spPr>
        <p:txBody>
          <a:bodyPr>
            <a:spAutoFit/>
          </a:bodyPr>
          <a:lstStyle/>
          <a:p>
            <a:r>
              <a:rPr lang="en-US" sz="800"/>
              <a:t>Patent Searching | Research and Analytics | Patent Prosecution/Preparation Support | Litigation and E-Discovery | IP Valuation |  Patent Portfolio Watch</a:t>
            </a:r>
          </a:p>
        </p:txBody>
      </p:sp>
      <p:graphicFrame>
        <p:nvGraphicFramePr>
          <p:cNvPr id="18" name="Table 17"/>
          <p:cNvGraphicFramePr>
            <a:graphicFrameLocks noGrp="1"/>
          </p:cNvGraphicFramePr>
          <p:nvPr>
            <p:extLst>
              <p:ext uri="{D42A27DB-BD31-4B8C-83A1-F6EECF244321}">
                <p14:modId xmlns:p14="http://schemas.microsoft.com/office/powerpoint/2010/main" xmlns="" val="2982865253"/>
              </p:ext>
            </p:extLst>
          </p:nvPr>
        </p:nvGraphicFramePr>
        <p:xfrm>
          <a:off x="152400" y="905640"/>
          <a:ext cx="8915400" cy="5392036"/>
        </p:xfrm>
        <a:graphic>
          <a:graphicData uri="http://schemas.openxmlformats.org/drawingml/2006/table">
            <a:tbl>
              <a:tblPr firstRow="1" bandRow="1">
                <a:tableStyleId>{5C22544A-7EE6-4342-B048-85BDC9FD1C3A}</a:tableStyleId>
              </a:tblPr>
              <a:tblGrid>
                <a:gridCol w="1399055"/>
                <a:gridCol w="7516345"/>
              </a:tblGrid>
              <a:tr h="296719">
                <a:tc>
                  <a:txBody>
                    <a:bodyPr/>
                    <a:lstStyle/>
                    <a:p>
                      <a:pPr algn="ctr"/>
                      <a:r>
                        <a:rPr lang="en-US" sz="1200" dirty="0" smtClean="0">
                          <a:latin typeface="Arial" pitchFamily="34" charset="0"/>
                          <a:cs typeface="Arial" pitchFamily="34" charset="0"/>
                        </a:rPr>
                        <a:t>IPC CLASS</a:t>
                      </a:r>
                      <a:endParaRPr lang="en-US" sz="1200" dirty="0">
                        <a:latin typeface="Arial" pitchFamily="34" charset="0"/>
                        <a:cs typeface="Arial" pitchFamily="34" charset="0"/>
                      </a:endParaRPr>
                    </a:p>
                  </a:txBody>
                  <a:tcPr anchor="ctr"/>
                </a:tc>
                <a:tc>
                  <a:txBody>
                    <a:bodyPr/>
                    <a:lstStyle/>
                    <a:p>
                      <a:pPr algn="ctr"/>
                      <a:r>
                        <a:rPr lang="en-US" sz="1200" b="0" dirty="0" smtClean="0">
                          <a:latin typeface="Arial" pitchFamily="34" charset="0"/>
                          <a:cs typeface="Arial" pitchFamily="34" charset="0"/>
                        </a:rPr>
                        <a:t>DEFINITIONS</a:t>
                      </a:r>
                      <a:endParaRPr lang="en-US" sz="1200" b="0" dirty="0">
                        <a:latin typeface="Arial" pitchFamily="34" charset="0"/>
                        <a:cs typeface="Arial" pitchFamily="34" charset="0"/>
                      </a:endParaRPr>
                    </a:p>
                  </a:txBody>
                  <a:tcPr anchor="ctr"/>
                </a:tc>
              </a:tr>
              <a:tr h="296719">
                <a:tc>
                  <a:txBody>
                    <a:bodyPr/>
                    <a:lstStyle/>
                    <a:p>
                      <a:pPr marL="36000" algn="ctr" fontAlgn="b"/>
                      <a:r>
                        <a:rPr lang="en-IN" sz="1200" b="1" i="0" u="none" strike="noStrike" dirty="0" smtClean="0">
                          <a:solidFill>
                            <a:srgbClr val="000000"/>
                          </a:solidFill>
                          <a:latin typeface="+mn-lt"/>
                          <a:cs typeface="Arial" pitchFamily="34" charset="0"/>
                        </a:rPr>
                        <a:t>C08L</a:t>
                      </a:r>
                      <a:endParaRPr lang="en-IN" sz="1200" b="1" i="0" u="none" strike="noStrike" dirty="0">
                        <a:solidFill>
                          <a:srgbClr val="000000"/>
                        </a:solidFill>
                        <a:latin typeface="+mn-lt"/>
                        <a:cs typeface="Arial" pitchFamily="34" charset="0"/>
                      </a:endParaRPr>
                    </a:p>
                  </a:txBody>
                  <a:tcPr marL="0" marR="0" marT="0" marB="0" anchor="ctr"/>
                </a:tc>
                <a:tc>
                  <a:txBody>
                    <a:bodyPr/>
                    <a:lstStyle/>
                    <a:p>
                      <a:pPr algn="l"/>
                      <a:r>
                        <a:rPr lang="en-US" sz="1200" b="0" i="0" dirty="0" smtClean="0">
                          <a:solidFill>
                            <a:schemeClr val="dk1"/>
                          </a:solidFill>
                          <a:effectLst/>
                          <a:latin typeface="+mn-lt"/>
                          <a:ea typeface="+mn-ea"/>
                          <a:cs typeface="+mn-cs"/>
                        </a:rPr>
                        <a:t> Compositions Of Macromolecular Compounds</a:t>
                      </a:r>
                    </a:p>
                  </a:txBody>
                  <a:tcPr anchor="ctr"/>
                </a:tc>
              </a:tr>
              <a:tr h="264511">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C08L 23/06</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IN" sz="1200" b="0" baseline="0" dirty="0" err="1" smtClean="0">
                          <a:solidFill>
                            <a:schemeClr val="dk1"/>
                          </a:solidFill>
                          <a:latin typeface="+mn-lt"/>
                          <a:ea typeface="Calibri"/>
                          <a:cs typeface="Arial" pitchFamily="34" charset="0"/>
                        </a:rPr>
                        <a:t>Polyethene</a:t>
                      </a:r>
                      <a:endParaRPr lang="en-IN" sz="1200" b="0" baseline="0" dirty="0" smtClean="0">
                        <a:solidFill>
                          <a:schemeClr val="dk1"/>
                        </a:solidFill>
                        <a:latin typeface="+mn-lt"/>
                        <a:ea typeface="Calibri"/>
                        <a:cs typeface="Arial" pitchFamily="34" charset="0"/>
                      </a:endParaRPr>
                    </a:p>
                  </a:txBody>
                  <a:tcPr anchor="ctr"/>
                </a:tc>
              </a:tr>
              <a:tr h="323121">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C08L 67/04</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IN" sz="1200" b="0" i="0" dirty="0" smtClean="0">
                          <a:solidFill>
                            <a:schemeClr val="dk1"/>
                          </a:solidFill>
                          <a:effectLst/>
                          <a:latin typeface="+mn-lt"/>
                          <a:ea typeface="+mn-ea"/>
                          <a:cs typeface="+mn-cs"/>
                        </a:rPr>
                        <a:t>Polyesters derived from </a:t>
                      </a:r>
                      <a:r>
                        <a:rPr lang="en-IN" sz="1200" b="0" i="0" dirty="0" err="1" smtClean="0">
                          <a:solidFill>
                            <a:schemeClr val="dk1"/>
                          </a:solidFill>
                          <a:effectLst/>
                          <a:latin typeface="+mn-lt"/>
                          <a:ea typeface="+mn-ea"/>
                          <a:cs typeface="+mn-cs"/>
                        </a:rPr>
                        <a:t>hydroxy</a:t>
                      </a:r>
                      <a:r>
                        <a:rPr lang="en-IN" sz="1200" b="0" i="0" dirty="0" smtClean="0">
                          <a:solidFill>
                            <a:schemeClr val="dk1"/>
                          </a:solidFill>
                          <a:effectLst/>
                          <a:latin typeface="+mn-lt"/>
                          <a:ea typeface="+mn-ea"/>
                          <a:cs typeface="+mn-cs"/>
                        </a:rPr>
                        <a:t> carboxylic acids, e.g. lactones </a:t>
                      </a:r>
                      <a:endParaRPr lang="en-IN" sz="1200" b="0" dirty="0" smtClean="0">
                        <a:solidFill>
                          <a:schemeClr val="tx1"/>
                        </a:solidFill>
                        <a:latin typeface="+mn-lt"/>
                        <a:ea typeface="Calibri"/>
                        <a:cs typeface="Arial" pitchFamily="34" charset="0"/>
                      </a:endParaRPr>
                    </a:p>
                  </a:txBody>
                  <a:tcPr anchor="ctr"/>
                </a:tc>
              </a:tr>
              <a:tr h="552701">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C08L 29/04</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baseline="0" dirty="0" smtClean="0">
                          <a:solidFill>
                            <a:schemeClr val="dk1"/>
                          </a:solidFill>
                          <a:latin typeface="+mn-lt"/>
                          <a:ea typeface="Calibri"/>
                          <a:cs typeface="Arial" pitchFamily="34" charset="0"/>
                        </a:rPr>
                        <a:t>Polyvinyl alcohol; Partially </a:t>
                      </a:r>
                      <a:r>
                        <a:rPr lang="en-US" sz="1200" b="0" baseline="0" dirty="0" err="1" smtClean="0">
                          <a:solidFill>
                            <a:schemeClr val="dk1"/>
                          </a:solidFill>
                          <a:latin typeface="+mn-lt"/>
                          <a:ea typeface="Calibri"/>
                          <a:cs typeface="Arial" pitchFamily="34" charset="0"/>
                        </a:rPr>
                        <a:t>hydrolysed</a:t>
                      </a:r>
                      <a:r>
                        <a:rPr lang="en-US" sz="1200" b="0" baseline="0" dirty="0" smtClean="0">
                          <a:solidFill>
                            <a:schemeClr val="dk1"/>
                          </a:solidFill>
                          <a:latin typeface="+mn-lt"/>
                          <a:ea typeface="Calibri"/>
                          <a:cs typeface="Arial" pitchFamily="34" charset="0"/>
                        </a:rPr>
                        <a:t>  </a:t>
                      </a:r>
                      <a:r>
                        <a:rPr lang="en-US" sz="1200" b="0" baseline="0" dirty="0" err="1" smtClean="0">
                          <a:solidFill>
                            <a:schemeClr val="dk1"/>
                          </a:solidFill>
                          <a:latin typeface="+mn-lt"/>
                          <a:ea typeface="Calibri"/>
                          <a:cs typeface="Arial" pitchFamily="34" charset="0"/>
                        </a:rPr>
                        <a:t>homopolymers</a:t>
                      </a:r>
                      <a:r>
                        <a:rPr lang="en-US" sz="1200" b="0" baseline="0" dirty="0" smtClean="0">
                          <a:solidFill>
                            <a:schemeClr val="dk1"/>
                          </a:solidFill>
                          <a:latin typeface="+mn-lt"/>
                          <a:ea typeface="Calibri"/>
                          <a:cs typeface="Arial" pitchFamily="34" charset="0"/>
                        </a:rPr>
                        <a:t> or copolymers of esters of unsaturated alcohols with saturated carboxylic acids </a:t>
                      </a:r>
                      <a:endParaRPr lang="en-IN" sz="1200" b="0" baseline="0" dirty="0" smtClean="0">
                        <a:solidFill>
                          <a:schemeClr val="dk1"/>
                        </a:solidFill>
                        <a:latin typeface="+mn-lt"/>
                        <a:ea typeface="Calibri"/>
                        <a:cs typeface="Arial" pitchFamily="34" charset="0"/>
                      </a:endParaRPr>
                    </a:p>
                  </a:txBody>
                  <a:tcPr anchor="ctr"/>
                </a:tc>
              </a:tr>
              <a:tr h="332232">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C08L 89/00</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baseline="0" dirty="0" smtClean="0">
                          <a:solidFill>
                            <a:schemeClr val="dk1"/>
                          </a:solidFill>
                          <a:latin typeface="+mn-lt"/>
                          <a:ea typeface="Calibri"/>
                          <a:cs typeface="Arial" pitchFamily="34" charset="0"/>
                        </a:rPr>
                        <a:t>Compositions of proteins; Compositions of derivatives thereof</a:t>
                      </a:r>
                      <a:endParaRPr lang="en-IN" sz="1200" b="0" baseline="0" dirty="0" smtClean="0">
                        <a:solidFill>
                          <a:schemeClr val="dk1"/>
                        </a:solidFill>
                        <a:latin typeface="+mn-lt"/>
                        <a:ea typeface="Calibri"/>
                        <a:cs typeface="Arial" pitchFamily="34" charset="0"/>
                      </a:endParaRPr>
                    </a:p>
                  </a:txBody>
                  <a:tcPr anchor="ctr"/>
                </a:tc>
              </a:tr>
              <a:tr h="762000">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B65D</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baseline="0" dirty="0" smtClean="0">
                          <a:solidFill>
                            <a:schemeClr val="dk1"/>
                          </a:solidFill>
                          <a:latin typeface="+mn-lt"/>
                          <a:ea typeface="Calibri"/>
                          <a:cs typeface="Arial" pitchFamily="34" charset="0"/>
                        </a:rPr>
                        <a:t>Containers For Storage Or Transport Of Articles Or Materials, E.G. Bags, Barrels, Bottles, Boxes, Cans, Cartons, Crates, Drums, Jars, Tanks, Hoppers, Forwarding Containers; Accessories, Closures, Or Fittings Therefor; Packaging Elements; Packages</a:t>
                      </a:r>
                      <a:endParaRPr lang="en-IN" sz="1200" b="0" baseline="0" dirty="0" smtClean="0">
                        <a:solidFill>
                          <a:schemeClr val="dk1"/>
                        </a:solidFill>
                        <a:latin typeface="+mn-lt"/>
                        <a:ea typeface="Calibri"/>
                        <a:cs typeface="Arial" pitchFamily="34" charset="0"/>
                      </a:endParaRPr>
                    </a:p>
                  </a:txBody>
                  <a:tcPr anchor="ctr"/>
                </a:tc>
              </a:tr>
              <a:tr h="482282">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B65D 81/24</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i="0" dirty="0" smtClean="0">
                          <a:solidFill>
                            <a:schemeClr val="dk1"/>
                          </a:solidFill>
                          <a:effectLst/>
                          <a:latin typeface="+mn-lt"/>
                          <a:ea typeface="+mn-ea"/>
                          <a:cs typeface="+mn-cs"/>
                        </a:rPr>
                        <a:t>Adaptations for preventing deterioration or decay of contents; Applications to the container or packaging material of food preservatives, fungicides, pesticides or animal repellants</a:t>
                      </a:r>
                      <a:endParaRPr lang="en-IN" sz="1200" b="0" baseline="0" dirty="0" smtClean="0">
                        <a:solidFill>
                          <a:schemeClr val="dk1"/>
                        </a:solidFill>
                        <a:latin typeface="+mn-lt"/>
                        <a:ea typeface="Calibri"/>
                        <a:cs typeface="Arial" pitchFamily="34" charset="0"/>
                      </a:endParaRPr>
                    </a:p>
                  </a:txBody>
                  <a:tcPr anchor="ctr"/>
                </a:tc>
              </a:tr>
              <a:tr h="338171">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B65D</a:t>
                      </a:r>
                      <a:r>
                        <a:rPr lang="en-IN" sz="1200" b="1" i="0" u="none" strike="noStrike" baseline="0" dirty="0" smtClean="0">
                          <a:solidFill>
                            <a:srgbClr val="000000"/>
                          </a:solidFill>
                          <a:latin typeface="+mn-lt"/>
                          <a:ea typeface="+mn-ea"/>
                          <a:cs typeface="Arial" pitchFamily="34" charset="0"/>
                        </a:rPr>
                        <a:t> 81/28</a:t>
                      </a:r>
                      <a:endParaRPr lang="en-IN" sz="1200" b="1" i="0" u="none" strike="noStrike" dirty="0" smtClean="0">
                        <a:solidFill>
                          <a:srgbClr val="000000"/>
                        </a:solidFill>
                        <a:latin typeface="+mn-lt"/>
                        <a:ea typeface="+mn-ea"/>
                        <a:cs typeface="Arial" pitchFamily="34" charset="0"/>
                      </a:endParaRP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i="0" dirty="0" smtClean="0">
                          <a:solidFill>
                            <a:schemeClr val="dk1"/>
                          </a:solidFill>
                          <a:effectLst/>
                          <a:latin typeface="+mn-lt"/>
                          <a:ea typeface="+mn-ea"/>
                          <a:cs typeface="+mn-cs"/>
                        </a:rPr>
                        <a:t>Applications of food preservatives, fungicides, pesticides, or animal repellents </a:t>
                      </a:r>
                      <a:endParaRPr lang="en-IN" sz="1200" b="0" baseline="0" dirty="0" smtClean="0">
                        <a:solidFill>
                          <a:schemeClr val="dk1"/>
                        </a:solidFill>
                        <a:latin typeface="+mn-lt"/>
                        <a:ea typeface="Calibri"/>
                        <a:cs typeface="Arial" pitchFamily="34" charset="0"/>
                      </a:endParaRPr>
                    </a:p>
                  </a:txBody>
                  <a:tcPr anchor="ctr"/>
                </a:tc>
              </a:tr>
              <a:tr h="370898">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B65D</a:t>
                      </a:r>
                      <a:r>
                        <a:rPr lang="en-IN" sz="1200" b="1" i="0" u="none" strike="noStrike" baseline="0" dirty="0" smtClean="0">
                          <a:solidFill>
                            <a:srgbClr val="000000"/>
                          </a:solidFill>
                          <a:latin typeface="+mn-lt"/>
                          <a:ea typeface="+mn-ea"/>
                          <a:cs typeface="Arial" pitchFamily="34" charset="0"/>
                        </a:rPr>
                        <a:t> 81/34</a:t>
                      </a:r>
                      <a:endParaRPr lang="en-IN" sz="1200" b="1" i="0" u="none" strike="noStrike" dirty="0" smtClean="0">
                        <a:solidFill>
                          <a:srgbClr val="000000"/>
                        </a:solidFill>
                        <a:latin typeface="+mn-lt"/>
                        <a:ea typeface="+mn-ea"/>
                        <a:cs typeface="Arial" pitchFamily="34" charset="0"/>
                      </a:endParaRP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i="0" dirty="0" smtClean="0">
                          <a:solidFill>
                            <a:schemeClr val="dk1"/>
                          </a:solidFill>
                          <a:effectLst/>
                          <a:latin typeface="+mn-lt"/>
                          <a:ea typeface="+mn-ea"/>
                          <a:cs typeface="+mn-cs"/>
                        </a:rPr>
                        <a:t>for packaging foodstuffs intended to be cooked or heated within the package </a:t>
                      </a:r>
                      <a:endParaRPr lang="en-IN" sz="1200" b="0" baseline="0" dirty="0" smtClean="0">
                        <a:solidFill>
                          <a:schemeClr val="dk1"/>
                        </a:solidFill>
                        <a:latin typeface="+mn-lt"/>
                        <a:ea typeface="Calibri"/>
                        <a:cs typeface="Arial" pitchFamily="34" charset="0"/>
                      </a:endParaRPr>
                    </a:p>
                  </a:txBody>
                  <a:tcPr anchor="ctr"/>
                </a:tc>
              </a:tr>
              <a:tr h="196059">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B65D 65/40</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i="0" dirty="0" smtClean="0">
                          <a:solidFill>
                            <a:schemeClr val="dk1"/>
                          </a:solidFill>
                          <a:effectLst/>
                          <a:latin typeface="+mn-lt"/>
                          <a:ea typeface="+mn-ea"/>
                          <a:cs typeface="+mn-cs"/>
                        </a:rPr>
                        <a:t>Applications of laminates for particular packaging purposes</a:t>
                      </a:r>
                      <a:endParaRPr lang="en-IN" sz="1200" b="0" baseline="0" dirty="0" smtClean="0">
                        <a:solidFill>
                          <a:schemeClr val="dk1"/>
                        </a:solidFill>
                        <a:latin typeface="+mn-lt"/>
                        <a:ea typeface="Calibri"/>
                        <a:cs typeface="Arial" pitchFamily="34" charset="0"/>
                      </a:endParaRPr>
                    </a:p>
                  </a:txBody>
                  <a:tcPr anchor="ctr"/>
                </a:tc>
              </a:tr>
              <a:tr h="491843">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B32B</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baseline="0" dirty="0" smtClean="0">
                          <a:solidFill>
                            <a:schemeClr val="dk1"/>
                          </a:solidFill>
                          <a:latin typeface="+mn-lt"/>
                          <a:ea typeface="Calibri"/>
                          <a:cs typeface="Arial" pitchFamily="34" charset="0"/>
                        </a:rPr>
                        <a:t>Layered Products, I.E. Products Built-up Of Strata Of Flat Or Non-flat, E.G. Cellular Or Honeycomb, Form</a:t>
                      </a:r>
                      <a:endParaRPr lang="en-IN" sz="1200" b="0" baseline="0" dirty="0" smtClean="0">
                        <a:solidFill>
                          <a:schemeClr val="dk1"/>
                        </a:solidFill>
                        <a:latin typeface="+mn-lt"/>
                        <a:ea typeface="Calibri"/>
                        <a:cs typeface="Arial" pitchFamily="34" charset="0"/>
                      </a:endParaRPr>
                    </a:p>
                  </a:txBody>
                  <a:tcPr anchor="ctr"/>
                </a:tc>
              </a:tr>
              <a:tr h="457489">
                <a:tc>
                  <a:txBody>
                    <a:bodyPr/>
                    <a:lstStyle/>
                    <a:p>
                      <a:pPr marL="36000" marR="0" indent="0" algn="ctr" defTabSz="914400" eaLnBrk="1" fontAlgn="b" latinLnBrk="0" hangingPunct="1">
                        <a:lnSpc>
                          <a:spcPct val="100000"/>
                        </a:lnSpc>
                        <a:spcBef>
                          <a:spcPts val="0"/>
                        </a:spcBef>
                        <a:spcAft>
                          <a:spcPts val="0"/>
                        </a:spcAft>
                        <a:buClrTx/>
                        <a:buSzTx/>
                        <a:buFontTx/>
                        <a:buNone/>
                        <a:tabLst/>
                        <a:defRPr/>
                      </a:pPr>
                      <a:r>
                        <a:rPr lang="en-IN" sz="1200" b="1" i="0" u="none" strike="noStrike" dirty="0" smtClean="0">
                          <a:solidFill>
                            <a:srgbClr val="000000"/>
                          </a:solidFill>
                          <a:latin typeface="+mn-lt"/>
                          <a:ea typeface="+mn-ea"/>
                          <a:cs typeface="Arial" pitchFamily="34" charset="0"/>
                        </a:rPr>
                        <a:t>C08J</a:t>
                      </a:r>
                    </a:p>
                  </a:txBody>
                  <a:tcPr marL="0" marR="0" marT="0" marB="0" anchor="ctr"/>
                </a:tc>
                <a:tc>
                  <a:txBody>
                    <a:bodyPr/>
                    <a:lstStyle/>
                    <a:p>
                      <a:pPr marL="0" marR="0" indent="0" algn="l" defTabSz="914400" eaLnBrk="1" fontAlgn="auto" latinLnBrk="0" hangingPunct="1">
                        <a:lnSpc>
                          <a:spcPct val="115000"/>
                        </a:lnSpc>
                        <a:spcBef>
                          <a:spcPts val="0"/>
                        </a:spcBef>
                        <a:spcAft>
                          <a:spcPts val="1000"/>
                        </a:spcAft>
                        <a:buClrTx/>
                        <a:buSzTx/>
                        <a:buFontTx/>
                        <a:buNone/>
                        <a:tabLst/>
                        <a:defRPr/>
                      </a:pPr>
                      <a:r>
                        <a:rPr lang="en-US" sz="1200" b="0" baseline="0" dirty="0" smtClean="0">
                          <a:solidFill>
                            <a:schemeClr val="dk1"/>
                          </a:solidFill>
                          <a:latin typeface="+mn-lt"/>
                          <a:ea typeface="Calibri"/>
                          <a:cs typeface="Arial" pitchFamily="34" charset="0"/>
                        </a:rPr>
                        <a:t>Working-up; General Processes Of Compounding; After-treatment Not Covered By Subclasses C08B, C08C, C08F, C08G Or C08H </a:t>
                      </a:r>
                      <a:endParaRPr lang="en-IN" sz="1200" b="0" baseline="0" dirty="0" smtClean="0">
                        <a:solidFill>
                          <a:schemeClr val="dk1"/>
                        </a:solidFill>
                        <a:latin typeface="+mn-lt"/>
                        <a:ea typeface="Calibri"/>
                        <a:cs typeface="Arial" pitchFamily="34" charset="0"/>
                      </a:endParaRPr>
                    </a:p>
                  </a:txBody>
                  <a:tcPr anchor="ctr"/>
                </a:tc>
              </a:tr>
            </a:tbl>
          </a:graphicData>
        </a:graphic>
      </p:graphicFrame>
      <p:sp>
        <p:nvSpPr>
          <p:cNvPr id="19" name="Slide Number Placeholder 18"/>
          <p:cNvSpPr>
            <a:spLocks noGrp="1"/>
          </p:cNvSpPr>
          <p:nvPr>
            <p:ph type="sldNum" sz="quarter" idx="12"/>
          </p:nvPr>
        </p:nvSpPr>
        <p:spPr/>
        <p:txBody>
          <a:bodyPr/>
          <a:lstStyle/>
          <a:p>
            <a:pPr>
              <a:defRPr/>
            </a:pPr>
            <a:fld id="{46318E3D-C770-4D91-B40E-7E88DA3097BF}" type="slidenum">
              <a:rPr lang="en-IN" smtClean="0"/>
              <a:pPr>
                <a:defRPr/>
              </a:pPr>
              <a:t>32</a:t>
            </a:fld>
            <a:endParaRPr lang="en-IN"/>
          </a:p>
        </p:txBody>
      </p:sp>
    </p:spTree>
    <p:extLst>
      <p:ext uri="{BB962C8B-B14F-4D97-AF65-F5344CB8AC3E}">
        <p14:creationId xmlns:p14="http://schemas.microsoft.com/office/powerpoint/2010/main" xmlns="" val="973019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a:solidFill>
                  <a:schemeClr val="bg1"/>
                </a:solidFill>
                <a:latin typeface="+mn-lt"/>
                <a:cs typeface="Arial" pitchFamily="34" charset="0"/>
              </a:rPr>
              <a:t>Disclaimer</a:t>
            </a:r>
            <a:endParaRPr sz="2800" b="1" spc="-10" dirty="0">
              <a:solidFill>
                <a:schemeClr val="bg1"/>
              </a:solidFill>
              <a:latin typeface="+mn-lt"/>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2774"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6" name="Footer Placeholder 13"/>
          <p:cNvSpPr txBox="1">
            <a:spLocks/>
          </p:cNvSpPr>
          <p:nvPr/>
        </p:nvSpPr>
        <p:spPr>
          <a:xfrm>
            <a:off x="1371600" y="6553200"/>
            <a:ext cx="7315200" cy="304800"/>
          </a:xfrm>
          <a:prstGeom prst="rect">
            <a:avLst/>
          </a:prstGeom>
        </p:spPr>
        <p:txBody>
          <a:bodyPr lIns="0" tIns="0" rIns="0" bIns="0"/>
          <a:lstStyle/>
          <a:p>
            <a:pPr fontAlgn="auto">
              <a:spcBef>
                <a:spcPts val="0"/>
              </a:spcBef>
              <a:spcAft>
                <a:spcPts val="0"/>
              </a:spcAft>
              <a:defRPr/>
            </a:pPr>
            <a:endParaRPr lang="en-US" sz="800" dirty="0">
              <a:solidFill>
                <a:schemeClr val="tx1">
                  <a:tint val="75000"/>
                </a:schemeClr>
              </a:solidFill>
            </a:endParaRPr>
          </a:p>
        </p:txBody>
      </p:sp>
      <p:sp>
        <p:nvSpPr>
          <p:cNvPr id="32777" name="TextBox 14"/>
          <p:cNvSpPr txBox="1">
            <a:spLocks noChangeArrowheads="1"/>
          </p:cNvSpPr>
          <p:nvPr/>
        </p:nvSpPr>
        <p:spPr bwMode="auto">
          <a:xfrm>
            <a:off x="304800" y="990600"/>
            <a:ext cx="8534400" cy="3416300"/>
          </a:xfrm>
          <a:prstGeom prst="rect">
            <a:avLst/>
          </a:prstGeom>
          <a:noFill/>
          <a:ln w="9525">
            <a:noFill/>
            <a:miter lim="800000"/>
            <a:headEnd/>
            <a:tailEnd/>
          </a:ln>
        </p:spPr>
        <p:txBody>
          <a:bodyPr>
            <a:spAutoFit/>
          </a:bodyPr>
          <a:lstStyle/>
          <a:p>
            <a:pPr algn="just"/>
            <a:r>
              <a:rPr lang="en-US" dirty="0">
                <a:solidFill>
                  <a:srgbClr val="4D4D4D"/>
                </a:solidFill>
              </a:rPr>
              <a:t>IIPRD has prepared this sample report as an exemplary report, wherein the content of the report is based on internal evaluation of Patents and Non-Patent Literature that is conducted based on Databases and Information sources that are believed to be reliable by IIPRD. A complete list of patent documents retrieved is not disclosed herein as the report is exemplary but can be shared if desired based on terms and conditions of IIPRD. IIPRD disclaims all warranties as to the accuracy, completeness or adequacy of such information. The above sample report is prepared based on the search conducted on the keywords and other information extracted from the understanding of the Patent Analysts of IIPRD, and subjectivity of the researcher and analyst. Neither IIPRD nor its affiliates nor any of its proprietors, employees (together, "personnel") are intending to provide legal advice in this matter.</a:t>
            </a:r>
          </a:p>
        </p:txBody>
      </p:sp>
      <p:sp>
        <p:nvSpPr>
          <p:cNvPr id="15" name="Slide Number Placeholder 14"/>
          <p:cNvSpPr>
            <a:spLocks noGrp="1"/>
          </p:cNvSpPr>
          <p:nvPr>
            <p:ph type="sldNum" sz="quarter" idx="12"/>
          </p:nvPr>
        </p:nvSpPr>
        <p:spPr/>
        <p:txBody>
          <a:bodyPr/>
          <a:lstStyle/>
          <a:p>
            <a:pPr>
              <a:defRPr/>
            </a:pPr>
            <a:fld id="{46318E3D-C770-4D91-B40E-7E88DA3097BF}" type="slidenum">
              <a:rPr lang="en-IN" smtClean="0"/>
              <a:pPr>
                <a:defRPr/>
              </a:pPr>
              <a:t>33</a:t>
            </a:fld>
            <a:endParaRPr lang="en-IN"/>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a:solidFill>
                  <a:schemeClr val="bg1"/>
                </a:solidFill>
                <a:latin typeface="+mn-lt"/>
                <a:cs typeface="Arial" pitchFamily="34" charset="0"/>
              </a:rPr>
              <a:t>Contact</a:t>
            </a:r>
            <a:r>
              <a:rPr lang="en-US" sz="2800" spc="-10" dirty="0">
                <a:solidFill>
                  <a:schemeClr val="bg1"/>
                </a:solidFill>
                <a:latin typeface="+mn-lt"/>
                <a:cs typeface="Arial" pitchFamily="34" charset="0"/>
              </a:rPr>
              <a:t> </a:t>
            </a:r>
            <a:r>
              <a:rPr lang="en-US" sz="2800" b="1" spc="-10" dirty="0">
                <a:solidFill>
                  <a:schemeClr val="bg1"/>
                </a:solidFill>
                <a:latin typeface="+mn-lt"/>
                <a:cs typeface="Arial" pitchFamily="34" charset="0"/>
              </a:rPr>
              <a:t>Details</a:t>
            </a:r>
            <a:endParaRPr sz="2800" b="1" spc="-10" dirty="0">
              <a:solidFill>
                <a:schemeClr val="bg1"/>
              </a:solidFill>
              <a:latin typeface="+mn-lt"/>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33798"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33800" name="Text Box 1"/>
          <p:cNvSpPr txBox="1">
            <a:spLocks noChangeArrowheads="1"/>
          </p:cNvSpPr>
          <p:nvPr/>
        </p:nvSpPr>
        <p:spPr bwMode="auto">
          <a:xfrm>
            <a:off x="457200" y="1036638"/>
            <a:ext cx="8305800" cy="1020762"/>
          </a:xfrm>
          <a:prstGeom prst="rect">
            <a:avLst/>
          </a:prstGeom>
          <a:noFill/>
          <a:ln w="9525">
            <a:noFill/>
            <a:miter lim="800000"/>
            <a:headEnd/>
            <a:tailEnd/>
          </a:ln>
        </p:spPr>
        <p:txBody>
          <a:bodyPr lIns="45720" rIns="45720" anchor="ctr"/>
          <a:lstStyle/>
          <a:p>
            <a:pPr algn="ctr">
              <a:buClr>
                <a:srgbClr val="FFFFFF"/>
              </a:buClr>
              <a:buSzPct val="100000"/>
              <a:buFont typeface="Corbel"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a:solidFill>
                  <a:srgbClr val="FFFFFF"/>
                </a:solidFill>
                <a:latin typeface="Corbel" pitchFamily="34" charset="0"/>
                <a:ea typeface="MS PGothic" pitchFamily="34" charset="-128"/>
              </a:rPr>
              <a:t>CONTACT DETAILS</a:t>
            </a:r>
          </a:p>
        </p:txBody>
      </p:sp>
      <p:sp>
        <p:nvSpPr>
          <p:cNvPr id="17" name="Slide Number Placeholder 16"/>
          <p:cNvSpPr>
            <a:spLocks noGrp="1"/>
          </p:cNvSpPr>
          <p:nvPr>
            <p:ph type="sldNum" sz="quarter" idx="12"/>
          </p:nvPr>
        </p:nvSpPr>
        <p:spPr/>
        <p:txBody>
          <a:bodyPr/>
          <a:lstStyle/>
          <a:p>
            <a:pPr>
              <a:defRPr/>
            </a:pPr>
            <a:fld id="{46318E3D-C770-4D91-B40E-7E88DA3097BF}" type="slidenum">
              <a:rPr lang="en-IN" smtClean="0"/>
              <a:pPr>
                <a:defRPr/>
              </a:pPr>
              <a:t>34</a:t>
            </a:fld>
            <a:endParaRPr lang="en-IN"/>
          </a:p>
        </p:txBody>
      </p:sp>
      <p:sp>
        <p:nvSpPr>
          <p:cNvPr id="14" name="object 9"/>
          <p:cNvSpPr txBox="1"/>
          <p:nvPr/>
        </p:nvSpPr>
        <p:spPr>
          <a:xfrm>
            <a:off x="1331640" y="5301208"/>
            <a:ext cx="7004248" cy="579005"/>
          </a:xfrm>
          <a:prstGeom prst="rect">
            <a:avLst/>
          </a:prstGeom>
        </p:spPr>
        <p:txBody>
          <a:bodyPr vert="horz" wrap="square" lIns="0" tIns="12065" rIns="0" bIns="0" rtlCol="0">
            <a:spAutoFit/>
          </a:bodyPr>
          <a:lstStyle/>
          <a:p>
            <a:pPr marL="769620" marR="5080" indent="-757555" algn="ctr">
              <a:lnSpc>
                <a:spcPct val="100000"/>
              </a:lnSpc>
              <a:spcBef>
                <a:spcPts val="95"/>
              </a:spcBef>
            </a:pPr>
            <a:r>
              <a:rPr spc="-5" dirty="0"/>
              <a:t>Delhi | Noida | Mumbai | Pune | </a:t>
            </a:r>
            <a:r>
              <a:rPr spc="-10" dirty="0"/>
              <a:t>Bangalore </a:t>
            </a:r>
            <a:r>
              <a:rPr spc="-5" dirty="0"/>
              <a:t>| </a:t>
            </a:r>
            <a:r>
              <a:rPr spc="-15" dirty="0"/>
              <a:t>Hyderabad </a:t>
            </a:r>
            <a:r>
              <a:rPr spc="-5" dirty="0"/>
              <a:t>| </a:t>
            </a:r>
            <a:r>
              <a:rPr spc="-10" dirty="0"/>
              <a:t>Indore  </a:t>
            </a:r>
            <a:endParaRPr lang="en-US" spc="-10" dirty="0"/>
          </a:p>
          <a:p>
            <a:pPr marL="769620" marR="5080" indent="-757555" algn="ctr">
              <a:lnSpc>
                <a:spcPct val="100000"/>
              </a:lnSpc>
              <a:spcBef>
                <a:spcPts val="95"/>
              </a:spcBef>
            </a:pPr>
            <a:r>
              <a:rPr spc="-5" dirty="0"/>
              <a:t>US | Bangladesh | </a:t>
            </a:r>
            <a:r>
              <a:rPr spc="-10" dirty="0"/>
              <a:t>Myanmar </a:t>
            </a:r>
            <a:r>
              <a:rPr spc="-5" dirty="0"/>
              <a:t>| Vietnam |</a:t>
            </a:r>
            <a:r>
              <a:rPr spc="20" dirty="0"/>
              <a:t> </a:t>
            </a:r>
            <a:r>
              <a:rPr spc="-5" dirty="0"/>
              <a:t>Nepal</a:t>
            </a:r>
            <a:r>
              <a:rPr lang="en-US" spc="-5" dirty="0"/>
              <a:t> | Sri </a:t>
            </a:r>
            <a:r>
              <a:rPr lang="en-US" spc="-5" dirty="0" smtClean="0"/>
              <a:t>Lanka | Malaysia</a:t>
            </a:r>
            <a:endParaRPr dirty="0"/>
          </a:p>
        </p:txBody>
      </p:sp>
      <p:sp>
        <p:nvSpPr>
          <p:cNvPr id="16" name="Flowchart: Alternate Process 15"/>
          <p:cNvSpPr/>
          <p:nvPr/>
        </p:nvSpPr>
        <p:spPr>
          <a:xfrm>
            <a:off x="609600" y="1295400"/>
            <a:ext cx="8077200" cy="3352800"/>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9" name="object 5"/>
          <p:cNvSpPr txBox="1"/>
          <p:nvPr/>
        </p:nvSpPr>
        <p:spPr>
          <a:xfrm>
            <a:off x="533400" y="1524000"/>
            <a:ext cx="8153400" cy="2882840"/>
          </a:xfrm>
          <a:prstGeom prst="rect">
            <a:avLst/>
          </a:prstGeom>
        </p:spPr>
        <p:txBody>
          <a:bodyPr vert="horz" wrap="square" lIns="0" tIns="12700" rIns="0" bIns="0" rtlCol="0">
            <a:spAutoFit/>
          </a:bodyPr>
          <a:lstStyle/>
          <a:p>
            <a:pPr algn="ctr">
              <a:lnSpc>
                <a:spcPct val="100000"/>
              </a:lnSpc>
              <a:spcBef>
                <a:spcPts val="100"/>
              </a:spcBef>
            </a:pPr>
            <a:r>
              <a:rPr sz="2400" b="1" spc="-5" dirty="0" smtClean="0"/>
              <a:t>Contact</a:t>
            </a:r>
            <a:r>
              <a:rPr sz="2400" b="1" spc="-40" dirty="0" smtClean="0"/>
              <a:t> </a:t>
            </a:r>
            <a:r>
              <a:rPr sz="2400" b="1" spc="-5" dirty="0" smtClean="0"/>
              <a:t>Details</a:t>
            </a:r>
            <a:endParaRPr sz="2400" dirty="0" smtClean="0"/>
          </a:p>
          <a:p>
            <a:pPr>
              <a:lnSpc>
                <a:spcPct val="100000"/>
              </a:lnSpc>
              <a:spcBef>
                <a:spcPts val="30"/>
              </a:spcBef>
            </a:pPr>
            <a:endParaRPr sz="1850" dirty="0" smtClean="0">
              <a:latin typeface="Times New Roman"/>
              <a:cs typeface="Times New Roman"/>
            </a:endParaRPr>
          </a:p>
          <a:p>
            <a:pPr algn="ctr">
              <a:lnSpc>
                <a:spcPct val="100000"/>
              </a:lnSpc>
            </a:pPr>
            <a:r>
              <a:rPr spc="-5" dirty="0" smtClean="0"/>
              <a:t>Noida (NCR) Office </a:t>
            </a:r>
            <a:r>
              <a:rPr dirty="0" smtClean="0"/>
              <a:t>– </a:t>
            </a:r>
            <a:r>
              <a:rPr spc="-5" dirty="0" smtClean="0"/>
              <a:t>Head</a:t>
            </a:r>
            <a:r>
              <a:rPr spc="50" dirty="0" smtClean="0"/>
              <a:t> </a:t>
            </a:r>
            <a:r>
              <a:rPr spc="-10" dirty="0" smtClean="0"/>
              <a:t>Office</a:t>
            </a:r>
            <a:endParaRPr dirty="0" smtClean="0"/>
          </a:p>
          <a:p>
            <a:pPr algn="ctr">
              <a:lnSpc>
                <a:spcPct val="100000"/>
              </a:lnSpc>
            </a:pPr>
            <a:r>
              <a:rPr spc="-5" dirty="0" smtClean="0"/>
              <a:t>E-13, UPSIDC </a:t>
            </a:r>
            <a:r>
              <a:rPr spc="-25" dirty="0" smtClean="0"/>
              <a:t>Site-IV, </a:t>
            </a:r>
            <a:r>
              <a:rPr spc="-5" dirty="0" smtClean="0"/>
              <a:t>Behind </a:t>
            </a:r>
            <a:r>
              <a:rPr spc="-10" dirty="0" smtClean="0"/>
              <a:t>Grand </a:t>
            </a:r>
            <a:r>
              <a:rPr spc="-15" dirty="0" smtClean="0"/>
              <a:t>Venice, Greater </a:t>
            </a:r>
            <a:r>
              <a:rPr spc="-5" dirty="0" smtClean="0"/>
              <a:t>Noida,</a:t>
            </a:r>
            <a:r>
              <a:rPr spc="140" dirty="0" smtClean="0"/>
              <a:t> </a:t>
            </a:r>
            <a:r>
              <a:rPr spc="-5" dirty="0" smtClean="0"/>
              <a:t>2013</a:t>
            </a:r>
            <a:r>
              <a:rPr lang="en-IN" spc="-5" dirty="0" smtClean="0"/>
              <a:t>10</a:t>
            </a:r>
            <a:endParaRPr dirty="0" smtClean="0"/>
          </a:p>
          <a:p>
            <a:pPr>
              <a:lnSpc>
                <a:spcPct val="100000"/>
              </a:lnSpc>
              <a:spcBef>
                <a:spcPts val="35"/>
              </a:spcBef>
            </a:pPr>
            <a:endParaRPr dirty="0" smtClean="0"/>
          </a:p>
          <a:p>
            <a:pPr marL="635" algn="ctr">
              <a:lnSpc>
                <a:spcPct val="100000"/>
              </a:lnSpc>
            </a:pPr>
            <a:r>
              <a:rPr spc="-10" dirty="0" smtClean="0"/>
              <a:t>Contact </a:t>
            </a:r>
            <a:r>
              <a:rPr spc="-15" dirty="0" smtClean="0"/>
              <a:t>Person: </a:t>
            </a:r>
            <a:r>
              <a:rPr spc="-35" dirty="0" err="1" smtClean="0"/>
              <a:t>Tarun</a:t>
            </a:r>
            <a:r>
              <a:rPr spc="40" dirty="0" smtClean="0"/>
              <a:t> </a:t>
            </a:r>
            <a:r>
              <a:rPr spc="-10" dirty="0" err="1" smtClean="0"/>
              <a:t>Khurana</a:t>
            </a:r>
            <a:endParaRPr dirty="0" smtClean="0"/>
          </a:p>
          <a:p>
            <a:pPr marL="2540" algn="ctr">
              <a:lnSpc>
                <a:spcPct val="100000"/>
              </a:lnSpc>
            </a:pPr>
            <a:r>
              <a:rPr spc="-10" dirty="0" smtClean="0"/>
              <a:t>Contact </a:t>
            </a:r>
            <a:r>
              <a:rPr spc="-5" dirty="0" smtClean="0"/>
              <a:t>No(s):+91-(120) </a:t>
            </a:r>
            <a:r>
              <a:rPr dirty="0" smtClean="0"/>
              <a:t>4296878, 4909201,</a:t>
            </a:r>
            <a:r>
              <a:rPr spc="45" dirty="0" smtClean="0"/>
              <a:t> </a:t>
            </a:r>
            <a:r>
              <a:rPr dirty="0" smtClean="0"/>
              <a:t>4516201</a:t>
            </a:r>
          </a:p>
          <a:p>
            <a:pPr>
              <a:lnSpc>
                <a:spcPct val="100000"/>
              </a:lnSpc>
              <a:spcBef>
                <a:spcPts val="30"/>
              </a:spcBef>
            </a:pPr>
            <a:endParaRPr dirty="0" smtClean="0"/>
          </a:p>
          <a:p>
            <a:pPr marL="401320" marR="393065" algn="ctr">
              <a:lnSpc>
                <a:spcPct val="100000"/>
              </a:lnSpc>
            </a:pPr>
            <a:r>
              <a:rPr spc="-5" dirty="0" smtClean="0"/>
              <a:t>E-Mail: </a:t>
            </a:r>
            <a:r>
              <a:rPr u="sng" spc="-10" dirty="0" smtClean="0">
                <a:solidFill>
                  <a:srgbClr val="0462C1"/>
                </a:solidFill>
                <a:uFill>
                  <a:solidFill>
                    <a:srgbClr val="0462C1"/>
                  </a:solidFill>
                </a:uFill>
                <a:hlinkClick r:id="rId4"/>
              </a:rPr>
              <a:t>iiprd@iiprd.com</a:t>
            </a:r>
            <a:r>
              <a:rPr spc="-10" dirty="0" smtClean="0"/>
              <a:t>, </a:t>
            </a:r>
            <a:r>
              <a:rPr u="sng" spc="-10" dirty="0" smtClean="0">
                <a:solidFill>
                  <a:srgbClr val="0462C1"/>
                </a:solidFill>
                <a:uFill>
                  <a:solidFill>
                    <a:srgbClr val="0462C1"/>
                  </a:solidFill>
                </a:uFill>
                <a:hlinkClick r:id="rId5"/>
              </a:rPr>
              <a:t>info@khuranaandkhurana.com </a:t>
            </a:r>
            <a:r>
              <a:rPr spc="-10" dirty="0" smtClean="0">
                <a:solidFill>
                  <a:srgbClr val="0462C1"/>
                </a:solidFill>
              </a:rPr>
              <a:t> </a:t>
            </a:r>
            <a:endParaRPr lang="en-IN" spc="-10" dirty="0" smtClean="0">
              <a:solidFill>
                <a:srgbClr val="0462C1"/>
              </a:solidFill>
            </a:endParaRPr>
          </a:p>
          <a:p>
            <a:pPr marL="401320" marR="393065" algn="ctr">
              <a:lnSpc>
                <a:spcPct val="100000"/>
              </a:lnSpc>
            </a:pPr>
            <a:r>
              <a:rPr spc="-15" dirty="0" smtClean="0"/>
              <a:t>Website: </a:t>
            </a:r>
            <a:r>
              <a:rPr u="sng" spc="-15" dirty="0" smtClean="0">
                <a:solidFill>
                  <a:srgbClr val="0462C1"/>
                </a:solidFill>
                <a:uFill>
                  <a:solidFill>
                    <a:srgbClr val="0462C1"/>
                  </a:solidFill>
                </a:uFill>
                <a:hlinkClick r:id="rId6"/>
              </a:rPr>
              <a:t>www.iiprd.com</a:t>
            </a:r>
            <a:r>
              <a:rPr spc="-15" dirty="0" smtClean="0">
                <a:solidFill>
                  <a:srgbClr val="0462C1"/>
                </a:solidFill>
                <a:hlinkClick r:id="rId6"/>
              </a:rPr>
              <a:t> </a:t>
            </a:r>
            <a:r>
              <a:rPr lang="en-IN" spc="-15" dirty="0" smtClean="0">
                <a:solidFill>
                  <a:srgbClr val="0462C1"/>
                </a:solidFill>
              </a:rPr>
              <a:t> </a:t>
            </a:r>
            <a:r>
              <a:rPr dirty="0" smtClean="0"/>
              <a:t>|</a:t>
            </a:r>
            <a:r>
              <a:rPr spc="-15" dirty="0" smtClean="0"/>
              <a:t> </a:t>
            </a:r>
            <a:r>
              <a:rPr u="sng" spc="-10" dirty="0" smtClean="0">
                <a:solidFill>
                  <a:srgbClr val="0462C1"/>
                </a:solidFill>
                <a:uFill>
                  <a:solidFill>
                    <a:srgbClr val="0462C1"/>
                  </a:solidFill>
                </a:uFill>
                <a:hlinkClick r:id="rId7"/>
              </a:rPr>
              <a:t>www.khuranaandkhurana.com</a:t>
            </a:r>
            <a:endParaRPr dirty="0"/>
          </a:p>
        </p:txBody>
      </p:sp>
    </p:spTree>
    <p:extLst>
      <p:ext uri="{BB962C8B-B14F-4D97-AF65-F5344CB8AC3E}">
        <p14:creationId xmlns:p14="http://schemas.microsoft.com/office/powerpoint/2010/main" xmlns="" val="34609620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a:solidFill>
                  <a:schemeClr val="bg1"/>
                </a:solidFill>
                <a:latin typeface="+mn-lt"/>
                <a:cs typeface="Arial" pitchFamily="34" charset="0"/>
              </a:rPr>
              <a:t>About IIPRD</a:t>
            </a:r>
            <a:endParaRPr sz="2800" b="1" spc="-10" dirty="0">
              <a:solidFill>
                <a:schemeClr val="bg1"/>
              </a:solidFill>
              <a:latin typeface="+mn-lt"/>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Arial" pitchFamily="34" charset="0"/>
              <a:cs typeface="Arial" pitchFamily="34" charset="0"/>
            </a:endParaRPr>
          </a:p>
        </p:txBody>
      </p:sp>
      <p:pic>
        <p:nvPicPr>
          <p:cNvPr id="34822"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6" name="Footer Placeholder 13"/>
          <p:cNvSpPr txBox="1">
            <a:spLocks/>
          </p:cNvSpPr>
          <p:nvPr/>
        </p:nvSpPr>
        <p:spPr>
          <a:xfrm>
            <a:off x="1371600" y="6553200"/>
            <a:ext cx="7315200" cy="304800"/>
          </a:xfrm>
          <a:prstGeom prst="rect">
            <a:avLst/>
          </a:prstGeom>
        </p:spPr>
        <p:txBody>
          <a:bodyPr lIns="0" tIns="0" rIns="0" bIns="0"/>
          <a:lstStyle/>
          <a:p>
            <a:pPr fontAlgn="auto">
              <a:spcBef>
                <a:spcPts val="0"/>
              </a:spcBef>
              <a:spcAft>
                <a:spcPts val="0"/>
              </a:spcAft>
              <a:defRPr/>
            </a:pPr>
            <a:r>
              <a:rPr lang="en-US" sz="800" dirty="0"/>
              <a:t>Office- E-13, UPSIDC, Site-IV, Kasna Road, Greater Noida, National Capital Region - </a:t>
            </a:r>
            <a:r>
              <a:rPr lang="en-US" sz="800" dirty="0" smtClean="0"/>
              <a:t>201310, </a:t>
            </a:r>
            <a:r>
              <a:rPr lang="en-US" sz="800" dirty="0"/>
              <a:t>India ,Phone: +</a:t>
            </a:r>
            <a:r>
              <a:rPr lang="en-US" sz="800" dirty="0" smtClean="0"/>
              <a:t>91.120.</a:t>
            </a:r>
            <a:r>
              <a:rPr lang="en-IN" sz="800" dirty="0" smtClean="0"/>
              <a:t> 4296878, 4909201,</a:t>
            </a:r>
            <a:r>
              <a:rPr lang="en-IN" sz="800" spc="45" dirty="0" smtClean="0"/>
              <a:t> </a:t>
            </a:r>
            <a:r>
              <a:rPr lang="en-IN" sz="800" dirty="0" smtClean="0"/>
              <a:t>4516201</a:t>
            </a:r>
            <a:r>
              <a:rPr lang="en-US" sz="800" dirty="0" smtClean="0"/>
              <a:t> </a:t>
            </a:r>
            <a:r>
              <a:rPr lang="en-US" sz="800" dirty="0"/>
              <a:t>Fax: 2342011, Website: </a:t>
            </a:r>
            <a:r>
              <a:rPr lang="en-US" sz="800" dirty="0">
                <a:hlinkClick r:id="rId4"/>
              </a:rPr>
              <a:t>www.iiprd.com</a:t>
            </a:r>
            <a:r>
              <a:rPr lang="en-US" sz="800" dirty="0"/>
              <a:t>, Email: iiprd@iiprd.com</a:t>
            </a:r>
          </a:p>
        </p:txBody>
      </p:sp>
      <p:sp>
        <p:nvSpPr>
          <p:cNvPr id="34825" name="TextBox 14"/>
          <p:cNvSpPr txBox="1">
            <a:spLocks noChangeArrowheads="1"/>
          </p:cNvSpPr>
          <p:nvPr/>
        </p:nvSpPr>
        <p:spPr bwMode="auto">
          <a:xfrm>
            <a:off x="539552" y="1052736"/>
            <a:ext cx="8208912" cy="1754188"/>
          </a:xfrm>
          <a:prstGeom prst="rect">
            <a:avLst/>
          </a:prstGeom>
          <a:noFill/>
          <a:ln w="9525">
            <a:noFill/>
            <a:miter lim="800000"/>
            <a:headEnd/>
            <a:tailEnd/>
          </a:ln>
        </p:spPr>
        <p:txBody>
          <a:bodyPr wrap="square">
            <a:spAutoFit/>
          </a:bodyPr>
          <a:lstStyle/>
          <a:p>
            <a:pPr algn="just"/>
            <a:r>
              <a:rPr lang="en-US" dirty="0">
                <a:solidFill>
                  <a:srgbClr val="4D4D4D"/>
                </a:solidFill>
              </a:rPr>
              <a:t>IIPRD is a premier Intellectual Property Consulting and Commercialization</a:t>
            </a:r>
            <a:r>
              <a:rPr lang="en-US" dirty="0" smtClean="0">
                <a:solidFill>
                  <a:srgbClr val="4D4D4D"/>
                </a:solidFill>
              </a:rPr>
              <a:t>/ Licensing </a:t>
            </a:r>
            <a:r>
              <a:rPr lang="en-US" dirty="0">
                <a:solidFill>
                  <a:srgbClr val="4D4D4D"/>
                </a:solidFill>
              </a:rPr>
              <a:t>Firm with a diversified business practice providing services in the domain of Commercialization, Valuation, Licensing, Transfer of Technology and Due-Diligence of Intellectual Property Assets along with providing complete IP and Patent Analytics and Litigation Support Services to International Corporate and Global IP Law Firms.</a:t>
            </a:r>
          </a:p>
        </p:txBody>
      </p:sp>
      <p:sp>
        <p:nvSpPr>
          <p:cNvPr id="15" name="Slide Number Placeholder 14"/>
          <p:cNvSpPr>
            <a:spLocks noGrp="1"/>
          </p:cNvSpPr>
          <p:nvPr>
            <p:ph type="sldNum" sz="quarter" idx="12"/>
          </p:nvPr>
        </p:nvSpPr>
        <p:spPr>
          <a:xfrm>
            <a:off x="8388424" y="6378575"/>
            <a:ext cx="298376" cy="342900"/>
          </a:xfrm>
        </p:spPr>
        <p:txBody>
          <a:bodyPr/>
          <a:lstStyle/>
          <a:p>
            <a:pPr>
              <a:defRPr/>
            </a:pPr>
            <a:fld id="{46318E3D-C770-4D91-B40E-7E88DA3097BF}" type="slidenum">
              <a:rPr lang="en-IN" smtClean="0"/>
              <a:pPr>
                <a:defRPr/>
              </a:pPr>
              <a:t>35</a:t>
            </a:fld>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 name="object 6"/>
          <p:cNvSpPr txBox="1">
            <a:spLocks noGrp="1"/>
          </p:cNvSpPr>
          <p:nvPr>
            <p:ph type="title"/>
          </p:nvPr>
        </p:nvSpPr>
        <p:spPr>
          <a:xfrm>
            <a:off x="0" y="178713"/>
            <a:ext cx="9115567" cy="430887"/>
          </a:xfrm>
        </p:spPr>
        <p:txBody>
          <a:bodyPr wrap="square" rtlCol="0">
            <a:spAutoFit/>
          </a:bodyPr>
          <a:lstStyle/>
          <a:p>
            <a:pPr marL="12700" eaLnBrk="1" fontAlgn="auto" hangingPunct="1">
              <a:spcBef>
                <a:spcPts val="0"/>
              </a:spcBef>
              <a:spcAft>
                <a:spcPts val="0"/>
              </a:spcAft>
              <a:defRPr/>
            </a:pPr>
            <a:r>
              <a:rPr lang="en-US" sz="2800" b="1" spc="-10" dirty="0">
                <a:solidFill>
                  <a:schemeClr val="bg1"/>
                </a:solidFill>
                <a:latin typeface="+mn-lt"/>
                <a:cs typeface="Arial" pitchFamily="34" charset="0"/>
              </a:rPr>
              <a:t>Growth Prospects </a:t>
            </a:r>
            <a:r>
              <a:rPr lang="en-US" sz="2800" b="1" spc="-10" dirty="0" smtClean="0">
                <a:solidFill>
                  <a:schemeClr val="bg1"/>
                </a:solidFill>
                <a:latin typeface="+mn-lt"/>
                <a:cs typeface="Arial" pitchFamily="34" charset="0"/>
              </a:rPr>
              <a:t>of Smart Food Packaging Materials</a:t>
            </a:r>
            <a:endParaRPr sz="2800" b="1" spc="-10" dirty="0">
              <a:solidFill>
                <a:schemeClr val="bg1"/>
              </a:solidFill>
              <a:latin typeface="+mn-lt"/>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149"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2" name="Slide Number Placeholder 11"/>
          <p:cNvSpPr>
            <a:spLocks noGrp="1"/>
          </p:cNvSpPr>
          <p:nvPr>
            <p:ph type="sldNum" sz="quarter" idx="12"/>
          </p:nvPr>
        </p:nvSpPr>
        <p:spPr/>
        <p:txBody>
          <a:bodyPr/>
          <a:lstStyle/>
          <a:p>
            <a:pPr>
              <a:defRPr/>
            </a:pPr>
            <a:fld id="{46318E3D-C770-4D91-B40E-7E88DA3097BF}" type="slidenum">
              <a:rPr lang="en-IN" smtClean="0"/>
              <a:pPr>
                <a:defRPr/>
              </a:pPr>
              <a:t>4</a:t>
            </a:fld>
            <a:endParaRPr lang="en-IN" dirty="0"/>
          </a:p>
        </p:txBody>
      </p:sp>
      <p:sp>
        <p:nvSpPr>
          <p:cNvPr id="2" name="Rectangle 1"/>
          <p:cNvSpPr/>
          <p:nvPr/>
        </p:nvSpPr>
        <p:spPr>
          <a:xfrm>
            <a:off x="92122" y="1052736"/>
            <a:ext cx="8886967" cy="4730590"/>
          </a:xfrm>
          <a:prstGeom prst="rect">
            <a:avLst/>
          </a:prstGeom>
        </p:spPr>
        <p:txBody>
          <a:bodyPr wrap="square">
            <a:spAutoFit/>
          </a:bodyPr>
          <a:lstStyle/>
          <a:p>
            <a:pPr marL="285750" indent="-285750" algn="just">
              <a:lnSpc>
                <a:spcPct val="150000"/>
              </a:lnSpc>
              <a:spcBef>
                <a:spcPts val="336"/>
              </a:spcBef>
              <a:buFont typeface="Wingdings" pitchFamily="2" charset="2"/>
              <a:buChar char="ü"/>
            </a:pPr>
            <a:r>
              <a:rPr lang="en-US" sz="1400" dirty="0"/>
              <a:t>The global smart packaging market was valued at USD 33.19 billion in 2017, and is expected to reach USD 42.75 billion by 2023, registering a CAGR of 4.15% over the forecast period of </a:t>
            </a:r>
            <a:r>
              <a:rPr lang="en-US" sz="1400" dirty="0" smtClean="0"/>
              <a:t>2018-2023.</a:t>
            </a:r>
            <a:endParaRPr lang="en-US" sz="1400" dirty="0"/>
          </a:p>
          <a:p>
            <a:pPr marL="285750" indent="-285750" algn="just">
              <a:lnSpc>
                <a:spcPct val="150000"/>
              </a:lnSpc>
              <a:spcBef>
                <a:spcPts val="336"/>
              </a:spcBef>
              <a:buFont typeface="Wingdings" pitchFamily="2" charset="2"/>
              <a:buChar char="ü"/>
            </a:pPr>
            <a:r>
              <a:rPr lang="en-US" sz="1400" dirty="0" smtClean="0"/>
              <a:t>The </a:t>
            </a:r>
            <a:r>
              <a:rPr lang="en-US" sz="1400" dirty="0"/>
              <a:t>smart packaging market comprises of active, intelligent, and modified atmosphere packaging (MAP) </a:t>
            </a:r>
            <a:r>
              <a:rPr lang="en-US" sz="1400" dirty="0" smtClean="0"/>
              <a:t>technology </a:t>
            </a:r>
            <a:r>
              <a:rPr lang="en-US" sz="1400" dirty="0"/>
              <a:t>and offers exciting opportunities for food safety, quality, and convenience</a:t>
            </a:r>
            <a:r>
              <a:rPr lang="en-US" sz="1400" dirty="0" smtClean="0"/>
              <a:t>.</a:t>
            </a:r>
          </a:p>
          <a:p>
            <a:pPr marL="285750" indent="-285750" algn="just">
              <a:lnSpc>
                <a:spcPct val="150000"/>
              </a:lnSpc>
              <a:spcBef>
                <a:spcPts val="336"/>
              </a:spcBef>
              <a:buFont typeface="Wingdings" pitchFamily="2" charset="2"/>
              <a:buChar char="ü"/>
            </a:pPr>
            <a:r>
              <a:rPr lang="en-US" sz="1400" dirty="0" smtClean="0"/>
              <a:t>The </a:t>
            </a:r>
            <a:r>
              <a:rPr lang="en-US" sz="1400" dirty="0"/>
              <a:t>demand for longer shelf </a:t>
            </a:r>
            <a:r>
              <a:rPr lang="en-US" sz="1400" dirty="0" smtClean="0"/>
              <a:t>life </a:t>
            </a:r>
            <a:r>
              <a:rPr lang="en-US" sz="1400" dirty="0"/>
              <a:t>of food </a:t>
            </a:r>
            <a:r>
              <a:rPr lang="en-US" sz="1400" dirty="0" smtClean="0"/>
              <a:t>products, increasing </a:t>
            </a:r>
            <a:r>
              <a:rPr lang="en-US" sz="1400" dirty="0"/>
              <a:t>emphasis on reducing </a:t>
            </a:r>
            <a:r>
              <a:rPr lang="en-US" sz="1400" dirty="0" smtClean="0"/>
              <a:t>use </a:t>
            </a:r>
            <a:r>
              <a:rPr lang="en-US" sz="1400" dirty="0"/>
              <a:t>of preservatives in food products </a:t>
            </a:r>
            <a:r>
              <a:rPr lang="en-US" sz="1400" dirty="0" smtClean="0"/>
              <a:t>and need for minimum processed products resulted high demand </a:t>
            </a:r>
            <a:r>
              <a:rPr lang="en-US" sz="1400" dirty="0"/>
              <a:t>for smart packaging solutions. </a:t>
            </a:r>
            <a:endParaRPr lang="en-US" sz="1400" dirty="0" smtClean="0"/>
          </a:p>
          <a:p>
            <a:pPr marL="285750" indent="-285750" algn="just">
              <a:lnSpc>
                <a:spcPct val="150000"/>
              </a:lnSpc>
              <a:spcBef>
                <a:spcPts val="336"/>
              </a:spcBef>
              <a:buFont typeface="Wingdings" pitchFamily="2" charset="2"/>
              <a:buChar char="ü"/>
            </a:pPr>
            <a:r>
              <a:rPr lang="en-US" sz="1400" dirty="0"/>
              <a:t>Smart packaging </a:t>
            </a:r>
            <a:r>
              <a:rPr lang="en-US" sz="1400" dirty="0" smtClean="0"/>
              <a:t>is also utilized </a:t>
            </a:r>
            <a:r>
              <a:rPr lang="en-US" sz="1400" dirty="0"/>
              <a:t>in </a:t>
            </a:r>
            <a:r>
              <a:rPr lang="en-US" sz="1400" dirty="0" smtClean="0"/>
              <a:t>other industries like automotive</a:t>
            </a:r>
            <a:r>
              <a:rPr lang="en-US" sz="1400" dirty="0"/>
              <a:t>, healthcare, personal care, and others. The rising demand for healthy, safe, and hygienic food products is expected to drive this market. The market associated with </a:t>
            </a:r>
            <a:r>
              <a:rPr lang="en-US" sz="1400" dirty="0" smtClean="0"/>
              <a:t>smart packaging</a:t>
            </a:r>
            <a:r>
              <a:rPr lang="en-US" sz="1400" dirty="0"/>
              <a:t> is poised to witness tremendous growth. </a:t>
            </a:r>
            <a:endParaRPr lang="en-US" sz="1400" dirty="0" smtClean="0"/>
          </a:p>
          <a:p>
            <a:pPr marL="285750" indent="-285750" algn="just">
              <a:lnSpc>
                <a:spcPct val="150000"/>
              </a:lnSpc>
              <a:spcBef>
                <a:spcPts val="336"/>
              </a:spcBef>
              <a:buFont typeface="Wingdings" pitchFamily="2" charset="2"/>
              <a:buChar char="ü"/>
            </a:pPr>
            <a:r>
              <a:rPr lang="en-US" sz="1400" dirty="0" smtClean="0"/>
              <a:t>It </a:t>
            </a:r>
            <a:r>
              <a:rPr lang="en-US" sz="1400" dirty="0"/>
              <a:t>is a critical time to understand the global competitive environment of </a:t>
            </a:r>
            <a:r>
              <a:rPr lang="en-US" sz="1400" dirty="0" smtClean="0"/>
              <a:t>smart packaging materials </a:t>
            </a:r>
            <a:r>
              <a:rPr lang="en-US" sz="1400" dirty="0"/>
              <a:t>from a patent perspective and in-depth patent </a:t>
            </a:r>
            <a:r>
              <a:rPr lang="en-US" sz="1400" dirty="0" smtClean="0"/>
              <a:t>analysis </a:t>
            </a:r>
            <a:r>
              <a:rPr lang="en-US" sz="1400" dirty="0"/>
              <a:t>of key technologies and players can help anticipate changes, detect business opportunities, mitigate risks and make strategic decisions to strengthen </a:t>
            </a:r>
            <a:r>
              <a:rPr lang="en-US" sz="1400" dirty="0" smtClean="0"/>
              <a:t>one’s market </a:t>
            </a:r>
            <a:r>
              <a:rPr lang="en-US" sz="1400" dirty="0"/>
              <a:t>position and maximize return on one’s IP portfolio</a:t>
            </a:r>
            <a:r>
              <a:rPr lang="en-US" sz="1400" dirty="0" smtClean="0"/>
              <a:t>.</a:t>
            </a:r>
            <a:endParaRPr lang="en-IN" sz="1400" dirty="0"/>
          </a:p>
        </p:txBody>
      </p:sp>
      <p:sp>
        <p:nvSpPr>
          <p:cNvPr id="9" name="TextBox 8"/>
          <p:cNvSpPr txBox="1"/>
          <p:nvPr/>
        </p:nvSpPr>
        <p:spPr>
          <a:xfrm>
            <a:off x="5791200" y="6400800"/>
            <a:ext cx="2743200" cy="228600"/>
          </a:xfrm>
          <a:prstGeom prst="rect">
            <a:avLst/>
          </a:prstGeom>
          <a:noFill/>
        </p:spPr>
        <p:txBody>
          <a:bodyPr wrap="square" rtlCol="0">
            <a:spAutoFit/>
          </a:bodyPr>
          <a:lstStyle/>
          <a:p>
            <a:r>
              <a:rPr lang="en-IN" sz="900" dirty="0" smtClean="0">
                <a:latin typeface="+mn-lt"/>
              </a:rPr>
              <a:t>For sources of information, please refer to </a:t>
            </a:r>
            <a:r>
              <a:rPr lang="en-IN" sz="900" dirty="0" smtClean="0">
                <a:latin typeface="+mn-lt"/>
                <a:hlinkClick r:id="" action="ppaction://noaction"/>
              </a:rPr>
              <a:t>Appendix 1</a:t>
            </a:r>
            <a:endParaRPr lang="en-IN" sz="900" dirty="0">
              <a:latin typeface="+mn-lt"/>
            </a:endParaRPr>
          </a:p>
        </p:txBody>
      </p:sp>
      <p:sp>
        <p:nvSpPr>
          <p:cNvPr id="11" name="Rectangle 12"/>
          <p:cNvSpPr>
            <a:spLocks noChangeArrowheads="1"/>
          </p:cNvSpPr>
          <p:nvPr/>
        </p:nvSpPr>
        <p:spPr bwMode="auto">
          <a:xfrm>
            <a:off x="1295400" y="6553200"/>
            <a:ext cx="7239000" cy="215900"/>
          </a:xfrm>
          <a:prstGeom prst="rect">
            <a:avLst/>
          </a:prstGeom>
          <a:noFill/>
          <a:ln w="9525">
            <a:noFill/>
            <a:miter lim="800000"/>
            <a:headEnd/>
            <a:tailEnd/>
          </a:ln>
        </p:spPr>
        <p:txBody>
          <a:bodyPr>
            <a:spAutoFit/>
          </a:bodyPr>
          <a:lstStyle/>
          <a:p>
            <a:endParaRPr lang="en-US" sz="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ight Arrow 4"/>
          <p:cNvSpPr/>
          <p:nvPr/>
        </p:nvSpPr>
        <p:spPr>
          <a:xfrm>
            <a:off x="381000" y="674792"/>
            <a:ext cx="8360589" cy="5573608"/>
          </a:xfrm>
          <a:custGeom>
            <a:avLst/>
            <a:gdLst>
              <a:gd name="connsiteX0" fmla="*/ 0 w 5562600"/>
              <a:gd name="connsiteY0" fmla="*/ 5334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7" fmla="*/ 0 w 5562600"/>
              <a:gd name="connsiteY7" fmla="*/ 533400 h 2133600"/>
              <a:gd name="connsiteX0" fmla="*/ 0 w 5562600"/>
              <a:gd name="connsiteY0" fmla="*/ 1600200 h 2133600"/>
              <a:gd name="connsiteX1" fmla="*/ 4495800 w 5562600"/>
              <a:gd name="connsiteY1" fmla="*/ 533400 h 2133600"/>
              <a:gd name="connsiteX2" fmla="*/ 4495800 w 5562600"/>
              <a:gd name="connsiteY2" fmla="*/ 0 h 2133600"/>
              <a:gd name="connsiteX3" fmla="*/ 5562600 w 5562600"/>
              <a:gd name="connsiteY3" fmla="*/ 1066800 h 2133600"/>
              <a:gd name="connsiteX4" fmla="*/ 4495800 w 5562600"/>
              <a:gd name="connsiteY4" fmla="*/ 2133600 h 2133600"/>
              <a:gd name="connsiteX5" fmla="*/ 4495800 w 5562600"/>
              <a:gd name="connsiteY5" fmla="*/ 1600200 h 2133600"/>
              <a:gd name="connsiteX6" fmla="*/ 0 w 5562600"/>
              <a:gd name="connsiteY6" fmla="*/ 1600200 h 2133600"/>
              <a:gd name="connsiteX0" fmla="*/ 0 w 5535304"/>
              <a:gd name="connsiteY0" fmla="*/ 1040641 h 2133600"/>
              <a:gd name="connsiteX1" fmla="*/ 4468504 w 5535304"/>
              <a:gd name="connsiteY1" fmla="*/ 533400 h 2133600"/>
              <a:gd name="connsiteX2" fmla="*/ 4468504 w 5535304"/>
              <a:gd name="connsiteY2" fmla="*/ 0 h 2133600"/>
              <a:gd name="connsiteX3" fmla="*/ 5535304 w 5535304"/>
              <a:gd name="connsiteY3" fmla="*/ 1066800 h 2133600"/>
              <a:gd name="connsiteX4" fmla="*/ 4468504 w 5535304"/>
              <a:gd name="connsiteY4" fmla="*/ 2133600 h 2133600"/>
              <a:gd name="connsiteX5" fmla="*/ 4468504 w 5535304"/>
              <a:gd name="connsiteY5" fmla="*/ 1600200 h 2133600"/>
              <a:gd name="connsiteX6" fmla="*/ 0 w 5535304"/>
              <a:gd name="connsiteY6" fmla="*/ 1040641 h 2133600"/>
              <a:gd name="connsiteX0" fmla="*/ 0 w 5577312"/>
              <a:gd name="connsiteY0" fmla="*/ 767421 h 2133600"/>
              <a:gd name="connsiteX1" fmla="*/ 4510512 w 5577312"/>
              <a:gd name="connsiteY1" fmla="*/ 533400 h 2133600"/>
              <a:gd name="connsiteX2" fmla="*/ 4510512 w 5577312"/>
              <a:gd name="connsiteY2" fmla="*/ 0 h 2133600"/>
              <a:gd name="connsiteX3" fmla="*/ 5577312 w 5577312"/>
              <a:gd name="connsiteY3" fmla="*/ 1066800 h 2133600"/>
              <a:gd name="connsiteX4" fmla="*/ 4510512 w 5577312"/>
              <a:gd name="connsiteY4" fmla="*/ 2133600 h 2133600"/>
              <a:gd name="connsiteX5" fmla="*/ 4510512 w 5577312"/>
              <a:gd name="connsiteY5" fmla="*/ 1600200 h 2133600"/>
              <a:gd name="connsiteX6" fmla="*/ 0 w 5577312"/>
              <a:gd name="connsiteY6" fmla="*/ 767421 h 2133600"/>
              <a:gd name="connsiteX0" fmla="*/ 0 w 5602517"/>
              <a:gd name="connsiteY0" fmla="*/ 702842 h 2133600"/>
              <a:gd name="connsiteX1" fmla="*/ 4535717 w 5602517"/>
              <a:gd name="connsiteY1" fmla="*/ 533400 h 2133600"/>
              <a:gd name="connsiteX2" fmla="*/ 4535717 w 5602517"/>
              <a:gd name="connsiteY2" fmla="*/ 0 h 2133600"/>
              <a:gd name="connsiteX3" fmla="*/ 5602517 w 5602517"/>
              <a:gd name="connsiteY3" fmla="*/ 1066800 h 2133600"/>
              <a:gd name="connsiteX4" fmla="*/ 4535717 w 5602517"/>
              <a:gd name="connsiteY4" fmla="*/ 2133600 h 2133600"/>
              <a:gd name="connsiteX5" fmla="*/ 4535717 w 5602517"/>
              <a:gd name="connsiteY5" fmla="*/ 1600200 h 2133600"/>
              <a:gd name="connsiteX6" fmla="*/ 0 w 5602517"/>
              <a:gd name="connsiteY6" fmla="*/ 702842 h 2133600"/>
              <a:gd name="connsiteX0" fmla="*/ 0 w 5804157"/>
              <a:gd name="connsiteY0" fmla="*/ 673036 h 2133600"/>
              <a:gd name="connsiteX1" fmla="*/ 4737357 w 5804157"/>
              <a:gd name="connsiteY1" fmla="*/ 533400 h 2133600"/>
              <a:gd name="connsiteX2" fmla="*/ 4737357 w 5804157"/>
              <a:gd name="connsiteY2" fmla="*/ 0 h 2133600"/>
              <a:gd name="connsiteX3" fmla="*/ 5804157 w 5804157"/>
              <a:gd name="connsiteY3" fmla="*/ 1066800 h 2133600"/>
              <a:gd name="connsiteX4" fmla="*/ 4737357 w 5804157"/>
              <a:gd name="connsiteY4" fmla="*/ 2133600 h 2133600"/>
              <a:gd name="connsiteX5" fmla="*/ 4737357 w 5804157"/>
              <a:gd name="connsiteY5" fmla="*/ 1600200 h 2133600"/>
              <a:gd name="connsiteX6" fmla="*/ 0 w 5804157"/>
              <a:gd name="connsiteY6"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 name="connsiteX0" fmla="*/ 10766 w 5814923"/>
              <a:gd name="connsiteY0" fmla="*/ 673036 h 2133600"/>
              <a:gd name="connsiteX1" fmla="*/ 4748123 w 5814923"/>
              <a:gd name="connsiteY1" fmla="*/ 533400 h 2133600"/>
              <a:gd name="connsiteX2" fmla="*/ 4748123 w 5814923"/>
              <a:gd name="connsiteY2" fmla="*/ 0 h 2133600"/>
              <a:gd name="connsiteX3" fmla="*/ 5814923 w 5814923"/>
              <a:gd name="connsiteY3" fmla="*/ 1066800 h 2133600"/>
              <a:gd name="connsiteX4" fmla="*/ 4748123 w 5814923"/>
              <a:gd name="connsiteY4" fmla="*/ 2133600 h 2133600"/>
              <a:gd name="connsiteX5" fmla="*/ 4748123 w 5814923"/>
              <a:gd name="connsiteY5" fmla="*/ 1600200 h 2133600"/>
              <a:gd name="connsiteX6" fmla="*/ 0 w 5814923"/>
              <a:gd name="connsiteY6" fmla="*/ 989491 h 2133600"/>
              <a:gd name="connsiteX7" fmla="*/ 10766 w 5814923"/>
              <a:gd name="connsiteY7" fmla="*/ 673036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4923" h="2133600">
                <a:moveTo>
                  <a:pt x="10766" y="673036"/>
                </a:moveTo>
                <a:lnTo>
                  <a:pt x="4748123" y="533400"/>
                </a:lnTo>
                <a:lnTo>
                  <a:pt x="4748123" y="0"/>
                </a:lnTo>
                <a:lnTo>
                  <a:pt x="5814923" y="1066800"/>
                </a:lnTo>
                <a:lnTo>
                  <a:pt x="4748123" y="2133600"/>
                </a:lnTo>
                <a:lnTo>
                  <a:pt x="4748123" y="1600200"/>
                </a:lnTo>
                <a:cubicBezTo>
                  <a:pt x="3118506" y="1372362"/>
                  <a:pt x="1603230" y="1201727"/>
                  <a:pt x="0" y="989491"/>
                </a:cubicBezTo>
                <a:cubicBezTo>
                  <a:pt x="3589" y="686387"/>
                  <a:pt x="7177" y="929336"/>
                  <a:pt x="10766" y="673036"/>
                </a:cubicBezTo>
                <a:close/>
              </a:path>
            </a:pathLst>
          </a:custGeom>
          <a:gradFill flip="none" rotWithShape="1">
            <a:gsLst>
              <a:gs pos="63000">
                <a:schemeClr val="accent6">
                  <a:lumMod val="75000"/>
                </a:schemeClr>
              </a:gs>
              <a:gs pos="0">
                <a:srgbClr val="FFC000"/>
              </a:gs>
            </a:gsLst>
            <a:lin ang="10800000" scaled="1"/>
            <a:tileRect/>
          </a:gradFill>
          <a:ln>
            <a:noFill/>
          </a:ln>
          <a:scene3d>
            <a:camera prst="orthographicFront">
              <a:rot lat="17222692" lon="18162154" rev="4074046"/>
            </a:camera>
            <a:lightRig rig="threePt" dir="t"/>
          </a:scene3d>
          <a:sp3d extrusionH="254000">
            <a:bevelT w="190500" h="508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6200" y="76200"/>
            <a:ext cx="8980487" cy="685800"/>
          </a:xfrm>
        </p:spPr>
        <p:txBody>
          <a:bodyPr anchor="ctr"/>
          <a:lstStyle/>
          <a:p>
            <a:pPr>
              <a:defRPr/>
            </a:pPr>
            <a:r>
              <a:rPr lang="en-US" sz="2800" b="1" spc="-10" dirty="0" smtClean="0">
                <a:solidFill>
                  <a:schemeClr val="bg1"/>
                </a:solidFill>
                <a:latin typeface="+mn-lt"/>
                <a:cs typeface="Arial" pitchFamily="34" charset="0"/>
              </a:rPr>
              <a:t>Key Developments – Smart &amp; Active Packaging Materials  </a:t>
            </a:r>
            <a:endParaRPr lang="en-IN" sz="2800" b="1" spc="-10" dirty="0" smtClean="0">
              <a:solidFill>
                <a:schemeClr val="bg1"/>
              </a:solidFill>
              <a:latin typeface="+mn-lt"/>
              <a:cs typeface="Arial" pitchFamily="34" charset="0"/>
            </a:endParaRPr>
          </a:p>
        </p:txBody>
      </p:sp>
      <p:grpSp>
        <p:nvGrpSpPr>
          <p:cNvPr id="3" name="Group 8"/>
          <p:cNvGrpSpPr>
            <a:grpSpLocks noChangeAspect="1"/>
          </p:cNvGrpSpPr>
          <p:nvPr/>
        </p:nvGrpSpPr>
        <p:grpSpPr bwMode="auto">
          <a:xfrm>
            <a:off x="163513" y="3583780"/>
            <a:ext cx="1143000" cy="788987"/>
            <a:chOff x="6058210" y="2317132"/>
            <a:chExt cx="2964645" cy="2047043"/>
          </a:xfrm>
        </p:grpSpPr>
        <p:sp>
          <p:nvSpPr>
            <p:cNvPr id="10" name="Oval 9"/>
            <p:cNvSpPr/>
            <p:nvPr/>
          </p:nvSpPr>
          <p:spPr>
            <a:xfrm>
              <a:off x="6453496" y="3672216"/>
              <a:ext cx="1968195" cy="691959"/>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11" name="Oval 10"/>
            <p:cNvSpPr/>
            <p:nvPr/>
          </p:nvSpPr>
          <p:spPr>
            <a:xfrm>
              <a:off x="6581142" y="2317132"/>
              <a:ext cx="1741728" cy="1742252"/>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anchor="ctr"/>
            <a:lstStyle/>
            <a:p>
              <a:pPr algn="ctr">
                <a:defRPr/>
              </a:pPr>
              <a:endParaRPr lang="en-US" kern="0">
                <a:solidFill>
                  <a:sysClr val="window" lastClr="FFFFFF"/>
                </a:solidFill>
              </a:endParaRPr>
            </a:p>
          </p:txBody>
        </p:sp>
        <p:sp>
          <p:nvSpPr>
            <p:cNvPr id="12" name="Oval 11"/>
            <p:cNvSpPr/>
            <p:nvPr/>
          </p:nvSpPr>
          <p:spPr>
            <a:xfrm>
              <a:off x="6058210" y="2543665"/>
              <a:ext cx="2964645" cy="1202690"/>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r>
                <a:rPr lang="en-US" sz="1600" kern="0" dirty="0" smtClean="0"/>
                <a:t>1817</a:t>
              </a:r>
              <a:endParaRPr lang="en-US" sz="1600" kern="0" dirty="0"/>
            </a:p>
          </p:txBody>
        </p:sp>
      </p:grpSp>
      <p:pic>
        <p:nvPicPr>
          <p:cNvPr id="33" name="Picture 2"/>
          <p:cNvPicPr>
            <a:picLocks noChangeAspect="1" noChangeArrowheads="1"/>
          </p:cNvPicPr>
          <p:nvPr/>
        </p:nvPicPr>
        <p:blipFill>
          <a:blip r:embed="rId2" cstate="print"/>
          <a:srcRect/>
          <a:stretch>
            <a:fillRect/>
          </a:stretch>
        </p:blipFill>
        <p:spPr bwMode="auto">
          <a:xfrm>
            <a:off x="76200" y="6324600"/>
            <a:ext cx="1219200" cy="349250"/>
          </a:xfrm>
          <a:prstGeom prst="rect">
            <a:avLst/>
          </a:prstGeom>
          <a:noFill/>
          <a:ln w="9525">
            <a:noFill/>
            <a:miter lim="800000"/>
            <a:headEnd/>
            <a:tailEnd/>
          </a:ln>
        </p:spPr>
      </p:pic>
      <p:sp>
        <p:nvSpPr>
          <p:cNvPr id="50" name="Slide Number Placeholder 49"/>
          <p:cNvSpPr>
            <a:spLocks noGrp="1"/>
          </p:cNvSpPr>
          <p:nvPr>
            <p:ph type="sldNum" sz="quarter" idx="12"/>
          </p:nvPr>
        </p:nvSpPr>
        <p:spPr/>
        <p:txBody>
          <a:bodyPr/>
          <a:lstStyle/>
          <a:p>
            <a:pPr>
              <a:defRPr/>
            </a:pPr>
            <a:fld id="{46318E3D-C770-4D91-B40E-7E88DA3097BF}" type="slidenum">
              <a:rPr lang="en-IN" smtClean="0"/>
              <a:pPr>
                <a:defRPr/>
              </a:pPr>
              <a:t>5</a:t>
            </a:fld>
            <a:endParaRPr lang="en-IN"/>
          </a:p>
        </p:txBody>
      </p:sp>
      <p:cxnSp>
        <p:nvCxnSpPr>
          <p:cNvPr id="61" name="Straight Arrow Connector 60"/>
          <p:cNvCxnSpPr/>
          <p:nvPr/>
        </p:nvCxnSpPr>
        <p:spPr>
          <a:xfrm>
            <a:off x="4477507" y="3445969"/>
            <a:ext cx="1300169" cy="1355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823120" y="4255292"/>
            <a:ext cx="186928" cy="13073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flipV="1">
            <a:off x="4772398" y="2366407"/>
            <a:ext cx="461168" cy="3968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8"/>
          <p:cNvGrpSpPr>
            <a:grpSpLocks noChangeAspect="1"/>
          </p:cNvGrpSpPr>
          <p:nvPr/>
        </p:nvGrpSpPr>
        <p:grpSpPr bwMode="auto">
          <a:xfrm>
            <a:off x="3529651" y="2899384"/>
            <a:ext cx="1143000" cy="788987"/>
            <a:chOff x="5860567" y="2317132"/>
            <a:chExt cx="2964645" cy="2047043"/>
          </a:xfrm>
        </p:grpSpPr>
        <p:sp>
          <p:nvSpPr>
            <p:cNvPr id="78" name="Oval 77"/>
            <p:cNvSpPr/>
            <p:nvPr/>
          </p:nvSpPr>
          <p:spPr>
            <a:xfrm>
              <a:off x="6453496" y="3672216"/>
              <a:ext cx="1968195" cy="691959"/>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79" name="Oval 78"/>
            <p:cNvSpPr/>
            <p:nvPr/>
          </p:nvSpPr>
          <p:spPr>
            <a:xfrm>
              <a:off x="6688196" y="2317132"/>
              <a:ext cx="1741728" cy="1742252"/>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anchor="ctr"/>
            <a:lstStyle/>
            <a:p>
              <a:pPr algn="ctr">
                <a:defRPr/>
              </a:pPr>
              <a:endParaRPr lang="en-US" kern="0">
                <a:solidFill>
                  <a:sysClr val="window" lastClr="FFFFFF"/>
                </a:solidFill>
              </a:endParaRPr>
            </a:p>
          </p:txBody>
        </p:sp>
        <p:sp>
          <p:nvSpPr>
            <p:cNvPr id="80" name="Oval 79"/>
            <p:cNvSpPr/>
            <p:nvPr/>
          </p:nvSpPr>
          <p:spPr>
            <a:xfrm>
              <a:off x="5860567" y="2514834"/>
              <a:ext cx="2964645" cy="1202690"/>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r>
                <a:rPr lang="en-US" sz="1600" kern="0" dirty="0" smtClean="0"/>
                <a:t>   1959</a:t>
              </a:r>
              <a:endParaRPr lang="en-US" sz="1600" kern="0" dirty="0"/>
            </a:p>
          </p:txBody>
        </p:sp>
      </p:grpSp>
      <p:grpSp>
        <p:nvGrpSpPr>
          <p:cNvPr id="6" name="Group 8"/>
          <p:cNvGrpSpPr>
            <a:grpSpLocks noChangeAspect="1"/>
          </p:cNvGrpSpPr>
          <p:nvPr/>
        </p:nvGrpSpPr>
        <p:grpSpPr bwMode="auto">
          <a:xfrm>
            <a:off x="4790251" y="2687014"/>
            <a:ext cx="1143000" cy="788987"/>
            <a:chOff x="5860567" y="2317132"/>
            <a:chExt cx="2964645" cy="2047043"/>
          </a:xfrm>
        </p:grpSpPr>
        <p:sp>
          <p:nvSpPr>
            <p:cNvPr id="82" name="Oval 81"/>
            <p:cNvSpPr/>
            <p:nvPr/>
          </p:nvSpPr>
          <p:spPr>
            <a:xfrm>
              <a:off x="6453496" y="3672216"/>
              <a:ext cx="1968195" cy="691959"/>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83" name="Oval 82"/>
            <p:cNvSpPr/>
            <p:nvPr/>
          </p:nvSpPr>
          <p:spPr>
            <a:xfrm>
              <a:off x="6581142" y="2317132"/>
              <a:ext cx="1741728" cy="1742252"/>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anchor="ctr"/>
            <a:lstStyle/>
            <a:p>
              <a:pPr algn="ctr">
                <a:defRPr/>
              </a:pPr>
              <a:endParaRPr lang="en-US" kern="0">
                <a:solidFill>
                  <a:sysClr val="window" lastClr="FFFFFF"/>
                </a:solidFill>
              </a:endParaRPr>
            </a:p>
          </p:txBody>
        </p:sp>
        <p:sp>
          <p:nvSpPr>
            <p:cNvPr id="84" name="Oval 83"/>
            <p:cNvSpPr/>
            <p:nvPr/>
          </p:nvSpPr>
          <p:spPr>
            <a:xfrm>
              <a:off x="5860567" y="2514834"/>
              <a:ext cx="2964645" cy="1202690"/>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r>
                <a:rPr lang="en-US" sz="1600" kern="0" dirty="0" smtClean="0"/>
                <a:t>   1987</a:t>
              </a:r>
              <a:endParaRPr lang="en-US" sz="1600" kern="0" dirty="0"/>
            </a:p>
          </p:txBody>
        </p:sp>
      </p:grpSp>
      <p:grpSp>
        <p:nvGrpSpPr>
          <p:cNvPr id="7" name="Group 8"/>
          <p:cNvGrpSpPr>
            <a:grpSpLocks noChangeAspect="1"/>
          </p:cNvGrpSpPr>
          <p:nvPr/>
        </p:nvGrpSpPr>
        <p:grpSpPr bwMode="auto">
          <a:xfrm>
            <a:off x="1208841" y="3307588"/>
            <a:ext cx="1143000" cy="788987"/>
            <a:chOff x="5860567" y="2317132"/>
            <a:chExt cx="2964645" cy="2047043"/>
          </a:xfrm>
        </p:grpSpPr>
        <p:sp>
          <p:nvSpPr>
            <p:cNvPr id="41" name="Oval 40"/>
            <p:cNvSpPr/>
            <p:nvPr/>
          </p:nvSpPr>
          <p:spPr>
            <a:xfrm>
              <a:off x="6453496" y="3672216"/>
              <a:ext cx="1968195" cy="691959"/>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2" name="Oval 41"/>
            <p:cNvSpPr/>
            <p:nvPr/>
          </p:nvSpPr>
          <p:spPr>
            <a:xfrm>
              <a:off x="6581142" y="2317132"/>
              <a:ext cx="1741728" cy="1742252"/>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anchor="ctr"/>
            <a:lstStyle/>
            <a:p>
              <a:pPr algn="ctr">
                <a:defRPr/>
              </a:pPr>
              <a:endParaRPr lang="en-US" kern="0">
                <a:solidFill>
                  <a:sysClr val="window" lastClr="FFFFFF"/>
                </a:solidFill>
              </a:endParaRPr>
            </a:p>
          </p:txBody>
        </p:sp>
        <p:sp>
          <p:nvSpPr>
            <p:cNvPr id="43" name="Oval 42"/>
            <p:cNvSpPr/>
            <p:nvPr/>
          </p:nvSpPr>
          <p:spPr>
            <a:xfrm>
              <a:off x="5860567" y="2514834"/>
              <a:ext cx="2964645" cy="1202690"/>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r>
                <a:rPr lang="en-US" sz="1600" kern="0" dirty="0" smtClean="0"/>
                <a:t>   1906</a:t>
              </a:r>
              <a:endParaRPr lang="en-US" sz="1600" kern="0" dirty="0"/>
            </a:p>
          </p:txBody>
        </p:sp>
      </p:grpSp>
      <p:cxnSp>
        <p:nvCxnSpPr>
          <p:cNvPr id="44" name="Straight Arrow Connector 43"/>
          <p:cNvCxnSpPr>
            <a:stCxn id="42" idx="0"/>
          </p:cNvCxnSpPr>
          <p:nvPr/>
        </p:nvCxnSpPr>
        <p:spPr>
          <a:xfrm flipV="1">
            <a:off x="1822410" y="2763215"/>
            <a:ext cx="1" cy="5443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8" name="Group 8"/>
          <p:cNvGrpSpPr>
            <a:grpSpLocks noChangeAspect="1"/>
          </p:cNvGrpSpPr>
          <p:nvPr/>
        </p:nvGrpSpPr>
        <p:grpSpPr bwMode="auto">
          <a:xfrm>
            <a:off x="2410200" y="3103126"/>
            <a:ext cx="1143000" cy="788987"/>
            <a:chOff x="5860569" y="2317132"/>
            <a:chExt cx="2964646" cy="2047043"/>
          </a:xfrm>
        </p:grpSpPr>
        <p:sp>
          <p:nvSpPr>
            <p:cNvPr id="47" name="Oval 46"/>
            <p:cNvSpPr/>
            <p:nvPr/>
          </p:nvSpPr>
          <p:spPr>
            <a:xfrm>
              <a:off x="6453496" y="3672216"/>
              <a:ext cx="1968195" cy="691959"/>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8" name="Oval 47"/>
            <p:cNvSpPr/>
            <p:nvPr/>
          </p:nvSpPr>
          <p:spPr>
            <a:xfrm>
              <a:off x="6688196" y="2317132"/>
              <a:ext cx="1741728" cy="1742252"/>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anchor="ctr"/>
            <a:lstStyle/>
            <a:p>
              <a:pPr algn="ctr">
                <a:defRPr/>
              </a:pPr>
              <a:endParaRPr lang="en-US" kern="0">
                <a:solidFill>
                  <a:sysClr val="window" lastClr="FFFFFF"/>
                </a:solidFill>
              </a:endParaRPr>
            </a:p>
          </p:txBody>
        </p:sp>
        <p:sp>
          <p:nvSpPr>
            <p:cNvPr id="49" name="Oval 48"/>
            <p:cNvSpPr/>
            <p:nvPr/>
          </p:nvSpPr>
          <p:spPr>
            <a:xfrm>
              <a:off x="5860569" y="2514834"/>
              <a:ext cx="2964646" cy="1202690"/>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r>
                <a:rPr lang="en-US" sz="1600" kern="0" dirty="0" smtClean="0"/>
                <a:t>   1926</a:t>
              </a:r>
              <a:endParaRPr lang="en-US" sz="1600" kern="0" dirty="0"/>
            </a:p>
          </p:txBody>
        </p:sp>
      </p:grpSp>
      <p:cxnSp>
        <p:nvCxnSpPr>
          <p:cNvPr id="52" name="Straight Arrow Connector 51"/>
          <p:cNvCxnSpPr/>
          <p:nvPr/>
        </p:nvCxnSpPr>
        <p:spPr>
          <a:xfrm>
            <a:off x="3109318" y="3780582"/>
            <a:ext cx="2" cy="7729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8" name="Group 8"/>
          <p:cNvGrpSpPr>
            <a:grpSpLocks noChangeAspect="1"/>
          </p:cNvGrpSpPr>
          <p:nvPr/>
        </p:nvGrpSpPr>
        <p:grpSpPr bwMode="auto">
          <a:xfrm>
            <a:off x="5900346" y="2389712"/>
            <a:ext cx="1143000" cy="788987"/>
            <a:chOff x="5860567" y="2317132"/>
            <a:chExt cx="2964645" cy="2047043"/>
          </a:xfrm>
        </p:grpSpPr>
        <p:sp>
          <p:nvSpPr>
            <p:cNvPr id="39" name="Oval 38"/>
            <p:cNvSpPr/>
            <p:nvPr/>
          </p:nvSpPr>
          <p:spPr>
            <a:xfrm>
              <a:off x="6453496" y="3672216"/>
              <a:ext cx="1968195" cy="691959"/>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40" name="Oval 39"/>
            <p:cNvSpPr/>
            <p:nvPr/>
          </p:nvSpPr>
          <p:spPr>
            <a:xfrm>
              <a:off x="6581142" y="2317132"/>
              <a:ext cx="1741728" cy="1742252"/>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anchor="ctr"/>
            <a:lstStyle/>
            <a:p>
              <a:pPr algn="ctr">
                <a:defRPr/>
              </a:pPr>
              <a:endParaRPr lang="en-US" kern="0">
                <a:solidFill>
                  <a:sysClr val="window" lastClr="FFFFFF"/>
                </a:solidFill>
              </a:endParaRPr>
            </a:p>
          </p:txBody>
        </p:sp>
        <p:sp>
          <p:nvSpPr>
            <p:cNvPr id="45" name="Oval 44"/>
            <p:cNvSpPr/>
            <p:nvPr/>
          </p:nvSpPr>
          <p:spPr>
            <a:xfrm>
              <a:off x="5860567" y="2514834"/>
              <a:ext cx="2964645" cy="1202690"/>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r>
                <a:rPr lang="en-US" sz="1600" kern="0" dirty="0" smtClean="0"/>
                <a:t>   2011</a:t>
              </a:r>
              <a:endParaRPr lang="en-US" sz="1600" kern="0" dirty="0"/>
            </a:p>
          </p:txBody>
        </p:sp>
      </p:grpSp>
      <p:grpSp>
        <p:nvGrpSpPr>
          <p:cNvPr id="46" name="Group 8"/>
          <p:cNvGrpSpPr>
            <a:grpSpLocks noChangeAspect="1"/>
          </p:cNvGrpSpPr>
          <p:nvPr/>
        </p:nvGrpSpPr>
        <p:grpSpPr bwMode="auto">
          <a:xfrm>
            <a:off x="6897474" y="2128761"/>
            <a:ext cx="1143000" cy="788987"/>
            <a:chOff x="5860567" y="2317132"/>
            <a:chExt cx="2964645" cy="2047043"/>
          </a:xfrm>
        </p:grpSpPr>
        <p:sp>
          <p:nvSpPr>
            <p:cNvPr id="51" name="Oval 50"/>
            <p:cNvSpPr/>
            <p:nvPr/>
          </p:nvSpPr>
          <p:spPr>
            <a:xfrm>
              <a:off x="6453496" y="3672216"/>
              <a:ext cx="1968195" cy="691959"/>
            </a:xfrm>
            <a:prstGeom prst="ellipse">
              <a:avLst/>
            </a:prstGeom>
            <a:gradFill flip="none" rotWithShape="1">
              <a:gsLst>
                <a:gs pos="0">
                  <a:schemeClr val="tx1">
                    <a:lumMod val="0"/>
                  </a:schemeClr>
                </a:gs>
                <a:gs pos="100000">
                  <a:schemeClr val="bg1">
                    <a:alpha val="0"/>
                    <a:lumMod val="0"/>
                    <a:lumOff val="100000"/>
                  </a:schemeClr>
                </a:gs>
              </a:gsLst>
              <a:path path="shape">
                <a:fillToRect l="50000" t="50000" r="50000" b="50000"/>
              </a:path>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Arial" pitchFamily="34" charset="0"/>
                <a:cs typeface="Arial" pitchFamily="34" charset="0"/>
              </a:endParaRPr>
            </a:p>
          </p:txBody>
        </p:sp>
        <p:sp>
          <p:nvSpPr>
            <p:cNvPr id="53" name="Oval 52"/>
            <p:cNvSpPr/>
            <p:nvPr/>
          </p:nvSpPr>
          <p:spPr>
            <a:xfrm>
              <a:off x="6581142" y="2317132"/>
              <a:ext cx="1741728" cy="1742252"/>
            </a:xfrm>
            <a:prstGeom prst="ellipse">
              <a:avLst/>
            </a:prstGeom>
            <a:gradFill>
              <a:gsLst>
                <a:gs pos="13000">
                  <a:srgbClr val="0070C0"/>
                </a:gs>
                <a:gs pos="71000">
                  <a:srgbClr val="00B0F0"/>
                </a:gs>
              </a:gsLst>
              <a:lin ang="5400000" scaled="1"/>
            </a:gradFill>
            <a:ln w="12700" cap="flat" cmpd="sng" algn="ctr">
              <a:solidFill>
                <a:srgbClr val="002060"/>
              </a:solidFill>
              <a:prstDash val="solid"/>
            </a:ln>
            <a:effectLst/>
          </p:spPr>
          <p:txBody>
            <a:bodyPr anchor="ctr"/>
            <a:lstStyle/>
            <a:p>
              <a:pPr algn="ctr">
                <a:defRPr/>
              </a:pPr>
              <a:endParaRPr lang="en-US" kern="0">
                <a:solidFill>
                  <a:sysClr val="window" lastClr="FFFFFF"/>
                </a:solidFill>
              </a:endParaRPr>
            </a:p>
          </p:txBody>
        </p:sp>
        <p:sp>
          <p:nvSpPr>
            <p:cNvPr id="54" name="Oval 53"/>
            <p:cNvSpPr/>
            <p:nvPr/>
          </p:nvSpPr>
          <p:spPr>
            <a:xfrm>
              <a:off x="5860567" y="2514834"/>
              <a:ext cx="2964645" cy="1202690"/>
            </a:xfrm>
            <a:prstGeom prst="ellipse">
              <a:avLst/>
            </a:prstGeom>
            <a:gradFill>
              <a:gsLst>
                <a:gs pos="0">
                  <a:sysClr val="window" lastClr="FFFFFF">
                    <a:lumMod val="100000"/>
                    <a:alpha val="80000"/>
                  </a:sysClr>
                </a:gs>
                <a:gs pos="100000">
                  <a:sysClr val="window" lastClr="FFFFFF">
                    <a:alpha val="0"/>
                  </a:sysClr>
                </a:gs>
              </a:gsLst>
              <a:lin ang="5400000" scaled="1"/>
            </a:gradFill>
            <a:ln w="12700" cap="flat" cmpd="sng" algn="ctr">
              <a:noFill/>
              <a:prstDash val="solid"/>
            </a:ln>
            <a:effectLst/>
          </p:spPr>
          <p:txBody>
            <a:bodyPr anchor="ctr"/>
            <a:lstStyle/>
            <a:p>
              <a:pPr algn="ctr" fontAlgn="auto">
                <a:spcBef>
                  <a:spcPts val="0"/>
                </a:spcBef>
                <a:spcAft>
                  <a:spcPts val="0"/>
                </a:spcAft>
                <a:defRPr/>
              </a:pPr>
              <a:r>
                <a:rPr lang="en-US" sz="1600" kern="0" dirty="0" smtClean="0"/>
                <a:t>   2012</a:t>
              </a:r>
              <a:endParaRPr lang="en-US" sz="1600" kern="0" dirty="0"/>
            </a:p>
          </p:txBody>
        </p:sp>
      </p:grpSp>
      <p:cxnSp>
        <p:nvCxnSpPr>
          <p:cNvPr id="56" name="Straight Arrow Connector 55"/>
          <p:cNvCxnSpPr/>
          <p:nvPr/>
        </p:nvCxnSpPr>
        <p:spPr>
          <a:xfrm flipV="1">
            <a:off x="7708404" y="1824079"/>
            <a:ext cx="276790" cy="3974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599950" y="2990726"/>
            <a:ext cx="869024" cy="9013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36804" y="1353231"/>
            <a:ext cx="2743200" cy="461665"/>
          </a:xfrm>
          <a:prstGeom prst="rect">
            <a:avLst/>
          </a:prstGeom>
          <a:noFill/>
          <a:ln>
            <a:solidFill>
              <a:srgbClr val="0070C0"/>
            </a:solidFill>
          </a:ln>
        </p:spPr>
        <p:txBody>
          <a:bodyPr wrap="square" rtlCol="0">
            <a:spAutoFit/>
          </a:bodyPr>
          <a:lstStyle/>
          <a:p>
            <a:r>
              <a:rPr lang="en-IN" sz="1200" dirty="0" smtClean="0">
                <a:solidFill>
                  <a:schemeClr val="tx2">
                    <a:lumMod val="75000"/>
                  </a:schemeClr>
                </a:solidFill>
              </a:rPr>
              <a:t>David Edwards, a Harvard Professor invented Edible Food Packaging </a:t>
            </a:r>
            <a:endParaRPr lang="en-IN" sz="1200" dirty="0">
              <a:solidFill>
                <a:schemeClr val="tx2">
                  <a:lumMod val="75000"/>
                </a:schemeClr>
              </a:solidFill>
            </a:endParaRPr>
          </a:p>
        </p:txBody>
      </p:sp>
      <p:sp>
        <p:nvSpPr>
          <p:cNvPr id="59" name="TextBox 58"/>
          <p:cNvSpPr txBox="1"/>
          <p:nvPr/>
        </p:nvSpPr>
        <p:spPr>
          <a:xfrm>
            <a:off x="5724128" y="3908516"/>
            <a:ext cx="3199506" cy="461665"/>
          </a:xfrm>
          <a:prstGeom prst="rect">
            <a:avLst/>
          </a:prstGeom>
          <a:noFill/>
          <a:ln>
            <a:solidFill>
              <a:srgbClr val="0070C0"/>
            </a:solidFill>
          </a:ln>
        </p:spPr>
        <p:txBody>
          <a:bodyPr wrap="square" rtlCol="0">
            <a:spAutoFit/>
          </a:bodyPr>
          <a:lstStyle/>
          <a:p>
            <a:r>
              <a:rPr lang="en-IN" sz="1200" dirty="0" smtClean="0">
                <a:solidFill>
                  <a:schemeClr val="tx2">
                    <a:lumMod val="75000"/>
                  </a:schemeClr>
                </a:solidFill>
              </a:rPr>
              <a:t>Intelligent Packaging was first developed at </a:t>
            </a:r>
            <a:r>
              <a:rPr lang="en-IN" sz="1200" dirty="0">
                <a:solidFill>
                  <a:schemeClr val="tx2">
                    <a:lumMod val="75000"/>
                  </a:schemeClr>
                </a:solidFill>
              </a:rPr>
              <a:t>University of </a:t>
            </a:r>
            <a:r>
              <a:rPr lang="en-IN" sz="1200" dirty="0" smtClean="0">
                <a:solidFill>
                  <a:schemeClr val="tx2">
                    <a:lumMod val="75000"/>
                  </a:schemeClr>
                </a:solidFill>
              </a:rPr>
              <a:t>Strathclyde by Prof. Williams</a:t>
            </a:r>
            <a:endParaRPr lang="en-IN" sz="1200" dirty="0">
              <a:solidFill>
                <a:schemeClr val="tx2">
                  <a:lumMod val="75000"/>
                </a:schemeClr>
              </a:solidFill>
            </a:endParaRPr>
          </a:p>
        </p:txBody>
      </p:sp>
      <p:sp>
        <p:nvSpPr>
          <p:cNvPr id="60" name="TextBox 59"/>
          <p:cNvSpPr txBox="1"/>
          <p:nvPr/>
        </p:nvSpPr>
        <p:spPr>
          <a:xfrm>
            <a:off x="115054" y="5652700"/>
            <a:ext cx="2872770" cy="276999"/>
          </a:xfrm>
          <a:prstGeom prst="rect">
            <a:avLst/>
          </a:prstGeom>
          <a:noFill/>
          <a:ln>
            <a:solidFill>
              <a:srgbClr val="0070C0"/>
            </a:solidFill>
          </a:ln>
        </p:spPr>
        <p:txBody>
          <a:bodyPr wrap="square" rtlCol="0">
            <a:spAutoFit/>
          </a:bodyPr>
          <a:lstStyle/>
          <a:p>
            <a:r>
              <a:rPr lang="en-IN" sz="1200" dirty="0" smtClean="0">
                <a:solidFill>
                  <a:schemeClr val="tx2">
                    <a:lumMod val="75000"/>
                  </a:schemeClr>
                </a:solidFill>
              </a:rPr>
              <a:t>First commercial paper board was born</a:t>
            </a:r>
            <a:endParaRPr lang="en-IN" sz="1200" dirty="0">
              <a:solidFill>
                <a:schemeClr val="tx2">
                  <a:lumMod val="75000"/>
                </a:schemeClr>
              </a:solidFill>
            </a:endParaRPr>
          </a:p>
        </p:txBody>
      </p:sp>
      <p:sp>
        <p:nvSpPr>
          <p:cNvPr id="62" name="TextBox 61"/>
          <p:cNvSpPr txBox="1"/>
          <p:nvPr/>
        </p:nvSpPr>
        <p:spPr>
          <a:xfrm>
            <a:off x="115054" y="2263803"/>
            <a:ext cx="2743200" cy="461665"/>
          </a:xfrm>
          <a:prstGeom prst="rect">
            <a:avLst/>
          </a:prstGeom>
          <a:noFill/>
          <a:ln>
            <a:solidFill>
              <a:srgbClr val="0070C0"/>
            </a:solidFill>
          </a:ln>
        </p:spPr>
        <p:txBody>
          <a:bodyPr wrap="square" rtlCol="0">
            <a:spAutoFit/>
          </a:bodyPr>
          <a:lstStyle/>
          <a:p>
            <a:r>
              <a:rPr lang="en-US" sz="1200" dirty="0">
                <a:solidFill>
                  <a:schemeClr val="tx2">
                    <a:lumMod val="75000"/>
                  </a:schemeClr>
                </a:solidFill>
              </a:rPr>
              <a:t>The Kellogg </a:t>
            </a:r>
            <a:r>
              <a:rPr lang="en-US" sz="1200" dirty="0" smtClean="0">
                <a:solidFill>
                  <a:schemeClr val="tx2">
                    <a:lumMod val="75000"/>
                  </a:schemeClr>
                </a:solidFill>
              </a:rPr>
              <a:t>Company was the first </a:t>
            </a:r>
            <a:r>
              <a:rPr lang="en-US" sz="1200" dirty="0">
                <a:solidFill>
                  <a:schemeClr val="tx2">
                    <a:lumMod val="75000"/>
                  </a:schemeClr>
                </a:solidFill>
              </a:rPr>
              <a:t>to </a:t>
            </a:r>
            <a:r>
              <a:rPr lang="en-US" sz="1200" dirty="0" smtClean="0">
                <a:solidFill>
                  <a:schemeClr val="tx2">
                    <a:lumMod val="75000"/>
                  </a:schemeClr>
                </a:solidFill>
              </a:rPr>
              <a:t>use card board for cereal packaging</a:t>
            </a:r>
            <a:endParaRPr lang="en-IN" sz="1200" dirty="0">
              <a:solidFill>
                <a:schemeClr val="tx2">
                  <a:lumMod val="75000"/>
                </a:schemeClr>
              </a:solidFill>
            </a:endParaRPr>
          </a:p>
        </p:txBody>
      </p:sp>
      <p:sp>
        <p:nvSpPr>
          <p:cNvPr id="63" name="TextBox 62"/>
          <p:cNvSpPr txBox="1"/>
          <p:nvPr/>
        </p:nvSpPr>
        <p:spPr>
          <a:xfrm>
            <a:off x="2029198" y="4595409"/>
            <a:ext cx="2902842" cy="646331"/>
          </a:xfrm>
          <a:prstGeom prst="rect">
            <a:avLst/>
          </a:prstGeom>
          <a:noFill/>
          <a:ln>
            <a:solidFill>
              <a:srgbClr val="0070C0"/>
            </a:solidFill>
          </a:ln>
        </p:spPr>
        <p:txBody>
          <a:bodyPr wrap="square" rtlCol="0">
            <a:spAutoFit/>
          </a:bodyPr>
          <a:lstStyle/>
          <a:p>
            <a:r>
              <a:rPr lang="en-US" sz="1200" dirty="0">
                <a:solidFill>
                  <a:schemeClr val="tx2">
                    <a:lumMod val="75000"/>
                  </a:schemeClr>
                </a:solidFill>
              </a:rPr>
              <a:t>Eckert and Ziegler patent </a:t>
            </a:r>
            <a:r>
              <a:rPr lang="en-US" sz="1200" dirty="0" smtClean="0">
                <a:solidFill>
                  <a:schemeClr val="tx2">
                    <a:lumMod val="75000"/>
                  </a:schemeClr>
                </a:solidFill>
              </a:rPr>
              <a:t> was granted on the first </a:t>
            </a:r>
            <a:r>
              <a:rPr lang="en-US" sz="1200" dirty="0">
                <a:solidFill>
                  <a:schemeClr val="tx2">
                    <a:lumMod val="75000"/>
                  </a:schemeClr>
                </a:solidFill>
              </a:rPr>
              <a:t>commercial modern plastics injection </a:t>
            </a:r>
            <a:r>
              <a:rPr lang="en-US" sz="1200" dirty="0" err="1">
                <a:solidFill>
                  <a:schemeClr val="tx2">
                    <a:lumMod val="75000"/>
                  </a:schemeClr>
                </a:solidFill>
              </a:rPr>
              <a:t>moulding</a:t>
            </a:r>
            <a:r>
              <a:rPr lang="en-US" sz="1200" dirty="0">
                <a:solidFill>
                  <a:schemeClr val="tx2">
                    <a:lumMod val="75000"/>
                  </a:schemeClr>
                </a:solidFill>
              </a:rPr>
              <a:t> machine</a:t>
            </a:r>
            <a:endParaRPr lang="en-IN" sz="1200" dirty="0">
              <a:solidFill>
                <a:schemeClr val="tx2">
                  <a:lumMod val="75000"/>
                </a:schemeClr>
              </a:solidFill>
            </a:endParaRPr>
          </a:p>
        </p:txBody>
      </p:sp>
      <p:sp>
        <p:nvSpPr>
          <p:cNvPr id="64" name="TextBox 63"/>
          <p:cNvSpPr txBox="1"/>
          <p:nvPr/>
        </p:nvSpPr>
        <p:spPr>
          <a:xfrm>
            <a:off x="5076637" y="4820239"/>
            <a:ext cx="2808262" cy="461665"/>
          </a:xfrm>
          <a:prstGeom prst="rect">
            <a:avLst/>
          </a:prstGeom>
          <a:noFill/>
          <a:ln>
            <a:solidFill>
              <a:srgbClr val="0070C0"/>
            </a:solidFill>
          </a:ln>
        </p:spPr>
        <p:txBody>
          <a:bodyPr wrap="square" rtlCol="0">
            <a:spAutoFit/>
          </a:bodyPr>
          <a:lstStyle/>
          <a:p>
            <a:r>
              <a:rPr lang="en-US" sz="1200" dirty="0" err="1">
                <a:solidFill>
                  <a:schemeClr val="tx2">
                    <a:lumMod val="75000"/>
                  </a:schemeClr>
                </a:solidFill>
              </a:rPr>
              <a:t>Ermal</a:t>
            </a:r>
            <a:r>
              <a:rPr lang="en-US" sz="1200" dirty="0">
                <a:solidFill>
                  <a:schemeClr val="tx2">
                    <a:lumMod val="75000"/>
                  </a:schemeClr>
                </a:solidFill>
              </a:rPr>
              <a:t> </a:t>
            </a:r>
            <a:r>
              <a:rPr lang="en-US" sz="1200" dirty="0" err="1" smtClean="0">
                <a:solidFill>
                  <a:schemeClr val="tx2">
                    <a:lumMod val="75000"/>
                  </a:schemeClr>
                </a:solidFill>
              </a:rPr>
              <a:t>C.Fraze</a:t>
            </a:r>
            <a:r>
              <a:rPr lang="en-US" sz="1200" dirty="0" smtClean="0">
                <a:solidFill>
                  <a:schemeClr val="tx2">
                    <a:lumMod val="75000"/>
                  </a:schemeClr>
                </a:solidFill>
              </a:rPr>
              <a:t> produced </a:t>
            </a:r>
            <a:r>
              <a:rPr lang="en-US" sz="1200" dirty="0">
                <a:solidFill>
                  <a:schemeClr val="tx2">
                    <a:lumMod val="75000"/>
                  </a:schemeClr>
                </a:solidFill>
              </a:rPr>
              <a:t>the first pop-top aluminum can</a:t>
            </a:r>
            <a:endParaRPr lang="en-IN" sz="1200" dirty="0">
              <a:solidFill>
                <a:schemeClr val="tx2">
                  <a:lumMod val="75000"/>
                </a:schemeClr>
              </a:solidFill>
            </a:endParaRPr>
          </a:p>
        </p:txBody>
      </p:sp>
      <p:sp>
        <p:nvSpPr>
          <p:cNvPr id="65" name="TextBox 64"/>
          <p:cNvSpPr txBox="1"/>
          <p:nvPr/>
        </p:nvSpPr>
        <p:spPr>
          <a:xfrm>
            <a:off x="3266938" y="1900535"/>
            <a:ext cx="2457190" cy="461665"/>
          </a:xfrm>
          <a:prstGeom prst="rect">
            <a:avLst/>
          </a:prstGeom>
          <a:noFill/>
          <a:ln>
            <a:solidFill>
              <a:srgbClr val="0070C0"/>
            </a:solidFill>
          </a:ln>
        </p:spPr>
        <p:txBody>
          <a:bodyPr wrap="square" rtlCol="0">
            <a:spAutoFit/>
          </a:bodyPr>
          <a:lstStyle/>
          <a:p>
            <a:r>
              <a:rPr lang="en-IN" sz="1200" dirty="0" smtClean="0">
                <a:solidFill>
                  <a:schemeClr val="tx2">
                    <a:lumMod val="75000"/>
                  </a:schemeClr>
                </a:solidFill>
              </a:rPr>
              <a:t>The term “Active Packaging” was introduced by </a:t>
            </a:r>
            <a:r>
              <a:rPr lang="en-IN" sz="1200" dirty="0" err="1" smtClean="0">
                <a:solidFill>
                  <a:schemeClr val="tx2">
                    <a:lumMod val="75000"/>
                  </a:schemeClr>
                </a:solidFill>
              </a:rPr>
              <a:t>Labuza</a:t>
            </a:r>
            <a:endParaRPr lang="en-IN" sz="1200" dirty="0">
              <a:solidFill>
                <a:schemeClr val="tx2">
                  <a:lumMod val="75000"/>
                </a:schemeClr>
              </a:solidFill>
            </a:endParaRPr>
          </a:p>
        </p:txBody>
      </p:sp>
      <p:sp>
        <p:nvSpPr>
          <p:cNvPr id="55" name="TextBox 54"/>
          <p:cNvSpPr txBox="1"/>
          <p:nvPr/>
        </p:nvSpPr>
        <p:spPr>
          <a:xfrm>
            <a:off x="5791200" y="6440760"/>
            <a:ext cx="2743200" cy="228600"/>
          </a:xfrm>
          <a:prstGeom prst="rect">
            <a:avLst/>
          </a:prstGeom>
          <a:noFill/>
        </p:spPr>
        <p:txBody>
          <a:bodyPr wrap="square" rtlCol="0">
            <a:spAutoFit/>
          </a:bodyPr>
          <a:lstStyle/>
          <a:p>
            <a:r>
              <a:rPr lang="en-IN" sz="900" dirty="0" smtClean="0">
                <a:latin typeface="+mn-lt"/>
              </a:rPr>
              <a:t>For sources of information, please refer to </a:t>
            </a:r>
            <a:r>
              <a:rPr lang="en-IN" sz="900" dirty="0" smtClean="0">
                <a:latin typeface="+mn-lt"/>
                <a:hlinkClick r:id="" action="ppaction://noaction"/>
              </a:rPr>
              <a:t>Appendix 1</a:t>
            </a:r>
            <a:endParaRPr lang="en-IN" sz="900" dirty="0">
              <a:latin typeface="+mn-lt"/>
            </a:endParaRPr>
          </a:p>
        </p:txBody>
      </p:sp>
    </p:spTree>
    <p:extLst>
      <p:ext uri="{BB962C8B-B14F-4D97-AF65-F5344CB8AC3E}">
        <p14:creationId xmlns:p14="http://schemas.microsoft.com/office/powerpoint/2010/main" xmlns="" val="1984701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mn-lt"/>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a:solidFill>
                  <a:schemeClr val="bg1"/>
                </a:solidFill>
                <a:latin typeface="+mn-lt"/>
                <a:cs typeface="Arial" pitchFamily="34" charset="0"/>
              </a:rPr>
              <a:t>Objectives of the </a:t>
            </a:r>
            <a:r>
              <a:rPr lang="en-US" sz="2800" b="1" spc="-10" dirty="0" smtClean="0">
                <a:solidFill>
                  <a:schemeClr val="bg1"/>
                </a:solidFill>
                <a:latin typeface="+mn-lt"/>
                <a:cs typeface="Arial" pitchFamily="34" charset="0"/>
              </a:rPr>
              <a:t>Landscape Study</a:t>
            </a:r>
            <a:endParaRPr sz="2800" b="1" spc="-10" dirty="0">
              <a:solidFill>
                <a:schemeClr val="bg1"/>
              </a:solidFill>
              <a:latin typeface="+mn-lt"/>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173"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2" name="Rectangle 11"/>
          <p:cNvSpPr/>
          <p:nvPr/>
        </p:nvSpPr>
        <p:spPr>
          <a:xfrm>
            <a:off x="381000" y="927080"/>
            <a:ext cx="8153400" cy="4780796"/>
          </a:xfrm>
          <a:prstGeom prst="rect">
            <a:avLst/>
          </a:prstGeom>
        </p:spPr>
        <p:txBody>
          <a:bodyPr>
            <a:spAutoFit/>
          </a:bodyPr>
          <a:lstStyle/>
          <a:p>
            <a:pPr marL="231775" indent="-231775" algn="just" fontAlgn="auto">
              <a:lnSpc>
                <a:spcPct val="150000"/>
              </a:lnSpc>
              <a:spcBef>
                <a:spcPts val="200"/>
              </a:spcBef>
              <a:spcAft>
                <a:spcPts val="200"/>
              </a:spcAft>
              <a:buClr>
                <a:prstClr val="black"/>
              </a:buClr>
              <a:buSzPct val="150000"/>
              <a:buFont typeface="Arial" pitchFamily="34" charset="0"/>
              <a:buChar char="•"/>
              <a:tabLst>
                <a:tab pos="177800" algn="l"/>
              </a:tabLst>
              <a:defRPr/>
            </a:pPr>
            <a:r>
              <a:rPr lang="en-US" sz="1600" dirty="0" smtClean="0"/>
              <a:t>To understand </a:t>
            </a:r>
            <a:r>
              <a:rPr lang="en-US" sz="1600" dirty="0"/>
              <a:t>technology and </a:t>
            </a:r>
            <a:r>
              <a:rPr lang="en-US" sz="1600" dirty="0" smtClean="0"/>
              <a:t>prepare patent </a:t>
            </a:r>
            <a:r>
              <a:rPr lang="en-US" sz="1600" dirty="0"/>
              <a:t>landscape</a:t>
            </a:r>
          </a:p>
          <a:p>
            <a:pPr marL="231775" indent="-231775" algn="just" fontAlgn="auto">
              <a:lnSpc>
                <a:spcPct val="150000"/>
              </a:lnSpc>
              <a:spcBef>
                <a:spcPts val="200"/>
              </a:spcBef>
              <a:spcAft>
                <a:spcPts val="200"/>
              </a:spcAft>
              <a:buClr>
                <a:prstClr val="black"/>
              </a:buClr>
              <a:buSzPct val="150000"/>
              <a:buFont typeface="Arial" pitchFamily="34" charset="0"/>
              <a:buChar char="•"/>
              <a:tabLst>
                <a:tab pos="177800" algn="l"/>
              </a:tabLst>
              <a:defRPr/>
            </a:pPr>
            <a:r>
              <a:rPr lang="en-US" sz="1600" dirty="0" smtClean="0"/>
              <a:t>To understand </a:t>
            </a:r>
            <a:r>
              <a:rPr lang="en-US" sz="1600" dirty="0"/>
              <a:t>major patent holders, geographical distribution of patents, top sub-technologies based on </a:t>
            </a:r>
            <a:r>
              <a:rPr lang="en-US" sz="1600" dirty="0" smtClean="0"/>
              <a:t>IPC </a:t>
            </a:r>
            <a:r>
              <a:rPr lang="en-US" sz="1600" dirty="0"/>
              <a:t>codes</a:t>
            </a:r>
          </a:p>
          <a:p>
            <a:pPr marL="231775" indent="-231775" algn="just" fontAlgn="auto">
              <a:lnSpc>
                <a:spcPct val="150000"/>
              </a:lnSpc>
              <a:spcBef>
                <a:spcPts val="200"/>
              </a:spcBef>
              <a:spcAft>
                <a:spcPts val="200"/>
              </a:spcAft>
              <a:buClr>
                <a:prstClr val="black"/>
              </a:buClr>
              <a:buSzPct val="150000"/>
              <a:buFont typeface="Arial" pitchFamily="34" charset="0"/>
              <a:buChar char="•"/>
              <a:tabLst>
                <a:tab pos="177800" algn="l"/>
              </a:tabLst>
              <a:defRPr/>
            </a:pPr>
            <a:r>
              <a:rPr lang="en-US" sz="1600" dirty="0" smtClean="0"/>
              <a:t> Analysis </a:t>
            </a:r>
            <a:r>
              <a:rPr lang="en-US" sz="1600" dirty="0"/>
              <a:t>of patent filing trends over the years, top assignees, top patent classifications, among others</a:t>
            </a:r>
          </a:p>
          <a:p>
            <a:pPr marL="231775" indent="-231775" algn="just" fontAlgn="auto">
              <a:lnSpc>
                <a:spcPct val="150000"/>
              </a:lnSpc>
              <a:spcBef>
                <a:spcPts val="200"/>
              </a:spcBef>
              <a:spcAft>
                <a:spcPts val="200"/>
              </a:spcAft>
              <a:buClr>
                <a:prstClr val="black"/>
              </a:buClr>
              <a:buSzPct val="150000"/>
              <a:buFont typeface="Arial" pitchFamily="34" charset="0"/>
              <a:buChar char="•"/>
              <a:tabLst>
                <a:tab pos="177800" algn="l"/>
              </a:tabLst>
              <a:defRPr/>
            </a:pPr>
            <a:r>
              <a:rPr lang="en-US" sz="1600" kern="0" dirty="0" smtClean="0"/>
              <a:t>To conduct </a:t>
            </a:r>
            <a:r>
              <a:rPr lang="en-US" sz="1600" kern="0" dirty="0"/>
              <a:t>Patent Portfolio based study of patents relating to core focus area of </a:t>
            </a:r>
            <a:r>
              <a:rPr lang="en-US" sz="1600" kern="0" dirty="0" smtClean="0"/>
              <a:t>Smart, Active and Intelligent food packaging materials</a:t>
            </a:r>
          </a:p>
          <a:p>
            <a:pPr marL="231775" indent="-231775" algn="just" fontAlgn="auto">
              <a:lnSpc>
                <a:spcPct val="150000"/>
              </a:lnSpc>
              <a:spcBef>
                <a:spcPts val="200"/>
              </a:spcBef>
              <a:spcAft>
                <a:spcPts val="200"/>
              </a:spcAft>
              <a:buClr>
                <a:prstClr val="black"/>
              </a:buClr>
              <a:buSzPct val="150000"/>
              <a:buFont typeface="Arial" pitchFamily="34" charset="0"/>
              <a:buChar char="•"/>
              <a:tabLst>
                <a:tab pos="177800" algn="l"/>
              </a:tabLst>
              <a:defRPr/>
            </a:pPr>
            <a:r>
              <a:rPr lang="en-IN" sz="1600" dirty="0" smtClean="0"/>
              <a:t>The instant sample report provides patent analysis for Smart, Active and Intelligent packaging materials for food &amp; beverages market, which includes different </a:t>
            </a:r>
            <a:r>
              <a:rPr lang="en-US" sz="1600" dirty="0" smtClean="0"/>
              <a:t>types of technical or functional features of advance packaging materials along with manufacturing techniques and advanced technology </a:t>
            </a:r>
            <a:r>
              <a:rPr lang="en-IN" sz="1600" dirty="0" smtClean="0"/>
              <a:t>based patents.</a:t>
            </a:r>
            <a:endParaRPr lang="en-US" sz="1600" kern="0" dirty="0" smtClean="0"/>
          </a:p>
          <a:p>
            <a:pPr marL="231775" indent="-231775" algn="just" fontAlgn="auto">
              <a:lnSpc>
                <a:spcPct val="150000"/>
              </a:lnSpc>
              <a:spcBef>
                <a:spcPts val="200"/>
              </a:spcBef>
              <a:spcAft>
                <a:spcPts val="200"/>
              </a:spcAft>
              <a:buClr>
                <a:prstClr val="black"/>
              </a:buClr>
              <a:buSzPct val="150000"/>
              <a:buFont typeface="Arial" pitchFamily="34" charset="0"/>
              <a:buChar char="•"/>
              <a:tabLst>
                <a:tab pos="177800" algn="l"/>
              </a:tabLst>
              <a:defRPr/>
            </a:pPr>
            <a:endParaRPr lang="en-US" sz="1600" kern="0" dirty="0"/>
          </a:p>
        </p:txBody>
      </p:sp>
      <p:sp>
        <p:nvSpPr>
          <p:cNvPr id="14" name="Slide Number Placeholder 13"/>
          <p:cNvSpPr>
            <a:spLocks noGrp="1"/>
          </p:cNvSpPr>
          <p:nvPr>
            <p:ph type="sldNum" sz="quarter" idx="12"/>
          </p:nvPr>
        </p:nvSpPr>
        <p:spPr/>
        <p:txBody>
          <a:bodyPr/>
          <a:lstStyle/>
          <a:p>
            <a:pPr>
              <a:defRPr/>
            </a:pPr>
            <a:fld id="{46318E3D-C770-4D91-B40E-7E88DA3097BF}" type="slidenum">
              <a:rPr lang="en-IN" smtClean="0"/>
              <a:pPr>
                <a:defRPr/>
              </a:pPr>
              <a:t>6</a:t>
            </a:fld>
            <a:endParaRPr lang="en-IN" dirty="0"/>
          </a:p>
        </p:txBody>
      </p:sp>
      <p:sp>
        <p:nvSpPr>
          <p:cNvPr id="9" name="Rectangle 8"/>
          <p:cNvSpPr/>
          <p:nvPr/>
        </p:nvSpPr>
        <p:spPr>
          <a:xfrm>
            <a:off x="304800" y="5253007"/>
            <a:ext cx="8229600" cy="1200329"/>
          </a:xfrm>
          <a:prstGeom prst="rect">
            <a:avLst/>
          </a:prstGeom>
        </p:spPr>
        <p:txBody>
          <a:bodyPr wrap="square">
            <a:spAutoFit/>
          </a:bodyPr>
          <a:lstStyle/>
          <a:p>
            <a:pPr marL="341313" indent="-341313" algn="just" fontAlgn="auto">
              <a:lnSpc>
                <a:spcPct val="150000"/>
              </a:lnSpc>
              <a:spcBef>
                <a:spcPts val="0"/>
              </a:spcBef>
              <a:spcAft>
                <a:spcPts val="0"/>
              </a:spcAft>
              <a:buClr>
                <a:prstClr val="black"/>
              </a:buClr>
              <a:buSzPct val="150000"/>
              <a:defRPr/>
            </a:pPr>
            <a:r>
              <a:rPr lang="en-IN" sz="1600" b="1" i="1" dirty="0" smtClean="0"/>
              <a:t>Assumptions:</a:t>
            </a:r>
            <a:endParaRPr lang="en-US" sz="1600" b="1" i="1" dirty="0" smtClean="0"/>
          </a:p>
          <a:p>
            <a:pPr marL="341313" indent="-341313" algn="just" fontAlgn="auto">
              <a:lnSpc>
                <a:spcPct val="150000"/>
              </a:lnSpc>
              <a:spcBef>
                <a:spcPts val="0"/>
              </a:spcBef>
              <a:spcAft>
                <a:spcPts val="0"/>
              </a:spcAft>
              <a:buClr>
                <a:prstClr val="black"/>
              </a:buClr>
              <a:buSzPct val="150000"/>
              <a:buFont typeface="Arial" pitchFamily="34" charset="0"/>
              <a:buChar char="•"/>
              <a:defRPr/>
            </a:pPr>
            <a:r>
              <a:rPr lang="en-IN" sz="1600" dirty="0" smtClean="0"/>
              <a:t>The landscape study </a:t>
            </a:r>
            <a:r>
              <a:rPr lang="en-IN" sz="1600" dirty="0"/>
              <a:t>focuses on patents pertaining to </a:t>
            </a:r>
            <a:r>
              <a:rPr lang="en-IN" sz="1600" dirty="0" smtClean="0"/>
              <a:t>smart packaging materials published </a:t>
            </a:r>
            <a:r>
              <a:rPr lang="en-IN" sz="1600" dirty="0"/>
              <a:t>between </a:t>
            </a:r>
            <a:r>
              <a:rPr lang="en-IN" sz="1600" b="1" dirty="0" smtClean="0"/>
              <a:t>2008-2018</a:t>
            </a:r>
            <a:r>
              <a:rPr lang="en-IN" sz="1600" dirty="0" smtClean="0"/>
              <a:t>.</a:t>
            </a:r>
            <a:endParaRPr lang="en-US"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3" y="2992438"/>
            <a:ext cx="8385175" cy="436562"/>
          </a:xfrm>
        </p:spPr>
        <p:txBody>
          <a:bodyPr/>
          <a:lstStyle/>
          <a:p>
            <a:pPr marL="180000" indent="-457200" eaLnBrk="1" hangingPunct="1">
              <a:lnSpc>
                <a:spcPct val="150000"/>
              </a:lnSpc>
              <a:spcBef>
                <a:spcPts val="200"/>
              </a:spcBef>
              <a:spcAft>
                <a:spcPts val="200"/>
              </a:spcAft>
              <a:tabLst>
                <a:tab pos="468313" algn="l"/>
              </a:tabLst>
              <a:defRPr/>
            </a:pPr>
            <a:r>
              <a:rPr lang="en-US" sz="2800" b="1" dirty="0" smtClean="0">
                <a:cs typeface="Arial" pitchFamily="34" charset="0"/>
              </a:rPr>
              <a:t>Trend Analysis and Graphical Representation</a:t>
            </a:r>
          </a:p>
        </p:txBody>
      </p:sp>
      <p:pic>
        <p:nvPicPr>
          <p:cNvPr id="5" name="Picture 2"/>
          <p:cNvPicPr>
            <a:picLocks noChangeAspect="1" noChangeArrowheads="1"/>
          </p:cNvPicPr>
          <p:nvPr/>
        </p:nvPicPr>
        <p:blipFill>
          <a:blip r:embed="rId2" cstate="print"/>
          <a:srcRect/>
          <a:stretch>
            <a:fillRect/>
          </a:stretch>
        </p:blipFill>
        <p:spPr bwMode="auto">
          <a:xfrm>
            <a:off x="152400" y="6356350"/>
            <a:ext cx="1143000" cy="349250"/>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46318E3D-C770-4D91-B40E-7E88DA3097BF}" type="slidenum">
              <a:rPr lang="en-IN" smtClean="0"/>
              <a:pPr>
                <a:defRPr/>
              </a:pPr>
              <a:t>7</a:t>
            </a:fld>
            <a:endParaRPr lang="en-IN"/>
          </a:p>
        </p:txBody>
      </p:sp>
      <p:sp>
        <p:nvSpPr>
          <p:cNvPr id="7" name="Rectangle 12"/>
          <p:cNvSpPr>
            <a:spLocks noChangeArrowheads="1"/>
          </p:cNvSpPr>
          <p:nvPr/>
        </p:nvSpPr>
        <p:spPr bwMode="auto">
          <a:xfrm>
            <a:off x="1295400" y="6553200"/>
            <a:ext cx="7239000" cy="215900"/>
          </a:xfrm>
          <a:prstGeom prst="rect">
            <a:avLst/>
          </a:prstGeom>
          <a:noFill/>
          <a:ln w="9525">
            <a:noFill/>
            <a:miter lim="800000"/>
            <a:headEnd/>
            <a:tailEnd/>
          </a:ln>
        </p:spPr>
        <p:txBody>
          <a:bodyPr>
            <a:spAutoFit/>
          </a:bodyPr>
          <a:lstStyle/>
          <a:p>
            <a:r>
              <a:rPr lang="en-US" sz="800" dirty="0"/>
              <a:t>Patent Searching | Research and Analytics | Patent Prosecution/Preparation Support | Litigation and E-Discovery | IP Valuation |  Patent Portfolio Watch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mn-lt"/>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smtClean="0">
                <a:solidFill>
                  <a:schemeClr val="bg1"/>
                </a:solidFill>
                <a:latin typeface="+mn-lt"/>
                <a:cs typeface="Arial" pitchFamily="34" charset="0"/>
              </a:rPr>
              <a:t>Filing Trends – Last 10 Years</a:t>
            </a:r>
            <a:endParaRPr sz="2800" b="1" spc="-10" dirty="0">
              <a:solidFill>
                <a:schemeClr val="bg1"/>
              </a:solidFill>
              <a:latin typeface="+mn-lt"/>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270"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23" name="Slide Number Placeholder 22"/>
          <p:cNvSpPr>
            <a:spLocks noGrp="1"/>
          </p:cNvSpPr>
          <p:nvPr>
            <p:ph type="sldNum" sz="quarter" idx="12"/>
          </p:nvPr>
        </p:nvSpPr>
        <p:spPr/>
        <p:txBody>
          <a:bodyPr/>
          <a:lstStyle/>
          <a:p>
            <a:pPr>
              <a:defRPr/>
            </a:pPr>
            <a:fld id="{46318E3D-C770-4D91-B40E-7E88DA3097BF}" type="slidenum">
              <a:rPr lang="en-IN" smtClean="0"/>
              <a:pPr>
                <a:defRPr/>
              </a:pPr>
              <a:t>8</a:t>
            </a:fld>
            <a:endParaRPr lang="en-IN" dirty="0"/>
          </a:p>
        </p:txBody>
      </p:sp>
      <p:sp>
        <p:nvSpPr>
          <p:cNvPr id="9" name="Rounded Rectangle 8"/>
          <p:cNvSpPr/>
          <p:nvPr/>
        </p:nvSpPr>
        <p:spPr bwMode="auto">
          <a:xfrm>
            <a:off x="480864" y="5229200"/>
            <a:ext cx="1066800" cy="304799"/>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12" name="TextBox 12"/>
          <p:cNvSpPr txBox="1">
            <a:spLocks noChangeArrowheads="1"/>
          </p:cNvSpPr>
          <p:nvPr/>
        </p:nvSpPr>
        <p:spPr bwMode="auto">
          <a:xfrm>
            <a:off x="467544" y="5517232"/>
            <a:ext cx="8439472" cy="646331"/>
          </a:xfrm>
          <a:prstGeom prst="rect">
            <a:avLst/>
          </a:prstGeom>
          <a:noFill/>
          <a:ln w="9525">
            <a:solidFill>
              <a:schemeClr val="accent1">
                <a:shade val="50000"/>
              </a:schemeClr>
            </a:solidFill>
            <a:miter lim="800000"/>
            <a:headEnd/>
            <a:tailEnd/>
          </a:ln>
        </p:spPr>
        <p:txBody>
          <a:bodyPr wrap="square">
            <a:spAutoFit/>
          </a:bodyPr>
          <a:lstStyle/>
          <a:p>
            <a:pPr algn="just"/>
            <a:r>
              <a:rPr lang="en-US" sz="1200" dirty="0" smtClean="0"/>
              <a:t>Global patent filing trend analysis shows an overall rise in the number of patent applications filed during the last 10 years. There is significant rise in the number of patents filed from the year 2015 onwards with highest filing in the year 2016. Maximum number of patent applications were filed from CN, followed by US and KR jurisdictions. </a:t>
            </a:r>
          </a:p>
        </p:txBody>
      </p:sp>
      <p:sp>
        <p:nvSpPr>
          <p:cNvPr id="2" name="TextBox 1"/>
          <p:cNvSpPr txBox="1"/>
          <p:nvPr/>
        </p:nvSpPr>
        <p:spPr>
          <a:xfrm rot="16200000">
            <a:off x="-235371" y="3104136"/>
            <a:ext cx="1750800" cy="261610"/>
          </a:xfrm>
          <a:prstGeom prst="rect">
            <a:avLst/>
          </a:prstGeom>
          <a:noFill/>
        </p:spPr>
        <p:txBody>
          <a:bodyPr wrap="none" rtlCol="0">
            <a:spAutoFit/>
          </a:bodyPr>
          <a:lstStyle/>
          <a:p>
            <a:r>
              <a:rPr lang="en-IN" sz="1100" b="1" dirty="0" smtClean="0">
                <a:latin typeface="+mn-lt"/>
              </a:rPr>
              <a:t>Number of Patent Families</a:t>
            </a:r>
            <a:endParaRPr lang="en-IN" sz="1100" b="1" dirty="0">
              <a:latin typeface="+mn-lt"/>
            </a:endParaRPr>
          </a:p>
        </p:txBody>
      </p:sp>
      <p:sp>
        <p:nvSpPr>
          <p:cNvPr id="3" name="TextBox 2"/>
          <p:cNvSpPr txBox="1"/>
          <p:nvPr/>
        </p:nvSpPr>
        <p:spPr>
          <a:xfrm>
            <a:off x="4038600" y="4953000"/>
            <a:ext cx="1149674" cy="261610"/>
          </a:xfrm>
          <a:prstGeom prst="rect">
            <a:avLst/>
          </a:prstGeom>
          <a:noFill/>
        </p:spPr>
        <p:txBody>
          <a:bodyPr wrap="none" rtlCol="0">
            <a:spAutoFit/>
          </a:bodyPr>
          <a:lstStyle/>
          <a:p>
            <a:r>
              <a:rPr lang="en-IN" sz="1100" b="1" dirty="0" smtClean="0">
                <a:latin typeface="+mn-lt"/>
              </a:rPr>
              <a:t>Application Year</a:t>
            </a:r>
            <a:endParaRPr lang="en-IN" sz="1100" b="1" dirty="0">
              <a:latin typeface="+mn-lt"/>
            </a:endParaRPr>
          </a:p>
        </p:txBody>
      </p:sp>
      <p:graphicFrame>
        <p:nvGraphicFramePr>
          <p:cNvPr id="13" name="Chart 12"/>
          <p:cNvGraphicFramePr>
            <a:graphicFrameLocks/>
          </p:cNvGraphicFramePr>
          <p:nvPr>
            <p:extLst>
              <p:ext uri="{D42A27DB-BD31-4B8C-83A1-F6EECF244321}">
                <p14:modId xmlns:p14="http://schemas.microsoft.com/office/powerpoint/2010/main" xmlns="" val="1467670232"/>
              </p:ext>
            </p:extLst>
          </p:nvPr>
        </p:nvGraphicFramePr>
        <p:xfrm>
          <a:off x="711200" y="1325178"/>
          <a:ext cx="7772400" cy="3819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xmlns="" val="3658995485"/>
              </p:ext>
            </p:extLst>
          </p:nvPr>
        </p:nvGraphicFramePr>
        <p:xfrm>
          <a:off x="1336675" y="1357298"/>
          <a:ext cx="3371850" cy="2147902"/>
        </p:xfrm>
        <a:graphic>
          <a:graphicData uri="http://schemas.openxmlformats.org/drawingml/2006/chart">
            <c:chart xmlns:c="http://schemas.openxmlformats.org/drawingml/2006/chart" xmlns:r="http://schemas.openxmlformats.org/officeDocument/2006/relationships" r:id="rId5"/>
          </a:graphicData>
        </a:graphic>
      </p:graphicFrame>
      <p:sp>
        <p:nvSpPr>
          <p:cNvPr id="15" name="Rectangle 14"/>
          <p:cNvSpPr/>
          <p:nvPr/>
        </p:nvSpPr>
        <p:spPr>
          <a:xfrm>
            <a:off x="467544" y="6207115"/>
            <a:ext cx="8007424" cy="230832"/>
          </a:xfrm>
          <a:prstGeom prst="rect">
            <a:avLst/>
          </a:prstGeom>
        </p:spPr>
        <p:txBody>
          <a:bodyPr wrap="square">
            <a:spAutoFit/>
          </a:bodyPr>
          <a:lstStyle/>
          <a:p>
            <a:r>
              <a:rPr lang="en-US" sz="900" b="1" dirty="0" smtClean="0">
                <a:solidFill>
                  <a:srgbClr val="4D4D4D"/>
                </a:solidFill>
                <a:latin typeface="+mn-lt"/>
              </a:rPr>
              <a:t># </a:t>
            </a:r>
            <a:r>
              <a:rPr lang="en-US" sz="900" dirty="0" smtClean="0">
                <a:solidFill>
                  <a:srgbClr val="4D4D4D"/>
                </a:solidFill>
                <a:latin typeface="+mn-lt"/>
              </a:rPr>
              <a:t>Filing</a:t>
            </a:r>
            <a:r>
              <a:rPr lang="en-IN" sz="900" dirty="0" smtClean="0">
                <a:solidFill>
                  <a:srgbClr val="4D4D4D"/>
                </a:solidFill>
                <a:latin typeface="+mn-lt"/>
              </a:rPr>
              <a:t> trends for year 2017-2018 may be higher than that reflected in the above graph, attributed to unpublished patent applications.</a:t>
            </a:r>
            <a:endParaRPr lang="en-IN" sz="900" b="1" dirty="0" smtClean="0">
              <a:solidFill>
                <a:srgbClr val="4D4D4D"/>
              </a:solidFill>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object 3"/>
          <p:cNvSpPr>
            <a:spLocks noChangeArrowheads="1"/>
          </p:cNvSpPr>
          <p:nvPr/>
        </p:nvSpPr>
        <p:spPr bwMode="auto">
          <a:xfrm>
            <a:off x="85725" y="6276975"/>
            <a:ext cx="1250950" cy="506413"/>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en-US">
              <a:latin typeface="+mn-lt"/>
            </a:endParaRPr>
          </a:p>
        </p:txBody>
      </p:sp>
      <p:sp>
        <p:nvSpPr>
          <p:cNvPr id="6" name="object 6"/>
          <p:cNvSpPr txBox="1">
            <a:spLocks noGrp="1"/>
          </p:cNvSpPr>
          <p:nvPr>
            <p:ph type="title"/>
          </p:nvPr>
        </p:nvSpPr>
        <p:spPr>
          <a:xfrm>
            <a:off x="379413" y="207963"/>
            <a:ext cx="8385175" cy="431800"/>
          </a:xfrm>
        </p:spPr>
        <p:txBody>
          <a:bodyPr rtlCol="0">
            <a:spAutoFit/>
          </a:bodyPr>
          <a:lstStyle/>
          <a:p>
            <a:pPr marL="12700" eaLnBrk="1" fontAlgn="auto" hangingPunct="1">
              <a:spcBef>
                <a:spcPts val="0"/>
              </a:spcBef>
              <a:spcAft>
                <a:spcPts val="0"/>
              </a:spcAft>
              <a:defRPr/>
            </a:pPr>
            <a:r>
              <a:rPr lang="en-US" sz="2800" b="1" spc="-10" dirty="0" smtClean="0">
                <a:solidFill>
                  <a:schemeClr val="bg1"/>
                </a:solidFill>
                <a:latin typeface="+mn-lt"/>
                <a:cs typeface="Arial" pitchFamily="34" charset="0"/>
              </a:rPr>
              <a:t>Publication Trends - Last 10 Years</a:t>
            </a:r>
            <a:endParaRPr sz="2800" b="1" spc="-10" dirty="0">
              <a:solidFill>
                <a:schemeClr val="bg1"/>
              </a:solidFill>
              <a:latin typeface="+mn-lt"/>
              <a:cs typeface="Arial" pitchFamily="34" charset="0"/>
            </a:endParaRPr>
          </a:p>
        </p:txBody>
      </p:sp>
      <p:sp>
        <p:nvSpPr>
          <p:cNvPr id="10" name="Rectangle 9"/>
          <p:cNvSpPr/>
          <p:nvPr/>
        </p:nvSpPr>
        <p:spPr>
          <a:xfrm>
            <a:off x="76200" y="6324600"/>
            <a:ext cx="150495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1270" name="Picture 2"/>
          <p:cNvPicPr>
            <a:picLocks noChangeAspect="1" noChangeArrowheads="1"/>
          </p:cNvPicPr>
          <p:nvPr/>
        </p:nvPicPr>
        <p:blipFill>
          <a:blip r:embed="rId3" cstate="print"/>
          <a:srcRect/>
          <a:stretch>
            <a:fillRect/>
          </a:stretch>
        </p:blipFill>
        <p:spPr bwMode="auto">
          <a:xfrm>
            <a:off x="228600" y="6432550"/>
            <a:ext cx="1066800" cy="349250"/>
          </a:xfrm>
          <a:prstGeom prst="rect">
            <a:avLst/>
          </a:prstGeom>
          <a:noFill/>
          <a:ln w="9525">
            <a:noFill/>
            <a:miter lim="800000"/>
            <a:headEnd/>
            <a:tailEnd/>
          </a:ln>
        </p:spPr>
      </p:pic>
      <p:sp>
        <p:nvSpPr>
          <p:cNvPr id="14" name="Rounded Rectangle 13"/>
          <p:cNvSpPr/>
          <p:nvPr/>
        </p:nvSpPr>
        <p:spPr bwMode="auto">
          <a:xfrm>
            <a:off x="381000" y="5029200"/>
            <a:ext cx="1066800" cy="304799"/>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latin typeface="Arial" pitchFamily="34" charset="0"/>
                <a:cs typeface="Arial" pitchFamily="34" charset="0"/>
              </a:rPr>
              <a:t>Insights</a:t>
            </a:r>
          </a:p>
        </p:txBody>
      </p:sp>
      <p:sp>
        <p:nvSpPr>
          <p:cNvPr id="19" name="Rectangle 18"/>
          <p:cNvSpPr/>
          <p:nvPr/>
        </p:nvSpPr>
        <p:spPr>
          <a:xfrm>
            <a:off x="364976" y="5877272"/>
            <a:ext cx="5791200" cy="230832"/>
          </a:xfrm>
          <a:prstGeom prst="rect">
            <a:avLst/>
          </a:prstGeom>
        </p:spPr>
        <p:txBody>
          <a:bodyPr wrap="square">
            <a:spAutoFit/>
          </a:bodyPr>
          <a:lstStyle/>
          <a:p>
            <a:r>
              <a:rPr lang="en-US" sz="900" dirty="0" smtClean="0">
                <a:solidFill>
                  <a:srgbClr val="4D4D4D"/>
                </a:solidFill>
                <a:latin typeface="+mn-lt"/>
              </a:rPr>
              <a:t># Graphs were prepared based on the publication year of the priority application</a:t>
            </a:r>
            <a:endParaRPr lang="en-IN" sz="900" dirty="0" smtClean="0">
              <a:solidFill>
                <a:srgbClr val="4D4D4D"/>
              </a:solidFill>
              <a:latin typeface="+mn-lt"/>
            </a:endParaRPr>
          </a:p>
        </p:txBody>
      </p:sp>
      <p:sp>
        <p:nvSpPr>
          <p:cNvPr id="23" name="Slide Number Placeholder 22"/>
          <p:cNvSpPr>
            <a:spLocks noGrp="1"/>
          </p:cNvSpPr>
          <p:nvPr>
            <p:ph type="sldNum" sz="quarter" idx="12"/>
          </p:nvPr>
        </p:nvSpPr>
        <p:spPr/>
        <p:txBody>
          <a:bodyPr/>
          <a:lstStyle/>
          <a:p>
            <a:pPr>
              <a:defRPr/>
            </a:pPr>
            <a:fld id="{46318E3D-C770-4D91-B40E-7E88DA3097BF}" type="slidenum">
              <a:rPr lang="en-IN" smtClean="0"/>
              <a:pPr>
                <a:defRPr/>
              </a:pPr>
              <a:t>9</a:t>
            </a:fld>
            <a:endParaRPr lang="en-IN"/>
          </a:p>
        </p:txBody>
      </p:sp>
      <p:sp>
        <p:nvSpPr>
          <p:cNvPr id="25" name="TextBox 12"/>
          <p:cNvSpPr txBox="1">
            <a:spLocks noChangeArrowheads="1"/>
          </p:cNvSpPr>
          <p:nvPr/>
        </p:nvSpPr>
        <p:spPr bwMode="auto">
          <a:xfrm>
            <a:off x="381000" y="5334000"/>
            <a:ext cx="8439472" cy="461665"/>
          </a:xfrm>
          <a:prstGeom prst="rect">
            <a:avLst/>
          </a:prstGeom>
          <a:noFill/>
          <a:ln w="9525">
            <a:solidFill>
              <a:schemeClr val="accent1">
                <a:shade val="50000"/>
              </a:schemeClr>
            </a:solidFill>
            <a:miter lim="800000"/>
            <a:headEnd/>
            <a:tailEnd/>
          </a:ln>
        </p:spPr>
        <p:txBody>
          <a:bodyPr wrap="square">
            <a:spAutoFit/>
          </a:bodyPr>
          <a:lstStyle/>
          <a:p>
            <a:pPr algn="just">
              <a:defRPr/>
            </a:pPr>
            <a:r>
              <a:rPr lang="en-US" sz="1200" dirty="0" smtClean="0"/>
              <a:t>Global patent publication trend presents an overall rise in the number of publications during last 10 years with its peak during 2017, which suggests significant filing during 2015-2016.</a:t>
            </a:r>
            <a:endParaRPr lang="en-US" sz="1200" dirty="0" smtClean="0">
              <a:solidFill>
                <a:srgbClr val="4D4D4D"/>
              </a:solidFill>
            </a:endParaRPr>
          </a:p>
        </p:txBody>
      </p:sp>
      <p:sp>
        <p:nvSpPr>
          <p:cNvPr id="12" name="TextBox 11"/>
          <p:cNvSpPr txBox="1"/>
          <p:nvPr/>
        </p:nvSpPr>
        <p:spPr>
          <a:xfrm rot="16200000">
            <a:off x="-515995" y="2649595"/>
            <a:ext cx="1750800" cy="261610"/>
          </a:xfrm>
          <a:prstGeom prst="rect">
            <a:avLst/>
          </a:prstGeom>
          <a:noFill/>
        </p:spPr>
        <p:txBody>
          <a:bodyPr wrap="none" rtlCol="0">
            <a:spAutoFit/>
          </a:bodyPr>
          <a:lstStyle/>
          <a:p>
            <a:r>
              <a:rPr lang="en-US" sz="1100" b="1" dirty="0" smtClean="0">
                <a:latin typeface="+mn-lt"/>
              </a:rPr>
              <a:t>Number of Patent Families</a:t>
            </a:r>
            <a:endParaRPr lang="en-IN" sz="1100" b="1" dirty="0">
              <a:latin typeface="+mn-lt"/>
            </a:endParaRPr>
          </a:p>
        </p:txBody>
      </p:sp>
      <p:sp>
        <p:nvSpPr>
          <p:cNvPr id="13" name="TextBox 12"/>
          <p:cNvSpPr txBox="1"/>
          <p:nvPr/>
        </p:nvSpPr>
        <p:spPr>
          <a:xfrm>
            <a:off x="3805451" y="4778514"/>
            <a:ext cx="1140056" cy="261610"/>
          </a:xfrm>
          <a:prstGeom prst="rect">
            <a:avLst/>
          </a:prstGeom>
          <a:noFill/>
        </p:spPr>
        <p:txBody>
          <a:bodyPr wrap="none" rtlCol="0">
            <a:spAutoFit/>
          </a:bodyPr>
          <a:lstStyle/>
          <a:p>
            <a:r>
              <a:rPr lang="en-IN" sz="1100" b="1" dirty="0" smtClean="0">
                <a:latin typeface="+mn-lt"/>
              </a:rPr>
              <a:t>Publication Year</a:t>
            </a:r>
            <a:endParaRPr lang="en-IN" sz="1100" b="1" dirty="0">
              <a:latin typeface="+mn-lt"/>
            </a:endParaRPr>
          </a:p>
        </p:txBody>
      </p:sp>
      <p:graphicFrame>
        <p:nvGraphicFramePr>
          <p:cNvPr id="16" name="Chart 15"/>
          <p:cNvGraphicFramePr>
            <a:graphicFrameLocks/>
          </p:cNvGraphicFramePr>
          <p:nvPr>
            <p:extLst>
              <p:ext uri="{D42A27DB-BD31-4B8C-83A1-F6EECF244321}">
                <p14:modId xmlns:p14="http://schemas.microsoft.com/office/powerpoint/2010/main" xmlns="" val="797296190"/>
              </p:ext>
            </p:extLst>
          </p:nvPr>
        </p:nvGraphicFramePr>
        <p:xfrm>
          <a:off x="588005" y="1408800"/>
          <a:ext cx="7815589" cy="336971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37878</TotalTime>
  <Words>3699</Words>
  <Application>Microsoft Office PowerPoint</Application>
  <PresentationFormat>On-screen Show (4:3)</PresentationFormat>
  <Paragraphs>422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Contents</vt:lpstr>
      <vt:lpstr>Introduction to Smart Food Packaging  </vt:lpstr>
      <vt:lpstr>Growth Prospects of Smart Food Packaging Materials</vt:lpstr>
      <vt:lpstr>Key Developments – Smart &amp; Active Packaging Materials  </vt:lpstr>
      <vt:lpstr>Objectives of the Landscape Study</vt:lpstr>
      <vt:lpstr>Trend Analysis and Graphical Representation</vt:lpstr>
      <vt:lpstr>Filing Trends – Last 10 Years</vt:lpstr>
      <vt:lpstr>Publication Trends - Last 10 Years</vt:lpstr>
      <vt:lpstr>Top Assignee</vt:lpstr>
      <vt:lpstr>Top International Patent Classifications (IPCs)</vt:lpstr>
      <vt:lpstr>Top International Patent Classifications (IPCs)</vt:lpstr>
      <vt:lpstr>Top International Patent Classifications (IPCs)</vt:lpstr>
      <vt:lpstr>Slide 14</vt:lpstr>
      <vt:lpstr>Key Technological Trends</vt:lpstr>
      <vt:lpstr>Technical/ Functional Feature of Food Packaging Material</vt:lpstr>
      <vt:lpstr>Type of Food Packaging Material</vt:lpstr>
      <vt:lpstr>Slide 18</vt:lpstr>
      <vt:lpstr>Slide 19</vt:lpstr>
      <vt:lpstr>Patent Portfolio Analysis</vt:lpstr>
      <vt:lpstr>Slide 21</vt:lpstr>
      <vt:lpstr>Slide 22</vt:lpstr>
      <vt:lpstr>Patent Portfolio Analysis – Cryovac Inc.</vt:lpstr>
      <vt:lpstr>Patent Portfolio Analysis – Cryovac Inc.</vt:lpstr>
      <vt:lpstr>Patent Portfolio Analysis – Multisorb</vt:lpstr>
      <vt:lpstr>Patent Portfolio Analysis – Multisorb </vt:lpstr>
      <vt:lpstr>Analysis of Key Granted Patents/Patent Applications Assigned to Educational Institutes and Other Companies </vt:lpstr>
      <vt:lpstr>Granted Patents/Patent Applications – Institutes &amp; Universities</vt:lpstr>
      <vt:lpstr>Granted Patents/ Patent Application – Other Companies</vt:lpstr>
      <vt:lpstr>Granted Patents/ Patent Application – Other Companies</vt:lpstr>
      <vt:lpstr>Appendix 1: Sources</vt:lpstr>
      <vt:lpstr>Appendix 2: Definition of IPC Classes</vt:lpstr>
      <vt:lpstr>Disclaimer</vt:lpstr>
      <vt:lpstr>Contact Details</vt:lpstr>
      <vt:lpstr>About IIPRD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ABHI</dc:creator>
  <cp:lastModifiedBy>lenovo</cp:lastModifiedBy>
  <cp:revision>1435</cp:revision>
  <dcterms:created xsi:type="dcterms:W3CDTF">2015-07-15T23:24:58Z</dcterms:created>
  <dcterms:modified xsi:type="dcterms:W3CDTF">2019-01-03T10:30:40Z</dcterms:modified>
</cp:coreProperties>
</file>