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8" r:id="rId3"/>
    <p:sldId id="348" r:id="rId4"/>
    <p:sldId id="300" r:id="rId5"/>
    <p:sldId id="318" r:id="rId6"/>
    <p:sldId id="349" r:id="rId7"/>
    <p:sldId id="350" r:id="rId8"/>
    <p:sldId id="312" r:id="rId9"/>
    <p:sldId id="316" r:id="rId10"/>
    <p:sldId id="289" r:id="rId11"/>
    <p:sldId id="319" r:id="rId12"/>
    <p:sldId id="320" r:id="rId13"/>
    <p:sldId id="321" r:id="rId14"/>
    <p:sldId id="322" r:id="rId15"/>
    <p:sldId id="323" r:id="rId16"/>
    <p:sldId id="324" r:id="rId17"/>
    <p:sldId id="325" r:id="rId18"/>
    <p:sldId id="352" r:id="rId19"/>
    <p:sldId id="339" r:id="rId20"/>
    <p:sldId id="341" r:id="rId21"/>
    <p:sldId id="351" r:id="rId22"/>
    <p:sldId id="328" r:id="rId23"/>
    <p:sldId id="333" r:id="rId24"/>
    <p:sldId id="334" r:id="rId25"/>
    <p:sldId id="336" r:id="rId26"/>
    <p:sldId id="337" r:id="rId27"/>
    <p:sldId id="338" r:id="rId28"/>
    <p:sldId id="343" r:id="rId29"/>
    <p:sldId id="342" r:id="rId30"/>
    <p:sldId id="283" r:id="rId31"/>
    <p:sldId id="284" r:id="rId32"/>
    <p:sldId id="285" r:id="rId3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va Kamireddy" initials="SK" lastIdx="4" clrIdx="0">
    <p:extLst>
      <p:ext uri="{19B8F6BF-5375-455C-9EA6-DF929625EA0E}">
        <p15:presenceInfo xmlns:p15="http://schemas.microsoft.com/office/powerpoint/2012/main" userId="3fcad9fe556454a3" providerId="Windows Live"/>
      </p:ext>
    </p:extLst>
  </p:cmAuthor>
  <p:cmAuthor id="2" name="khurana khurana" initials="kk" lastIdx="5" clrIdx="1">
    <p:extLst>
      <p:ext uri="{19B8F6BF-5375-455C-9EA6-DF929625EA0E}">
        <p15:presenceInfo xmlns:p15="http://schemas.microsoft.com/office/powerpoint/2012/main" userId="7248106b1201eb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D4D"/>
    <a:srgbClr val="B1DB15"/>
    <a:srgbClr val="663300"/>
    <a:srgbClr val="D9126B"/>
    <a:srgbClr val="FE7600"/>
    <a:srgbClr val="00A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444" autoAdjust="0"/>
  </p:normalViewPr>
  <p:slideViewPr>
    <p:cSldViewPr>
      <p:cViewPr>
        <p:scale>
          <a:sx n="90" d="100"/>
          <a:sy n="90" d="100"/>
        </p:scale>
        <p:origin x="26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K&amp;K\Landscape\Beacon\Report\All%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K&amp;K\Landscape\Beacon\Report\All%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K&amp;K\Landscape\Beacon\Report\All%20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KK%20Office\Landscape\Final\Report\All%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'Pub&amp;filing trend'!$O$4</c:f>
              <c:strCache>
                <c:ptCount val="1"/>
                <c:pt idx="0">
                  <c:v>Publication</c:v>
                </c:pt>
              </c:strCache>
            </c:strRef>
          </c:tx>
          <c:marker>
            <c:symbol val="none"/>
          </c:marker>
          <c:cat>
            <c:strRef>
              <c:f>'Pub&amp;filing trend'!$N$5:$N$23</c:f>
              <c:strCache>
                <c:ptCount val="19"/>
                <c:pt idx="0">
                  <c:v>Till 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'Pub&amp;filing trend'!$O$5:$O$23</c:f>
              <c:numCache>
                <c:formatCode>General</c:formatCode>
                <c:ptCount val="19"/>
                <c:pt idx="0">
                  <c:v>13</c:v>
                </c:pt>
                <c:pt idx="1">
                  <c:v>5</c:v>
                </c:pt>
                <c:pt idx="2">
                  <c:v>4</c:v>
                </c:pt>
                <c:pt idx="3">
                  <c:v>0</c:v>
                </c:pt>
                <c:pt idx="4">
                  <c:v>1</c:v>
                </c:pt>
                <c:pt idx="5">
                  <c:v>3</c:v>
                </c:pt>
                <c:pt idx="6">
                  <c:v>7</c:v>
                </c:pt>
                <c:pt idx="7">
                  <c:v>3</c:v>
                </c:pt>
                <c:pt idx="8">
                  <c:v>3</c:v>
                </c:pt>
                <c:pt idx="9">
                  <c:v>4</c:v>
                </c:pt>
                <c:pt idx="10">
                  <c:v>2</c:v>
                </c:pt>
                <c:pt idx="11">
                  <c:v>3</c:v>
                </c:pt>
                <c:pt idx="12">
                  <c:v>4</c:v>
                </c:pt>
                <c:pt idx="13">
                  <c:v>10</c:v>
                </c:pt>
                <c:pt idx="14">
                  <c:v>11</c:v>
                </c:pt>
                <c:pt idx="15">
                  <c:v>52</c:v>
                </c:pt>
                <c:pt idx="16">
                  <c:v>103</c:v>
                </c:pt>
                <c:pt idx="17">
                  <c:v>102</c:v>
                </c:pt>
                <c:pt idx="18">
                  <c:v>62</c:v>
                </c:pt>
              </c:numCache>
            </c:numRef>
          </c:val>
          <c:smooth val="0"/>
          <c:extLst>
            <c:ext xmlns:c16="http://schemas.microsoft.com/office/drawing/2014/chart" uri="{C3380CC4-5D6E-409C-BE32-E72D297353CC}">
              <c16:uniqueId val="{00000000-B0EF-4CF5-AB3F-194BA0A1651D}"/>
            </c:ext>
          </c:extLst>
        </c:ser>
        <c:ser>
          <c:idx val="1"/>
          <c:order val="1"/>
          <c:tx>
            <c:strRef>
              <c:f>'Pub&amp;filing trend'!$P$4</c:f>
              <c:strCache>
                <c:ptCount val="1"/>
                <c:pt idx="0">
                  <c:v>Filling</c:v>
                </c:pt>
              </c:strCache>
            </c:strRef>
          </c:tx>
          <c:marker>
            <c:symbol val="none"/>
          </c:marker>
          <c:cat>
            <c:strRef>
              <c:f>'Pub&amp;filing trend'!$N$5:$N$23</c:f>
              <c:strCache>
                <c:ptCount val="19"/>
                <c:pt idx="0">
                  <c:v>Till 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'Pub&amp;filing trend'!$P$5:$P$23</c:f>
              <c:numCache>
                <c:formatCode>General</c:formatCode>
                <c:ptCount val="19"/>
                <c:pt idx="0">
                  <c:v>16</c:v>
                </c:pt>
                <c:pt idx="1">
                  <c:v>5</c:v>
                </c:pt>
                <c:pt idx="2">
                  <c:v>1</c:v>
                </c:pt>
                <c:pt idx="3">
                  <c:v>2</c:v>
                </c:pt>
                <c:pt idx="4">
                  <c:v>4</c:v>
                </c:pt>
                <c:pt idx="5">
                  <c:v>5</c:v>
                </c:pt>
                <c:pt idx="6">
                  <c:v>2</c:v>
                </c:pt>
                <c:pt idx="7">
                  <c:v>2</c:v>
                </c:pt>
                <c:pt idx="8">
                  <c:v>8</c:v>
                </c:pt>
                <c:pt idx="9">
                  <c:v>2</c:v>
                </c:pt>
                <c:pt idx="10">
                  <c:v>2</c:v>
                </c:pt>
                <c:pt idx="11">
                  <c:v>3</c:v>
                </c:pt>
                <c:pt idx="12">
                  <c:v>6</c:v>
                </c:pt>
                <c:pt idx="13">
                  <c:v>15</c:v>
                </c:pt>
                <c:pt idx="14">
                  <c:v>73</c:v>
                </c:pt>
                <c:pt idx="15">
                  <c:v>96</c:v>
                </c:pt>
                <c:pt idx="16">
                  <c:v>104</c:v>
                </c:pt>
                <c:pt idx="17">
                  <c:v>31</c:v>
                </c:pt>
                <c:pt idx="18">
                  <c:v>15</c:v>
                </c:pt>
              </c:numCache>
            </c:numRef>
          </c:val>
          <c:smooth val="0"/>
          <c:extLst>
            <c:ext xmlns:c16="http://schemas.microsoft.com/office/drawing/2014/chart" uri="{C3380CC4-5D6E-409C-BE32-E72D297353CC}">
              <c16:uniqueId val="{00000001-B0EF-4CF5-AB3F-194BA0A1651D}"/>
            </c:ext>
          </c:extLst>
        </c:ser>
        <c:dLbls>
          <c:showLegendKey val="0"/>
          <c:showVal val="0"/>
          <c:showCatName val="0"/>
          <c:showSerName val="0"/>
          <c:showPercent val="0"/>
          <c:showBubbleSize val="0"/>
        </c:dLbls>
        <c:smooth val="0"/>
        <c:axId val="116364416"/>
        <c:axId val="112943104"/>
      </c:lineChart>
      <c:catAx>
        <c:axId val="116364416"/>
        <c:scaling>
          <c:orientation val="minMax"/>
        </c:scaling>
        <c:delete val="0"/>
        <c:axPos val="b"/>
        <c:numFmt formatCode="dd/mm/yyyy" sourceLinked="0"/>
        <c:majorTickMark val="cross"/>
        <c:minorTickMark val="none"/>
        <c:tickLblPos val="nextTo"/>
        <c:txPr>
          <a:bodyPr rot="-5400000" vert="horz"/>
          <a:lstStyle/>
          <a:p>
            <a:pPr>
              <a:defRPr sz="1200" b="0">
                <a:latin typeface="+mn-lt"/>
              </a:defRPr>
            </a:pPr>
            <a:endParaRPr lang="en-US"/>
          </a:p>
        </c:txPr>
        <c:crossAx val="112943104"/>
        <c:crosses val="autoZero"/>
        <c:auto val="1"/>
        <c:lblAlgn val="ctr"/>
        <c:lblOffset val="100"/>
        <c:tickLblSkip val="1"/>
        <c:tickMarkSkip val="1"/>
        <c:noMultiLvlLbl val="0"/>
      </c:catAx>
      <c:valAx>
        <c:axId val="112943104"/>
        <c:scaling>
          <c:orientation val="minMax"/>
        </c:scaling>
        <c:delete val="0"/>
        <c:axPos val="l"/>
        <c:majorGridlines/>
        <c:title>
          <c:tx>
            <c:rich>
              <a:bodyPr/>
              <a:lstStyle/>
              <a:p>
                <a:pPr>
                  <a:defRPr sz="1200" b="1"/>
                </a:pPr>
                <a:r>
                  <a:rPr lang="en-IN" sz="1200" b="1"/>
                  <a:t>No. of Patetns</a:t>
                </a:r>
              </a:p>
            </c:rich>
          </c:tx>
          <c:layout/>
          <c:overlay val="0"/>
        </c:title>
        <c:numFmt formatCode="General" sourceLinked="1"/>
        <c:majorTickMark val="none"/>
        <c:minorTickMark val="none"/>
        <c:tickLblPos val="nextTo"/>
        <c:txPr>
          <a:bodyPr/>
          <a:lstStyle/>
          <a:p>
            <a:pPr>
              <a:defRPr sz="1200"/>
            </a:pPr>
            <a:endParaRPr lang="en-US"/>
          </a:p>
        </c:txPr>
        <c:crossAx val="116364416"/>
        <c:crosses val="autoZero"/>
        <c:crossBetween val="midCat"/>
      </c:valAx>
    </c:plotArea>
    <c:legend>
      <c:legendPos val="r"/>
      <c:legendEntry>
        <c:idx val="0"/>
        <c:txPr>
          <a:bodyPr/>
          <a:lstStyle/>
          <a:p>
            <a:pPr>
              <a:defRPr sz="1200" b="1"/>
            </a:pPr>
            <a:endParaRPr lang="en-US"/>
          </a:p>
        </c:txPr>
      </c:legendEntry>
      <c:legendEntry>
        <c:idx val="1"/>
        <c:txPr>
          <a:bodyPr/>
          <a:lstStyle/>
          <a:p>
            <a:pPr>
              <a:defRPr sz="1200" b="1"/>
            </a:pPr>
            <a:endParaRPr lang="en-US"/>
          </a:p>
        </c:txPr>
      </c:legendEntry>
      <c:layout/>
      <c:overlay val="0"/>
      <c:txPr>
        <a:bodyPr/>
        <a:lstStyle/>
        <a:p>
          <a:pPr>
            <a:defRPr sz="1200"/>
          </a:pPr>
          <a:endParaRPr lang="en-US"/>
        </a:p>
      </c:txPr>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487301858702549"/>
          <c:y val="0.11566515903488596"/>
          <c:w val="0.6013016498032987"/>
          <c:h val="0.82758227686696773"/>
        </c:manualLayout>
      </c:layout>
      <c:pieChart>
        <c:varyColors val="1"/>
        <c:ser>
          <c:idx val="0"/>
          <c:order val="0"/>
          <c:dLbls>
            <c:dLbl>
              <c:idx val="0"/>
              <c:layout>
                <c:manualLayout>
                  <c:x val="-4.0335871117187172E-2"/>
                  <c:y val="0.21694763409873977"/>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E6B9-4EA4-87C4-3D47AD1DFE85}"/>
                </c:ext>
              </c:extLst>
            </c:dLbl>
            <c:dLbl>
              <c:idx val="5"/>
              <c:layout>
                <c:manualLayout>
                  <c:x val="0"/>
                  <c:y val="-3.9171100601161336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E6B9-4EA4-87C4-3D47AD1DFE85}"/>
                </c:ext>
              </c:extLst>
            </c:dLbl>
            <c:dLbl>
              <c:idx val="6"/>
              <c:layout>
                <c:manualLayout>
                  <c:x val="8.2912623963106974E-2"/>
                  <c:y val="-2.7118454262342433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E6B9-4EA4-87C4-3D47AD1DFE85}"/>
                </c:ext>
              </c:extLst>
            </c:dLbl>
            <c:spPr>
              <a:noFill/>
              <a:ln>
                <a:noFill/>
              </a:ln>
              <a:effectLst/>
            </c:spPr>
            <c:txPr>
              <a:bodyPr/>
              <a:lstStyle/>
              <a:p>
                <a:pPr>
                  <a:defRPr sz="1000"/>
                </a:pPr>
                <a:endParaRPr lang="en-US"/>
              </a:p>
            </c:txPr>
            <c:dLblPos val="outEnd"/>
            <c:showLegendKey val="1"/>
            <c:showVal val="0"/>
            <c:showCatName val="1"/>
            <c:showSerName val="0"/>
            <c:showPercent val="1"/>
            <c:showBubbleSize val="0"/>
            <c:separator> </c:separator>
            <c:showLeaderLines val="0"/>
            <c:extLst>
              <c:ext xmlns:c15="http://schemas.microsoft.com/office/drawing/2012/chart" uri="{CE6537A1-D6FC-4f65-9D91-7224C49458BB}">
                <c15:layout/>
              </c:ext>
            </c:extLst>
          </c:dLbls>
          <c:cat>
            <c:strRef>
              <c:f>'IPC Class Individual - H04B'!$H$6:$H$12</c:f>
              <c:strCache>
                <c:ptCount val="7"/>
                <c:pt idx="0">
                  <c:v>H04B-007</c:v>
                </c:pt>
                <c:pt idx="1">
                  <c:v>H04B-001</c:v>
                </c:pt>
                <c:pt idx="2">
                  <c:v>H04B-010</c:v>
                </c:pt>
                <c:pt idx="3">
                  <c:v>H04B-005</c:v>
                </c:pt>
                <c:pt idx="4">
                  <c:v>H04B-017</c:v>
                </c:pt>
                <c:pt idx="5">
                  <c:v>H04B-003</c:v>
                </c:pt>
                <c:pt idx="6">
                  <c:v>H04B-015</c:v>
                </c:pt>
              </c:strCache>
            </c:strRef>
          </c:cat>
          <c:val>
            <c:numRef>
              <c:f>'IPC Class Individual - H04B'!$I$6:$I$12</c:f>
              <c:numCache>
                <c:formatCode>General</c:formatCode>
                <c:ptCount val="7"/>
                <c:pt idx="0">
                  <c:v>21</c:v>
                </c:pt>
                <c:pt idx="1">
                  <c:v>6</c:v>
                </c:pt>
                <c:pt idx="2">
                  <c:v>4</c:v>
                </c:pt>
                <c:pt idx="3">
                  <c:v>2</c:v>
                </c:pt>
                <c:pt idx="4">
                  <c:v>2</c:v>
                </c:pt>
                <c:pt idx="5">
                  <c:v>1</c:v>
                </c:pt>
                <c:pt idx="6">
                  <c:v>1</c:v>
                </c:pt>
              </c:numCache>
            </c:numRef>
          </c:val>
          <c:extLst>
            <c:ext xmlns:c16="http://schemas.microsoft.com/office/drawing/2014/chart" uri="{C3380CC4-5D6E-409C-BE32-E72D297353CC}">
              <c16:uniqueId val="{00000003-E6B9-4EA4-87C4-3D47AD1DFE85}"/>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2916602035558326"/>
          <c:y val="9.3150945454510442E-2"/>
          <c:w val="0.63295861162542832"/>
          <c:h val="0.80756788379795874"/>
        </c:manualLayout>
      </c:layout>
      <c:pieChart>
        <c:varyColors val="1"/>
        <c:ser>
          <c:idx val="0"/>
          <c:order val="0"/>
          <c:dLbls>
            <c:dLbl>
              <c:idx val="0"/>
              <c:layout>
                <c:manualLayout>
                  <c:x val="-1.4414313526830667E-2"/>
                  <c:y val="-0.2605345749533477"/>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32FE-4C18-BDDE-DE9CA2C75570}"/>
                </c:ext>
              </c:extLst>
            </c:dLbl>
            <c:dLbl>
              <c:idx val="4"/>
              <c:layout>
                <c:manualLayout>
                  <c:x val="-7.2071567634153372E-2"/>
                  <c:y val="9.1953379395299274E-3"/>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32FE-4C18-BDDE-DE9CA2C75570}"/>
                </c:ext>
              </c:extLst>
            </c:dLbl>
            <c:dLbl>
              <c:idx val="5"/>
              <c:layout>
                <c:manualLayout>
                  <c:x val="-3.363339822927161E-2"/>
                  <c:y val="-2.145578852556982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32FE-4C18-BDDE-DE9CA2C75570}"/>
                </c:ext>
              </c:extLst>
            </c:dLbl>
            <c:dLbl>
              <c:idx val="6"/>
              <c:layout>
                <c:manualLayout>
                  <c:x val="9.6095423512204556E-2"/>
                  <c:y val="-2.145578852556982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2FE-4C18-BDDE-DE9CA2C75570}"/>
                </c:ext>
              </c:extLst>
            </c:dLbl>
            <c:spPr>
              <a:noFill/>
              <a:ln>
                <a:noFill/>
              </a:ln>
              <a:effectLst/>
            </c:spPr>
            <c:txPr>
              <a:bodyPr/>
              <a:lstStyle/>
              <a:p>
                <a:pPr>
                  <a:defRPr sz="1000"/>
                </a:pPr>
                <a:endParaRPr lang="en-US"/>
              </a:p>
            </c:txPr>
            <c:dLblPos val="outEnd"/>
            <c:showLegendKey val="1"/>
            <c:showVal val="0"/>
            <c:showCatName val="1"/>
            <c:showSerName val="0"/>
            <c:showPercent val="1"/>
            <c:showBubbleSize val="0"/>
            <c:separator> </c:separator>
            <c:showLeaderLines val="0"/>
            <c:extLst>
              <c:ext xmlns:c15="http://schemas.microsoft.com/office/drawing/2012/chart" uri="{CE6537A1-D6FC-4f65-9D91-7224C49458BB}">
                <c15:layout/>
              </c:ext>
            </c:extLst>
          </c:dLbls>
          <c:cat>
            <c:strRef>
              <c:f>'IPC Class Individual - G01s'!$H$6:$H$12</c:f>
              <c:strCache>
                <c:ptCount val="7"/>
                <c:pt idx="0">
                  <c:v>G01S-001</c:v>
                </c:pt>
                <c:pt idx="1">
                  <c:v>G01S-019</c:v>
                </c:pt>
                <c:pt idx="2">
                  <c:v>G01S-013</c:v>
                </c:pt>
                <c:pt idx="3">
                  <c:v>G01S-005</c:v>
                </c:pt>
                <c:pt idx="4">
                  <c:v>G01S-003</c:v>
                </c:pt>
                <c:pt idx="5">
                  <c:v>G01S-007</c:v>
                </c:pt>
                <c:pt idx="6">
                  <c:v>G01S-017</c:v>
                </c:pt>
              </c:strCache>
            </c:strRef>
          </c:cat>
          <c:val>
            <c:numRef>
              <c:f>'IPC Class Individual - G01s'!$I$6:$I$12</c:f>
              <c:numCache>
                <c:formatCode>General</c:formatCode>
                <c:ptCount val="7"/>
                <c:pt idx="0">
                  <c:v>16</c:v>
                </c:pt>
                <c:pt idx="1">
                  <c:v>8</c:v>
                </c:pt>
                <c:pt idx="2">
                  <c:v>5</c:v>
                </c:pt>
                <c:pt idx="3">
                  <c:v>4</c:v>
                </c:pt>
                <c:pt idx="4">
                  <c:v>1</c:v>
                </c:pt>
                <c:pt idx="5">
                  <c:v>1</c:v>
                </c:pt>
                <c:pt idx="6">
                  <c:v>1</c:v>
                </c:pt>
              </c:numCache>
            </c:numRef>
          </c:val>
          <c:extLst>
            <c:ext xmlns:c16="http://schemas.microsoft.com/office/drawing/2014/chart" uri="{C3380CC4-5D6E-409C-BE32-E72D297353CC}">
              <c16:uniqueId val="{00000004-32FE-4C18-BDDE-DE9CA2C75570}"/>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1"/>
              <c:layout>
                <c:manualLayout>
                  <c:x val="0"/>
                  <c:y val="-3.125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9F79-49B2-9AF6-9E9E46079BD0}"/>
                </c:ext>
              </c:extLst>
            </c:dLbl>
            <c:spPr>
              <a:noFill/>
              <a:ln>
                <a:noFill/>
              </a:ln>
              <a:effectLst/>
            </c:spPr>
            <c:dLblPos val="outEnd"/>
            <c:showLegendKey val="1"/>
            <c:showVal val="0"/>
            <c:showCatName val="1"/>
            <c:showSerName val="0"/>
            <c:showPercent val="1"/>
            <c:showBubbleSize val="0"/>
            <c:separator> </c:separator>
            <c:showLeaderLines val="0"/>
            <c:extLst>
              <c:ext xmlns:c15="http://schemas.microsoft.com/office/drawing/2012/chart" uri="{CE6537A1-D6FC-4f65-9D91-7224C49458BB}">
                <c15:layout/>
              </c:ext>
            </c:extLst>
          </c:dLbls>
          <c:cat>
            <c:strRef>
              <c:f>'IPC Class Individual - G08G'!$E$4:$E$5</c:f>
              <c:strCache>
                <c:ptCount val="2"/>
                <c:pt idx="0">
                  <c:v>G08G-001</c:v>
                </c:pt>
                <c:pt idx="1">
                  <c:v>G08G-005</c:v>
                </c:pt>
              </c:strCache>
            </c:strRef>
          </c:cat>
          <c:val>
            <c:numRef>
              <c:f>'IPC Class Individual - G08G'!$F$4:$F$5</c:f>
              <c:numCache>
                <c:formatCode>General</c:formatCode>
                <c:ptCount val="2"/>
                <c:pt idx="0">
                  <c:v>27</c:v>
                </c:pt>
                <c:pt idx="1">
                  <c:v>1</c:v>
                </c:pt>
              </c:numCache>
            </c:numRef>
          </c:val>
          <c:extLst>
            <c:ext xmlns:c16="http://schemas.microsoft.com/office/drawing/2014/chart" uri="{C3380CC4-5D6E-409C-BE32-E72D297353CC}">
              <c16:uniqueId val="{00000001-9F79-49B2-9AF6-9E9E46079BD0}"/>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8.5706667995614591E-2"/>
          <c:y val="0.10721528711350117"/>
          <c:w val="0.80116050367121827"/>
          <c:h val="0.7571141412201523"/>
        </c:manualLayout>
      </c:layout>
      <c:ofPieChart>
        <c:ofPieType val="bar"/>
        <c:varyColors val="1"/>
        <c:ser>
          <c:idx val="0"/>
          <c:order val="0"/>
          <c:dLbls>
            <c:dLbl>
              <c:idx val="1"/>
              <c:layout/>
              <c:tx>
                <c:rich>
                  <a:bodyPr/>
                  <a:lstStyle/>
                  <a:p>
                    <a:r>
                      <a:rPr lang="en-US"/>
                      <a:t>Other </a:t>
                    </a:r>
                    <a:r>
                      <a:rPr lang="en-US" smtClean="0"/>
                      <a:t>Player</a:t>
                    </a:r>
                    <a:r>
                      <a:rPr lang="en-US" dirty="0"/>
                      <a:t>, 209</a:t>
                    </a:r>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01-4205-984C-A04D142ACF9B}"/>
                </c:ext>
              </c:extLst>
            </c:dLbl>
            <c:dLbl>
              <c:idx val="5"/>
              <c:layout/>
              <c:tx>
                <c:rich>
                  <a:bodyPr/>
                  <a:lstStyle/>
                  <a:p>
                    <a:r>
                      <a:rPr lang="en-US" sz="1200" b="1"/>
                      <a:t>N</a:t>
                    </a:r>
                    <a:r>
                      <a:rPr lang="en-US"/>
                      <a:t>PE, 93</a:t>
                    </a:r>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201-4205-984C-A04D142ACF9B}"/>
                </c:ext>
              </c:extLst>
            </c:dLbl>
            <c:spPr>
              <a:noFill/>
              <a:ln>
                <a:noFill/>
              </a:ln>
              <a:effectLst/>
            </c:spPr>
            <c:txPr>
              <a:bodyPr/>
              <a:lstStyle/>
              <a:p>
                <a:pPr>
                  <a:defRPr sz="1200" b="1"/>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 Top Assignee'!$W$3:$W$7</c:f>
              <c:strCache>
                <c:ptCount val="5"/>
                <c:pt idx="0">
                  <c:v>Major Player</c:v>
                </c:pt>
                <c:pt idx="1">
                  <c:v>Other player</c:v>
                </c:pt>
                <c:pt idx="3">
                  <c:v>Ind. Inventor</c:v>
                </c:pt>
                <c:pt idx="4">
                  <c:v>University</c:v>
                </c:pt>
              </c:strCache>
            </c:strRef>
          </c:cat>
          <c:val>
            <c:numRef>
              <c:f>' Top Assignee'!$X$3:$X$7</c:f>
              <c:numCache>
                <c:formatCode>General</c:formatCode>
                <c:ptCount val="5"/>
                <c:pt idx="0">
                  <c:v>90</c:v>
                </c:pt>
                <c:pt idx="1">
                  <c:v>209</c:v>
                </c:pt>
                <c:pt idx="3">
                  <c:v>60</c:v>
                </c:pt>
                <c:pt idx="4">
                  <c:v>33</c:v>
                </c:pt>
              </c:numCache>
            </c:numRef>
          </c:val>
          <c:extLst>
            <c:ext xmlns:c16="http://schemas.microsoft.com/office/drawing/2014/chart" uri="{C3380CC4-5D6E-409C-BE32-E72D297353CC}">
              <c16:uniqueId val="{00000002-D201-4205-984C-A04D142ACF9B}"/>
            </c:ext>
          </c:extLst>
        </c:ser>
        <c:dLbls>
          <c:showLegendKey val="0"/>
          <c:showVal val="1"/>
          <c:showCatName val="1"/>
          <c:showSerName val="0"/>
          <c:showPercent val="0"/>
          <c:showBubbleSize val="0"/>
          <c:showLeaderLines val="1"/>
        </c:dLbls>
        <c:gapWidth val="100"/>
        <c:splitType val="pos"/>
        <c:splitPos val="3"/>
        <c:secondPieSize val="75"/>
        <c:serLines/>
      </c:of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 Top Assignee'!$T$3:$T$13</c:f>
              <c:strCache>
                <c:ptCount val="11"/>
                <c:pt idx="0">
                  <c:v>SK Group</c:v>
                </c:pt>
                <c:pt idx="1">
                  <c:v>Apple</c:v>
                </c:pt>
                <c:pt idx="2">
                  <c:v>Bank of America</c:v>
                </c:pt>
                <c:pt idx="3">
                  <c:v>Tianjin Enorth New Media</c:v>
                </c:pt>
                <c:pt idx="4">
                  <c:v>Aplix IP</c:v>
                </c:pt>
                <c:pt idx="5">
                  <c:v>Ebay</c:v>
                </c:pt>
                <c:pt idx="6">
                  <c:v>GE</c:v>
                </c:pt>
                <c:pt idx="7">
                  <c:v>NCR</c:v>
                </c:pt>
                <c:pt idx="8">
                  <c:v>Paypal</c:v>
                </c:pt>
                <c:pt idx="9">
                  <c:v>Qualcomm</c:v>
                </c:pt>
                <c:pt idx="10">
                  <c:v>Walmart</c:v>
                </c:pt>
              </c:strCache>
            </c:strRef>
          </c:cat>
          <c:val>
            <c:numRef>
              <c:f>' Top Assignee'!$U$3:$U$13</c:f>
              <c:numCache>
                <c:formatCode>General</c:formatCode>
                <c:ptCount val="11"/>
                <c:pt idx="0">
                  <c:v>28</c:v>
                </c:pt>
                <c:pt idx="1">
                  <c:v>13</c:v>
                </c:pt>
                <c:pt idx="2">
                  <c:v>11</c:v>
                </c:pt>
                <c:pt idx="3">
                  <c:v>10</c:v>
                </c:pt>
                <c:pt idx="4">
                  <c:v>4</c:v>
                </c:pt>
                <c:pt idx="5">
                  <c:v>4</c:v>
                </c:pt>
                <c:pt idx="6">
                  <c:v>4</c:v>
                </c:pt>
                <c:pt idx="7">
                  <c:v>4</c:v>
                </c:pt>
                <c:pt idx="8">
                  <c:v>4</c:v>
                </c:pt>
                <c:pt idx="9">
                  <c:v>4</c:v>
                </c:pt>
                <c:pt idx="10">
                  <c:v>4</c:v>
                </c:pt>
              </c:numCache>
            </c:numRef>
          </c:val>
          <c:extLst>
            <c:ext xmlns:c16="http://schemas.microsoft.com/office/drawing/2014/chart" uri="{C3380CC4-5D6E-409C-BE32-E72D297353CC}">
              <c16:uniqueId val="{00000000-0D30-4DF8-B57A-7A497575E8F8}"/>
            </c:ext>
          </c:extLst>
        </c:ser>
        <c:dLbls>
          <c:showLegendKey val="0"/>
          <c:showVal val="0"/>
          <c:showCatName val="0"/>
          <c:showSerName val="0"/>
          <c:showPercent val="0"/>
          <c:showBubbleSize val="0"/>
        </c:dLbls>
        <c:gapWidth val="150"/>
        <c:axId val="113114112"/>
        <c:axId val="114705536"/>
      </c:barChart>
      <c:catAx>
        <c:axId val="113114112"/>
        <c:scaling>
          <c:orientation val="minMax"/>
        </c:scaling>
        <c:delete val="0"/>
        <c:axPos val="b"/>
        <c:title>
          <c:tx>
            <c:rich>
              <a:bodyPr/>
              <a:lstStyle/>
              <a:p>
                <a:pPr>
                  <a:defRPr sz="1200" b="0"/>
                </a:pPr>
                <a:r>
                  <a:rPr lang="en-IN" sz="1200" b="1" dirty="0"/>
                  <a:t>Assignee</a:t>
                </a:r>
              </a:p>
            </c:rich>
          </c:tx>
          <c:layout>
            <c:manualLayout>
              <c:xMode val="edge"/>
              <c:yMode val="edge"/>
              <c:x val="0.48386857762361679"/>
              <c:y val="0.87535738433211752"/>
            </c:manualLayout>
          </c:layout>
          <c:overlay val="0"/>
        </c:title>
        <c:numFmt formatCode="General" sourceLinked="0"/>
        <c:majorTickMark val="none"/>
        <c:minorTickMark val="none"/>
        <c:tickLblPos val="nextTo"/>
        <c:txPr>
          <a:bodyPr/>
          <a:lstStyle/>
          <a:p>
            <a:pPr>
              <a:defRPr sz="1200"/>
            </a:pPr>
            <a:endParaRPr lang="en-US"/>
          </a:p>
        </c:txPr>
        <c:crossAx val="114705536"/>
        <c:crosses val="autoZero"/>
        <c:auto val="1"/>
        <c:lblAlgn val="ctr"/>
        <c:lblOffset val="100"/>
        <c:noMultiLvlLbl val="0"/>
      </c:catAx>
      <c:valAx>
        <c:axId val="114705536"/>
        <c:scaling>
          <c:orientation val="minMax"/>
        </c:scaling>
        <c:delete val="0"/>
        <c:axPos val="l"/>
        <c:title>
          <c:tx>
            <c:rich>
              <a:bodyPr/>
              <a:lstStyle/>
              <a:p>
                <a:pPr>
                  <a:defRPr sz="1200" b="0"/>
                </a:pPr>
                <a:r>
                  <a:rPr lang="en-IN" sz="1200" b="1" dirty="0"/>
                  <a:t>No. of Patents</a:t>
                </a:r>
              </a:p>
            </c:rich>
          </c:tx>
          <c:layout/>
          <c:overlay val="0"/>
        </c:title>
        <c:numFmt formatCode="General" sourceLinked="1"/>
        <c:majorTickMark val="out"/>
        <c:minorTickMark val="none"/>
        <c:tickLblPos val="nextTo"/>
        <c:txPr>
          <a:bodyPr/>
          <a:lstStyle/>
          <a:p>
            <a:pPr>
              <a:defRPr sz="1200"/>
            </a:pPr>
            <a:endParaRPr lang="en-US"/>
          </a:p>
        </c:txPr>
        <c:crossAx val="1131141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Lbls>
            <c:dLbl>
              <c:idx val="0"/>
              <c:layout>
                <c:manualLayout>
                  <c:x val="1.7441860465116314E-2"/>
                  <c:y val="-0.4166666666666674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5F9-4928-9396-5273E54F13E9}"/>
                </c:ext>
              </c:extLst>
            </c:dLbl>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85F9-4928-9396-5273E54F13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Tech!$B$2:$F$2</c:f>
              <c:strCache>
                <c:ptCount val="5"/>
                <c:pt idx="0">
                  <c:v>Bluetooth</c:v>
                </c:pt>
                <c:pt idx="1">
                  <c:v>Wifi</c:v>
                </c:pt>
                <c:pt idx="2">
                  <c:v>RFID</c:v>
                </c:pt>
                <c:pt idx="3">
                  <c:v>NFC</c:v>
                </c:pt>
                <c:pt idx="4">
                  <c:v>Other tech</c:v>
                </c:pt>
              </c:strCache>
            </c:strRef>
          </c:cat>
          <c:val>
            <c:numRef>
              <c:f>Tech!$B$3:$F$3</c:f>
              <c:numCache>
                <c:formatCode>General</c:formatCode>
                <c:ptCount val="5"/>
                <c:pt idx="0">
                  <c:v>272</c:v>
                </c:pt>
              </c:numCache>
            </c:numRef>
          </c:val>
          <c:extLst>
            <c:ext xmlns:c16="http://schemas.microsoft.com/office/drawing/2014/chart" uri="{C3380CC4-5D6E-409C-BE32-E72D297353CC}">
              <c16:uniqueId val="{00000002-85F9-4928-9396-5273E54F13E9}"/>
            </c:ext>
          </c:extLst>
        </c:ser>
        <c:ser>
          <c:idx val="1"/>
          <c:order val="1"/>
          <c:invertIfNegative val="0"/>
          <c:dLbls>
            <c:dLbl>
              <c:idx val="1"/>
              <c:layout>
                <c:manualLayout>
                  <c:x val="1.162790697674416E-2"/>
                  <c:y val="-0.225308641975308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5F9-4928-9396-5273E54F13E9}"/>
                </c:ext>
              </c:extLst>
            </c:dLbl>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5F9-4928-9396-5273E54F13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Tech!$B$2:$F$2</c:f>
              <c:strCache>
                <c:ptCount val="5"/>
                <c:pt idx="0">
                  <c:v>Bluetooth</c:v>
                </c:pt>
                <c:pt idx="1">
                  <c:v>Wifi</c:v>
                </c:pt>
                <c:pt idx="2">
                  <c:v>RFID</c:v>
                </c:pt>
                <c:pt idx="3">
                  <c:v>NFC</c:v>
                </c:pt>
                <c:pt idx="4">
                  <c:v>Other tech</c:v>
                </c:pt>
              </c:strCache>
            </c:strRef>
          </c:cat>
          <c:val>
            <c:numRef>
              <c:f>Tech!$B$4:$F$4</c:f>
              <c:numCache>
                <c:formatCode>General</c:formatCode>
                <c:ptCount val="5"/>
                <c:pt idx="1">
                  <c:v>112</c:v>
                </c:pt>
              </c:numCache>
            </c:numRef>
          </c:val>
          <c:extLst>
            <c:ext xmlns:c16="http://schemas.microsoft.com/office/drawing/2014/chart" uri="{C3380CC4-5D6E-409C-BE32-E72D297353CC}">
              <c16:uniqueId val="{00000005-85F9-4928-9396-5273E54F13E9}"/>
            </c:ext>
          </c:extLst>
        </c:ser>
        <c:ser>
          <c:idx val="2"/>
          <c:order val="2"/>
          <c:invertIfNegative val="0"/>
          <c:dLbls>
            <c:dLbl>
              <c:idx val="2"/>
              <c:layout>
                <c:manualLayout>
                  <c:x val="1.3565891472868246E-2"/>
                  <c:y val="-0.132716049382716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5F9-4928-9396-5273E54F13E9}"/>
                </c:ext>
              </c:extLst>
            </c:dLbl>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85F9-4928-9396-5273E54F13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Tech!$B$2:$F$2</c:f>
              <c:strCache>
                <c:ptCount val="5"/>
                <c:pt idx="0">
                  <c:v>Bluetooth</c:v>
                </c:pt>
                <c:pt idx="1">
                  <c:v>Wifi</c:v>
                </c:pt>
                <c:pt idx="2">
                  <c:v>RFID</c:v>
                </c:pt>
                <c:pt idx="3">
                  <c:v>NFC</c:v>
                </c:pt>
                <c:pt idx="4">
                  <c:v>Other tech</c:v>
                </c:pt>
              </c:strCache>
            </c:strRef>
          </c:cat>
          <c:val>
            <c:numRef>
              <c:f>Tech!$B$5:$F$5</c:f>
              <c:numCache>
                <c:formatCode>General</c:formatCode>
                <c:ptCount val="5"/>
                <c:pt idx="2">
                  <c:v>50</c:v>
                </c:pt>
              </c:numCache>
            </c:numRef>
          </c:val>
          <c:extLst>
            <c:ext xmlns:c16="http://schemas.microsoft.com/office/drawing/2014/chart" uri="{C3380CC4-5D6E-409C-BE32-E72D297353CC}">
              <c16:uniqueId val="{00000008-85F9-4928-9396-5273E54F13E9}"/>
            </c:ext>
          </c:extLst>
        </c:ser>
        <c:ser>
          <c:idx val="3"/>
          <c:order val="3"/>
          <c:invertIfNegative val="0"/>
          <c:dLbls>
            <c:dLbl>
              <c:idx val="3"/>
              <c:layout>
                <c:manualLayout>
                  <c:x val="7.751937984496143E-3"/>
                  <c:y val="-0.138888888888888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5F9-4928-9396-5273E54F13E9}"/>
                </c:ext>
              </c:extLst>
            </c:dLbl>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85F9-4928-9396-5273E54F13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Tech!$B$2:$F$2</c:f>
              <c:strCache>
                <c:ptCount val="5"/>
                <c:pt idx="0">
                  <c:v>Bluetooth</c:v>
                </c:pt>
                <c:pt idx="1">
                  <c:v>Wifi</c:v>
                </c:pt>
                <c:pt idx="2">
                  <c:v>RFID</c:v>
                </c:pt>
                <c:pt idx="3">
                  <c:v>NFC</c:v>
                </c:pt>
                <c:pt idx="4">
                  <c:v>Other tech</c:v>
                </c:pt>
              </c:strCache>
            </c:strRef>
          </c:cat>
          <c:val>
            <c:numRef>
              <c:f>Tech!$B$6:$F$6</c:f>
              <c:numCache>
                <c:formatCode>General</c:formatCode>
                <c:ptCount val="5"/>
                <c:pt idx="3">
                  <c:v>46</c:v>
                </c:pt>
              </c:numCache>
            </c:numRef>
          </c:val>
          <c:extLst>
            <c:ext xmlns:c16="http://schemas.microsoft.com/office/drawing/2014/chart" uri="{C3380CC4-5D6E-409C-BE32-E72D297353CC}">
              <c16:uniqueId val="{0000000B-85F9-4928-9396-5273E54F13E9}"/>
            </c:ext>
          </c:extLst>
        </c:ser>
        <c:ser>
          <c:idx val="4"/>
          <c:order val="4"/>
          <c:invertIfNegative val="0"/>
          <c:dLbls>
            <c:dLbl>
              <c:idx val="4"/>
              <c:layout>
                <c:manualLayout>
                  <c:x val="1.3565891472868246E-2"/>
                  <c:y val="-0.1975308641975309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5F9-4928-9396-5273E54F13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Tech!$B$2:$F$2</c:f>
              <c:strCache>
                <c:ptCount val="5"/>
                <c:pt idx="0">
                  <c:v>Bluetooth</c:v>
                </c:pt>
                <c:pt idx="1">
                  <c:v>Wifi</c:v>
                </c:pt>
                <c:pt idx="2">
                  <c:v>RFID</c:v>
                </c:pt>
                <c:pt idx="3">
                  <c:v>NFC</c:v>
                </c:pt>
                <c:pt idx="4">
                  <c:v>Other tech</c:v>
                </c:pt>
              </c:strCache>
            </c:strRef>
          </c:cat>
          <c:val>
            <c:numRef>
              <c:f>Tech!$B$7:$F$7</c:f>
              <c:numCache>
                <c:formatCode>General</c:formatCode>
                <c:ptCount val="5"/>
                <c:pt idx="4">
                  <c:v>89</c:v>
                </c:pt>
              </c:numCache>
            </c:numRef>
          </c:val>
          <c:extLst>
            <c:ext xmlns:c16="http://schemas.microsoft.com/office/drawing/2014/chart" uri="{C3380CC4-5D6E-409C-BE32-E72D297353CC}">
              <c16:uniqueId val="{0000000D-85F9-4928-9396-5273E54F13E9}"/>
            </c:ext>
          </c:extLst>
        </c:ser>
        <c:dLbls>
          <c:showLegendKey val="0"/>
          <c:showVal val="0"/>
          <c:showCatName val="0"/>
          <c:showSerName val="0"/>
          <c:showPercent val="0"/>
          <c:showBubbleSize val="0"/>
        </c:dLbls>
        <c:gapWidth val="55"/>
        <c:gapDepth val="55"/>
        <c:shape val="cylinder"/>
        <c:axId val="115452160"/>
        <c:axId val="114950528"/>
        <c:axId val="0"/>
      </c:bar3DChart>
      <c:catAx>
        <c:axId val="115452160"/>
        <c:scaling>
          <c:orientation val="minMax"/>
        </c:scaling>
        <c:delete val="0"/>
        <c:axPos val="b"/>
        <c:title>
          <c:tx>
            <c:rich>
              <a:bodyPr/>
              <a:lstStyle/>
              <a:p>
                <a:pPr>
                  <a:defRPr sz="1100" b="1"/>
                </a:pPr>
                <a:r>
                  <a:rPr lang="en-IN" sz="1100" b="1"/>
                  <a:t>Technologies</a:t>
                </a:r>
              </a:p>
            </c:rich>
          </c:tx>
          <c:layout>
            <c:manualLayout>
              <c:xMode val="edge"/>
              <c:yMode val="edge"/>
              <c:x val="0.46423930293597021"/>
              <c:y val="0.9442203752308741"/>
            </c:manualLayout>
          </c:layout>
          <c:overlay val="0"/>
        </c:title>
        <c:numFmt formatCode="General" sourceLinked="0"/>
        <c:majorTickMark val="none"/>
        <c:minorTickMark val="none"/>
        <c:tickLblPos val="nextTo"/>
        <c:txPr>
          <a:bodyPr/>
          <a:lstStyle/>
          <a:p>
            <a:pPr>
              <a:defRPr sz="1100"/>
            </a:pPr>
            <a:endParaRPr lang="en-US"/>
          </a:p>
        </c:txPr>
        <c:crossAx val="114950528"/>
        <c:crosses val="autoZero"/>
        <c:auto val="1"/>
        <c:lblAlgn val="ctr"/>
        <c:lblOffset val="100"/>
        <c:noMultiLvlLbl val="0"/>
      </c:catAx>
      <c:valAx>
        <c:axId val="114950528"/>
        <c:scaling>
          <c:orientation val="minMax"/>
        </c:scaling>
        <c:delete val="0"/>
        <c:axPos val="l"/>
        <c:title>
          <c:tx>
            <c:rich>
              <a:bodyPr/>
              <a:lstStyle/>
              <a:p>
                <a:pPr>
                  <a:defRPr sz="1100" b="1"/>
                </a:pPr>
                <a:r>
                  <a:rPr lang="en-IN" sz="1100" b="1" dirty="0"/>
                  <a:t>No. of Patents</a:t>
                </a:r>
              </a:p>
            </c:rich>
          </c:tx>
          <c:layout>
            <c:manualLayout>
              <c:xMode val="edge"/>
              <c:yMode val="edge"/>
              <c:x val="1.7623908929988399E-2"/>
              <c:y val="0.3807276173811609"/>
            </c:manualLayout>
          </c:layout>
          <c:overlay val="0"/>
        </c:title>
        <c:numFmt formatCode="General" sourceLinked="1"/>
        <c:majorTickMark val="none"/>
        <c:minorTickMark val="none"/>
        <c:tickLblPos val="nextTo"/>
        <c:txPr>
          <a:bodyPr/>
          <a:lstStyle/>
          <a:p>
            <a:pPr>
              <a:defRPr sz="1100"/>
            </a:pPr>
            <a:endParaRPr lang="en-US"/>
          </a:p>
        </c:txPr>
        <c:crossAx val="11545216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Operation!$C$2</c:f>
              <c:strCache>
                <c:ptCount val="1"/>
                <c:pt idx="0">
                  <c:v>Count</c:v>
                </c:pt>
              </c:strCache>
            </c:strRef>
          </c:tx>
          <c:dLbls>
            <c:spPr>
              <a:noFill/>
              <a:ln>
                <a:noFill/>
              </a:ln>
              <a:effectLst/>
            </c:spPr>
            <c:txPr>
              <a:bodyPr/>
              <a:lstStyle/>
              <a:p>
                <a:pPr>
                  <a:defRPr sz="1200" b="1"/>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Operation!$B$3:$B$7</c:f>
              <c:strCache>
                <c:ptCount val="5"/>
                <c:pt idx="0">
                  <c:v>Interaction</c:v>
                </c:pt>
                <c:pt idx="1">
                  <c:v>Tracking</c:v>
                </c:pt>
                <c:pt idx="2">
                  <c:v>Navigation</c:v>
                </c:pt>
                <c:pt idx="3">
                  <c:v>Security</c:v>
                </c:pt>
                <c:pt idx="4">
                  <c:v>Others</c:v>
                </c:pt>
              </c:strCache>
            </c:strRef>
          </c:cat>
          <c:val>
            <c:numRef>
              <c:f>Operation!$C$3:$C$7</c:f>
              <c:numCache>
                <c:formatCode>General</c:formatCode>
                <c:ptCount val="5"/>
                <c:pt idx="0">
                  <c:v>233</c:v>
                </c:pt>
                <c:pt idx="1">
                  <c:v>140</c:v>
                </c:pt>
                <c:pt idx="2">
                  <c:v>143</c:v>
                </c:pt>
                <c:pt idx="3">
                  <c:v>37</c:v>
                </c:pt>
                <c:pt idx="4">
                  <c:v>81</c:v>
                </c:pt>
              </c:numCache>
            </c:numRef>
          </c:val>
          <c:extLst>
            <c:ext xmlns:c16="http://schemas.microsoft.com/office/drawing/2014/chart" uri="{C3380CC4-5D6E-409C-BE32-E72D297353CC}">
              <c16:uniqueId val="{00000000-9ACC-4B62-8DA8-012FB81BDDF9}"/>
            </c:ext>
          </c:extLst>
        </c:ser>
        <c:dLbls>
          <c:showLegendKey val="0"/>
          <c:showVal val="0"/>
          <c:showCatName val="1"/>
          <c:showSerName val="0"/>
          <c:showPercent val="1"/>
          <c:showBubbleSize val="0"/>
          <c:showLeaderLines val="0"/>
        </c:dLbls>
        <c:firstSliceAng val="140"/>
        <c:holeSize val="50"/>
      </c:doughnut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ln w="28575">
              <a:noFill/>
            </a:ln>
          </c:spPr>
          <c:invertIfNegative val="0"/>
          <c:dLbls>
            <c:dLbl>
              <c:idx val="0"/>
              <c:layout>
                <c:manualLayout>
                  <c:x val="0.37583016102786743"/>
                  <c:y val="9.6674738934460918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017-40DA-AD9B-039A7DE4AA3B}"/>
                </c:ext>
              </c:extLst>
            </c:dLbl>
            <c:dLbl>
              <c:idx val="7"/>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Applications!$B$3:$I$3</c:f>
              <c:numCache>
                <c:formatCode>General</c:formatCode>
                <c:ptCount val="8"/>
                <c:pt idx="0">
                  <c:v>235</c:v>
                </c:pt>
              </c:numCache>
            </c:numRef>
          </c:val>
          <c:extLst>
            <c:ext xmlns:c16="http://schemas.microsoft.com/office/drawing/2014/chart" uri="{C3380CC4-5D6E-409C-BE32-E72D297353CC}">
              <c16:uniqueId val="{00000002-A017-40DA-AD9B-039A7DE4AA3B}"/>
            </c:ext>
          </c:extLst>
        </c:ser>
        <c:ser>
          <c:idx val="1"/>
          <c:order val="1"/>
          <c:spPr>
            <a:ln w="28575">
              <a:noFill/>
            </a:ln>
          </c:spPr>
          <c:invertIfNegative val="0"/>
          <c:dLbls>
            <c:dLbl>
              <c:idx val="1"/>
              <c:layout>
                <c:manualLayout>
                  <c:x val="0.21879062010880743"/>
                  <c:y val="-2.777758335899661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017-40DA-AD9B-039A7DE4AA3B}"/>
                </c:ext>
              </c:extLst>
            </c:dLbl>
            <c:dLbl>
              <c:idx val="7"/>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Applications!$B$4:$I$4</c:f>
              <c:numCache>
                <c:formatCode>General</c:formatCode>
                <c:ptCount val="8"/>
                <c:pt idx="1">
                  <c:v>128</c:v>
                </c:pt>
              </c:numCache>
            </c:numRef>
          </c:val>
          <c:extLst>
            <c:ext xmlns:c16="http://schemas.microsoft.com/office/drawing/2014/chart" uri="{C3380CC4-5D6E-409C-BE32-E72D297353CC}">
              <c16:uniqueId val="{00000005-A017-40DA-AD9B-039A7DE4AA3B}"/>
            </c:ext>
          </c:extLst>
        </c:ser>
        <c:ser>
          <c:idx val="2"/>
          <c:order val="2"/>
          <c:spPr>
            <a:ln w="28575">
              <a:noFill/>
            </a:ln>
          </c:spPr>
          <c:invertIfNegative val="0"/>
          <c:dLbls>
            <c:dLbl>
              <c:idx val="2"/>
              <c:layout>
                <c:manualLayout>
                  <c:x val="8.9178901576944025E-2"/>
                  <c:y val="-3.683241252302054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017-40DA-AD9B-039A7DE4AA3B}"/>
                </c:ext>
              </c:extLst>
            </c:dLbl>
            <c:dLbl>
              <c:idx val="7"/>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Applications!$B$5:$I$5</c:f>
              <c:numCache>
                <c:formatCode>General</c:formatCode>
                <c:ptCount val="8"/>
                <c:pt idx="2">
                  <c:v>44</c:v>
                </c:pt>
              </c:numCache>
            </c:numRef>
          </c:val>
          <c:extLst>
            <c:ext xmlns:c16="http://schemas.microsoft.com/office/drawing/2014/chart" uri="{C3380CC4-5D6E-409C-BE32-E72D297353CC}">
              <c16:uniqueId val="{00000008-A017-40DA-AD9B-039A7DE4AA3B}"/>
            </c:ext>
          </c:extLst>
        </c:ser>
        <c:ser>
          <c:idx val="3"/>
          <c:order val="3"/>
          <c:spPr>
            <a:ln w="28575">
              <a:noFill/>
            </a:ln>
          </c:spPr>
          <c:invertIfNegative val="0"/>
          <c:dLbls>
            <c:dLbl>
              <c:idx val="3"/>
              <c:layout>
                <c:manualLayout>
                  <c:x val="4.5676998368678626E-2"/>
                  <c:y val="-3.683241252302054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017-40DA-AD9B-039A7DE4AA3B}"/>
                </c:ext>
              </c:extLst>
            </c:dLbl>
            <c:dLbl>
              <c:idx val="7"/>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Applications!$B$6:$I$6</c:f>
              <c:numCache>
                <c:formatCode>General</c:formatCode>
                <c:ptCount val="8"/>
                <c:pt idx="3">
                  <c:v>13</c:v>
                </c:pt>
              </c:numCache>
            </c:numRef>
          </c:val>
          <c:extLst>
            <c:ext xmlns:c16="http://schemas.microsoft.com/office/drawing/2014/chart" uri="{C3380CC4-5D6E-409C-BE32-E72D297353CC}">
              <c16:uniqueId val="{0000000B-A017-40DA-AD9B-039A7DE4AA3B}"/>
            </c:ext>
          </c:extLst>
        </c:ser>
        <c:ser>
          <c:idx val="4"/>
          <c:order val="4"/>
          <c:spPr>
            <a:ln w="28575">
              <a:noFill/>
            </a:ln>
          </c:spPr>
          <c:invertIfNegative val="0"/>
          <c:dLbls>
            <c:dLbl>
              <c:idx val="4"/>
              <c:layout>
                <c:manualLayout>
                  <c:x val="9.135399673735725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017-40DA-AD9B-039A7DE4AA3B}"/>
                </c:ext>
              </c:extLst>
            </c:dLbl>
            <c:dLbl>
              <c:idx val="7"/>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Applications!$B$7:$I$7</c:f>
              <c:numCache>
                <c:formatCode>General</c:formatCode>
                <c:ptCount val="8"/>
                <c:pt idx="4">
                  <c:v>52</c:v>
                </c:pt>
              </c:numCache>
            </c:numRef>
          </c:val>
          <c:extLst>
            <c:ext xmlns:c16="http://schemas.microsoft.com/office/drawing/2014/chart" uri="{C3380CC4-5D6E-409C-BE32-E72D297353CC}">
              <c16:uniqueId val="{0000000E-A017-40DA-AD9B-039A7DE4AA3B}"/>
            </c:ext>
          </c:extLst>
        </c:ser>
        <c:ser>
          <c:idx val="5"/>
          <c:order val="5"/>
          <c:spPr>
            <a:ln w="28575">
              <a:noFill/>
            </a:ln>
          </c:spPr>
          <c:invertIfNegative val="0"/>
          <c:dLbls>
            <c:dLbl>
              <c:idx val="5"/>
              <c:layout>
                <c:manualLayout>
                  <c:x val="6.9603045133224573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017-40DA-AD9B-039A7DE4AA3B}"/>
                </c:ext>
              </c:extLst>
            </c:dLbl>
            <c:dLbl>
              <c:idx val="7"/>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Applications!$B$8:$I$8</c:f>
              <c:numCache>
                <c:formatCode>General</c:formatCode>
                <c:ptCount val="8"/>
                <c:pt idx="5">
                  <c:v>33</c:v>
                </c:pt>
              </c:numCache>
            </c:numRef>
          </c:val>
          <c:extLst>
            <c:ext xmlns:c16="http://schemas.microsoft.com/office/drawing/2014/chart" uri="{C3380CC4-5D6E-409C-BE32-E72D297353CC}">
              <c16:uniqueId val="{00000011-A017-40DA-AD9B-039A7DE4AA3B}"/>
            </c:ext>
          </c:extLst>
        </c:ser>
        <c:ser>
          <c:idx val="6"/>
          <c:order val="6"/>
          <c:spPr>
            <a:ln w="28575">
              <a:noFill/>
            </a:ln>
          </c:spPr>
          <c:invertIfNegative val="0"/>
          <c:dLbls>
            <c:dLbl>
              <c:idx val="6"/>
              <c:layout>
                <c:manualLayout>
                  <c:x val="7.177814029363784E-2"/>
                  <c:y val="-3.683241252302054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A017-40DA-AD9B-039A7DE4AA3B}"/>
                </c:ext>
              </c:extLst>
            </c:dLbl>
            <c:dLbl>
              <c:idx val="7"/>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Applications!$B$9:$I$9</c:f>
              <c:numCache>
                <c:formatCode>General</c:formatCode>
                <c:ptCount val="8"/>
                <c:pt idx="6">
                  <c:v>37</c:v>
                </c:pt>
              </c:numCache>
            </c:numRef>
          </c:val>
          <c:extLst>
            <c:ext xmlns:c16="http://schemas.microsoft.com/office/drawing/2014/chart" uri="{C3380CC4-5D6E-409C-BE32-E72D297353CC}">
              <c16:uniqueId val="{00000014-A017-40DA-AD9B-039A7DE4AA3B}"/>
            </c:ext>
          </c:extLst>
        </c:ser>
        <c:ser>
          <c:idx val="7"/>
          <c:order val="7"/>
          <c:spPr>
            <a:ln w="28575">
              <a:noFill/>
            </a:ln>
          </c:spPr>
          <c:invertIfNegative val="0"/>
          <c:dLbls>
            <c:dLbl>
              <c:idx val="7"/>
              <c:layout>
                <c:manualLayout>
                  <c:x val="7.830342577487764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A017-40DA-AD9B-039A7DE4AA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Applications!$B$2:$I$2</c:f>
              <c:strCache>
                <c:ptCount val="8"/>
                <c:pt idx="0">
                  <c:v>Retail</c:v>
                </c:pt>
                <c:pt idx="1">
                  <c:v>Travel, Tourism &amp; Hospitality</c:v>
                </c:pt>
                <c:pt idx="2">
                  <c:v>Financial</c:v>
                </c:pt>
                <c:pt idx="3">
                  <c:v>Education</c:v>
                </c:pt>
                <c:pt idx="4">
                  <c:v>Healthcare</c:v>
                </c:pt>
                <c:pt idx="5">
                  <c:v>Airports</c:v>
                </c:pt>
                <c:pt idx="6">
                  <c:v>Entertainment</c:v>
                </c:pt>
                <c:pt idx="7">
                  <c:v>Others</c:v>
                </c:pt>
              </c:strCache>
            </c:strRef>
          </c:cat>
          <c:val>
            <c:numRef>
              <c:f>Applications!$B$10:$I$10</c:f>
              <c:numCache>
                <c:formatCode>General</c:formatCode>
                <c:ptCount val="8"/>
                <c:pt idx="7">
                  <c:v>44</c:v>
                </c:pt>
              </c:numCache>
            </c:numRef>
          </c:val>
          <c:extLst>
            <c:ext xmlns:c16="http://schemas.microsoft.com/office/drawing/2014/chart" uri="{C3380CC4-5D6E-409C-BE32-E72D297353CC}">
              <c16:uniqueId val="{00000016-A017-40DA-AD9B-039A7DE4AA3B}"/>
            </c:ext>
          </c:extLst>
        </c:ser>
        <c:dLbls>
          <c:showLegendKey val="0"/>
          <c:showVal val="0"/>
          <c:showCatName val="0"/>
          <c:showSerName val="0"/>
          <c:showPercent val="0"/>
          <c:showBubbleSize val="0"/>
        </c:dLbls>
        <c:gapWidth val="55"/>
        <c:overlap val="100"/>
        <c:axId val="115661056"/>
        <c:axId val="115556736"/>
      </c:barChart>
      <c:catAx>
        <c:axId val="115661056"/>
        <c:scaling>
          <c:orientation val="minMax"/>
        </c:scaling>
        <c:delete val="0"/>
        <c:axPos val="l"/>
        <c:title>
          <c:tx>
            <c:rich>
              <a:bodyPr/>
              <a:lstStyle/>
              <a:p>
                <a:pPr>
                  <a:defRPr b="1"/>
                </a:pPr>
                <a:r>
                  <a:rPr lang="en-IN" b="1"/>
                  <a:t>Industry  Sector</a:t>
                </a:r>
              </a:p>
            </c:rich>
          </c:tx>
          <c:layout>
            <c:manualLayout>
              <c:xMode val="edge"/>
              <c:yMode val="edge"/>
              <c:x val="5.7047699544464564E-2"/>
              <c:y val="0.31661458187519342"/>
            </c:manualLayout>
          </c:layout>
          <c:overlay val="0"/>
        </c:title>
        <c:numFmt formatCode="General" sourceLinked="0"/>
        <c:majorTickMark val="none"/>
        <c:minorTickMark val="none"/>
        <c:tickLblPos val="nextTo"/>
        <c:crossAx val="115556736"/>
        <c:crosses val="autoZero"/>
        <c:auto val="1"/>
        <c:lblAlgn val="ctr"/>
        <c:lblOffset val="100"/>
        <c:noMultiLvlLbl val="0"/>
      </c:catAx>
      <c:valAx>
        <c:axId val="115556736"/>
        <c:scaling>
          <c:orientation val="minMax"/>
        </c:scaling>
        <c:delete val="0"/>
        <c:axPos val="b"/>
        <c:title>
          <c:tx>
            <c:rich>
              <a:bodyPr/>
              <a:lstStyle/>
              <a:p>
                <a:pPr>
                  <a:defRPr b="1"/>
                </a:pPr>
                <a:r>
                  <a:rPr lang="en-IN" b="1"/>
                  <a:t>No. of Patents</a:t>
                </a:r>
              </a:p>
            </c:rich>
          </c:tx>
          <c:layout/>
          <c:overlay val="0"/>
        </c:title>
        <c:numFmt formatCode="General" sourceLinked="1"/>
        <c:majorTickMark val="none"/>
        <c:minorTickMark val="none"/>
        <c:tickLblPos val="nextTo"/>
        <c:crossAx val="115661056"/>
        <c:crosses val="autoZero"/>
        <c:crossBetween val="between"/>
      </c:valAx>
      <c:spPr>
        <a:noFill/>
        <a:ln w="25400">
          <a:noFill/>
        </a:ln>
      </c:spPr>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545212192745022"/>
          <c:y val="2.8036665871311556E-2"/>
          <c:w val="0.89454787807254976"/>
          <c:h val="0.65316949017736414"/>
        </c:manualLayout>
      </c:layout>
      <c:bar3DChart>
        <c:barDir val="col"/>
        <c:grouping val="stacked"/>
        <c:varyColors val="0"/>
        <c:ser>
          <c:idx val="0"/>
          <c:order val="0"/>
          <c:tx>
            <c:strRef>
              <c:f>'Tech vs App'!$B$3</c:f>
              <c:strCache>
                <c:ptCount val="1"/>
                <c:pt idx="0">
                  <c:v>Bluetooth</c:v>
                </c:pt>
              </c:strCache>
            </c:strRef>
          </c:tx>
          <c:invertIfNegative val="0"/>
          <c:cat>
            <c:strRef>
              <c:f>'Tech vs App'!$C$2:$J$2</c:f>
              <c:strCache>
                <c:ptCount val="8"/>
                <c:pt idx="0">
                  <c:v>Retail</c:v>
                </c:pt>
                <c:pt idx="1">
                  <c:v>Travel, Toursim &amp; Hospitality</c:v>
                </c:pt>
                <c:pt idx="2">
                  <c:v>Financial</c:v>
                </c:pt>
                <c:pt idx="3">
                  <c:v>Education</c:v>
                </c:pt>
                <c:pt idx="4">
                  <c:v>Healthcare</c:v>
                </c:pt>
                <c:pt idx="5">
                  <c:v>Airports</c:v>
                </c:pt>
                <c:pt idx="6">
                  <c:v>Entertainment</c:v>
                </c:pt>
                <c:pt idx="7">
                  <c:v>Other sector</c:v>
                </c:pt>
              </c:strCache>
            </c:strRef>
          </c:cat>
          <c:val>
            <c:numRef>
              <c:f>'Tech vs App'!$C$3:$J$3</c:f>
              <c:numCache>
                <c:formatCode>General</c:formatCode>
                <c:ptCount val="8"/>
                <c:pt idx="0">
                  <c:v>186</c:v>
                </c:pt>
                <c:pt idx="1">
                  <c:v>81</c:v>
                </c:pt>
                <c:pt idx="2">
                  <c:v>32</c:v>
                </c:pt>
                <c:pt idx="3">
                  <c:v>6</c:v>
                </c:pt>
                <c:pt idx="4">
                  <c:v>40</c:v>
                </c:pt>
                <c:pt idx="5">
                  <c:v>20</c:v>
                </c:pt>
                <c:pt idx="6">
                  <c:v>27</c:v>
                </c:pt>
                <c:pt idx="7">
                  <c:v>29</c:v>
                </c:pt>
              </c:numCache>
            </c:numRef>
          </c:val>
          <c:extLst>
            <c:ext xmlns:c16="http://schemas.microsoft.com/office/drawing/2014/chart" uri="{C3380CC4-5D6E-409C-BE32-E72D297353CC}">
              <c16:uniqueId val="{00000000-E850-4758-828C-580C4C6190FD}"/>
            </c:ext>
          </c:extLst>
        </c:ser>
        <c:ser>
          <c:idx val="1"/>
          <c:order val="1"/>
          <c:tx>
            <c:strRef>
              <c:f>'Tech vs App'!$B$4</c:f>
              <c:strCache>
                <c:ptCount val="1"/>
                <c:pt idx="0">
                  <c:v>Wifi</c:v>
                </c:pt>
              </c:strCache>
            </c:strRef>
          </c:tx>
          <c:invertIfNegative val="0"/>
          <c:cat>
            <c:strRef>
              <c:f>'Tech vs App'!$C$2:$J$2</c:f>
              <c:strCache>
                <c:ptCount val="8"/>
                <c:pt idx="0">
                  <c:v>Retail</c:v>
                </c:pt>
                <c:pt idx="1">
                  <c:v>Travel, Toursim &amp; Hospitality</c:v>
                </c:pt>
                <c:pt idx="2">
                  <c:v>Financial</c:v>
                </c:pt>
                <c:pt idx="3">
                  <c:v>Education</c:v>
                </c:pt>
                <c:pt idx="4">
                  <c:v>Healthcare</c:v>
                </c:pt>
                <c:pt idx="5">
                  <c:v>Airports</c:v>
                </c:pt>
                <c:pt idx="6">
                  <c:v>Entertainment</c:v>
                </c:pt>
                <c:pt idx="7">
                  <c:v>Other sector</c:v>
                </c:pt>
              </c:strCache>
            </c:strRef>
          </c:cat>
          <c:val>
            <c:numRef>
              <c:f>'Tech vs App'!$C$4:$J$4</c:f>
              <c:numCache>
                <c:formatCode>General</c:formatCode>
                <c:ptCount val="8"/>
                <c:pt idx="0">
                  <c:v>81</c:v>
                </c:pt>
                <c:pt idx="1">
                  <c:v>34</c:v>
                </c:pt>
                <c:pt idx="2">
                  <c:v>13</c:v>
                </c:pt>
                <c:pt idx="3">
                  <c:v>4</c:v>
                </c:pt>
                <c:pt idx="4">
                  <c:v>20</c:v>
                </c:pt>
                <c:pt idx="5">
                  <c:v>12</c:v>
                </c:pt>
                <c:pt idx="6">
                  <c:v>11</c:v>
                </c:pt>
                <c:pt idx="7">
                  <c:v>19</c:v>
                </c:pt>
              </c:numCache>
            </c:numRef>
          </c:val>
          <c:extLst>
            <c:ext xmlns:c16="http://schemas.microsoft.com/office/drawing/2014/chart" uri="{C3380CC4-5D6E-409C-BE32-E72D297353CC}">
              <c16:uniqueId val="{00000001-E850-4758-828C-580C4C6190FD}"/>
            </c:ext>
          </c:extLst>
        </c:ser>
        <c:ser>
          <c:idx val="2"/>
          <c:order val="2"/>
          <c:tx>
            <c:strRef>
              <c:f>'Tech vs App'!$B$5</c:f>
              <c:strCache>
                <c:ptCount val="1"/>
                <c:pt idx="0">
                  <c:v>RFID</c:v>
                </c:pt>
              </c:strCache>
            </c:strRef>
          </c:tx>
          <c:invertIfNegative val="0"/>
          <c:cat>
            <c:strRef>
              <c:f>'Tech vs App'!$C$2:$J$2</c:f>
              <c:strCache>
                <c:ptCount val="8"/>
                <c:pt idx="0">
                  <c:v>Retail</c:v>
                </c:pt>
                <c:pt idx="1">
                  <c:v>Travel, Toursim &amp; Hospitality</c:v>
                </c:pt>
                <c:pt idx="2">
                  <c:v>Financial</c:v>
                </c:pt>
                <c:pt idx="3">
                  <c:v>Education</c:v>
                </c:pt>
                <c:pt idx="4">
                  <c:v>Healthcare</c:v>
                </c:pt>
                <c:pt idx="5">
                  <c:v>Airports</c:v>
                </c:pt>
                <c:pt idx="6">
                  <c:v>Entertainment</c:v>
                </c:pt>
                <c:pt idx="7">
                  <c:v>Other sector</c:v>
                </c:pt>
              </c:strCache>
            </c:strRef>
          </c:cat>
          <c:val>
            <c:numRef>
              <c:f>'Tech vs App'!$C$5:$J$5</c:f>
              <c:numCache>
                <c:formatCode>General</c:formatCode>
                <c:ptCount val="8"/>
                <c:pt idx="0">
                  <c:v>24</c:v>
                </c:pt>
                <c:pt idx="1">
                  <c:v>25</c:v>
                </c:pt>
                <c:pt idx="2">
                  <c:v>5</c:v>
                </c:pt>
                <c:pt idx="3">
                  <c:v>1</c:v>
                </c:pt>
                <c:pt idx="4">
                  <c:v>9</c:v>
                </c:pt>
                <c:pt idx="5">
                  <c:v>7</c:v>
                </c:pt>
                <c:pt idx="6">
                  <c:v>7</c:v>
                </c:pt>
                <c:pt idx="7">
                  <c:v>8</c:v>
                </c:pt>
              </c:numCache>
            </c:numRef>
          </c:val>
          <c:extLst>
            <c:ext xmlns:c16="http://schemas.microsoft.com/office/drawing/2014/chart" uri="{C3380CC4-5D6E-409C-BE32-E72D297353CC}">
              <c16:uniqueId val="{00000002-E850-4758-828C-580C4C6190FD}"/>
            </c:ext>
          </c:extLst>
        </c:ser>
        <c:ser>
          <c:idx val="3"/>
          <c:order val="3"/>
          <c:tx>
            <c:strRef>
              <c:f>'Tech vs App'!$B$6</c:f>
              <c:strCache>
                <c:ptCount val="1"/>
                <c:pt idx="0">
                  <c:v>NFC</c:v>
                </c:pt>
              </c:strCache>
            </c:strRef>
          </c:tx>
          <c:invertIfNegative val="0"/>
          <c:cat>
            <c:strRef>
              <c:f>'Tech vs App'!$C$2:$J$2</c:f>
              <c:strCache>
                <c:ptCount val="8"/>
                <c:pt idx="0">
                  <c:v>Retail</c:v>
                </c:pt>
                <c:pt idx="1">
                  <c:v>Travel, Toursim &amp; Hospitality</c:v>
                </c:pt>
                <c:pt idx="2">
                  <c:v>Financial</c:v>
                </c:pt>
                <c:pt idx="3">
                  <c:v>Education</c:v>
                </c:pt>
                <c:pt idx="4">
                  <c:v>Healthcare</c:v>
                </c:pt>
                <c:pt idx="5">
                  <c:v>Airports</c:v>
                </c:pt>
                <c:pt idx="6">
                  <c:v>Entertainment</c:v>
                </c:pt>
                <c:pt idx="7">
                  <c:v>Other sector</c:v>
                </c:pt>
              </c:strCache>
            </c:strRef>
          </c:cat>
          <c:val>
            <c:numRef>
              <c:f>'Tech vs App'!$C$6:$J$6</c:f>
              <c:numCache>
                <c:formatCode>General</c:formatCode>
                <c:ptCount val="8"/>
                <c:pt idx="0">
                  <c:v>35</c:v>
                </c:pt>
                <c:pt idx="1">
                  <c:v>10</c:v>
                </c:pt>
                <c:pt idx="2">
                  <c:v>11</c:v>
                </c:pt>
                <c:pt idx="3">
                  <c:v>1</c:v>
                </c:pt>
                <c:pt idx="4">
                  <c:v>8</c:v>
                </c:pt>
                <c:pt idx="5">
                  <c:v>5</c:v>
                </c:pt>
                <c:pt idx="6">
                  <c:v>7</c:v>
                </c:pt>
                <c:pt idx="7">
                  <c:v>5</c:v>
                </c:pt>
              </c:numCache>
            </c:numRef>
          </c:val>
          <c:extLst>
            <c:ext xmlns:c16="http://schemas.microsoft.com/office/drawing/2014/chart" uri="{C3380CC4-5D6E-409C-BE32-E72D297353CC}">
              <c16:uniqueId val="{00000003-E850-4758-828C-580C4C6190FD}"/>
            </c:ext>
          </c:extLst>
        </c:ser>
        <c:ser>
          <c:idx val="4"/>
          <c:order val="4"/>
          <c:tx>
            <c:strRef>
              <c:f>'Tech vs App'!$B$7</c:f>
              <c:strCache>
                <c:ptCount val="1"/>
                <c:pt idx="0">
                  <c:v>Other tech</c:v>
                </c:pt>
              </c:strCache>
            </c:strRef>
          </c:tx>
          <c:invertIfNegative val="0"/>
          <c:cat>
            <c:strRef>
              <c:f>'Tech vs App'!$C$2:$J$2</c:f>
              <c:strCache>
                <c:ptCount val="8"/>
                <c:pt idx="0">
                  <c:v>Retail</c:v>
                </c:pt>
                <c:pt idx="1">
                  <c:v>Travel, Toursim &amp; Hospitality</c:v>
                </c:pt>
                <c:pt idx="2">
                  <c:v>Financial</c:v>
                </c:pt>
                <c:pt idx="3">
                  <c:v>Education</c:v>
                </c:pt>
                <c:pt idx="4">
                  <c:v>Healthcare</c:v>
                </c:pt>
                <c:pt idx="5">
                  <c:v>Airports</c:v>
                </c:pt>
                <c:pt idx="6">
                  <c:v>Entertainment</c:v>
                </c:pt>
                <c:pt idx="7">
                  <c:v>Other sector</c:v>
                </c:pt>
              </c:strCache>
            </c:strRef>
          </c:cat>
          <c:val>
            <c:numRef>
              <c:f>'Tech vs App'!$C$7:$J$7</c:f>
              <c:numCache>
                <c:formatCode>General</c:formatCode>
                <c:ptCount val="8"/>
                <c:pt idx="0">
                  <c:v>38</c:v>
                </c:pt>
                <c:pt idx="1">
                  <c:v>40</c:v>
                </c:pt>
                <c:pt idx="2">
                  <c:v>9</c:v>
                </c:pt>
                <c:pt idx="3">
                  <c:v>8</c:v>
                </c:pt>
                <c:pt idx="4">
                  <c:v>12</c:v>
                </c:pt>
                <c:pt idx="5">
                  <c:v>13</c:v>
                </c:pt>
                <c:pt idx="6">
                  <c:v>8</c:v>
                </c:pt>
                <c:pt idx="7">
                  <c:v>10</c:v>
                </c:pt>
              </c:numCache>
            </c:numRef>
          </c:val>
          <c:extLst>
            <c:ext xmlns:c16="http://schemas.microsoft.com/office/drawing/2014/chart" uri="{C3380CC4-5D6E-409C-BE32-E72D297353CC}">
              <c16:uniqueId val="{00000004-E850-4758-828C-580C4C6190FD}"/>
            </c:ext>
          </c:extLst>
        </c:ser>
        <c:dLbls>
          <c:showLegendKey val="0"/>
          <c:showVal val="0"/>
          <c:showCatName val="0"/>
          <c:showSerName val="0"/>
          <c:showPercent val="0"/>
          <c:showBubbleSize val="0"/>
        </c:dLbls>
        <c:gapWidth val="95"/>
        <c:gapDepth val="95"/>
        <c:shape val="cylinder"/>
        <c:axId val="115686016"/>
        <c:axId val="115704192"/>
        <c:axId val="0"/>
      </c:bar3DChart>
      <c:catAx>
        <c:axId val="115686016"/>
        <c:scaling>
          <c:orientation val="minMax"/>
        </c:scaling>
        <c:delete val="0"/>
        <c:axPos val="b"/>
        <c:numFmt formatCode="General" sourceLinked="0"/>
        <c:majorTickMark val="none"/>
        <c:minorTickMark val="none"/>
        <c:tickLblPos val="nextTo"/>
        <c:crossAx val="115704192"/>
        <c:crosses val="autoZero"/>
        <c:auto val="1"/>
        <c:lblAlgn val="ctr"/>
        <c:lblOffset val="100"/>
        <c:noMultiLvlLbl val="0"/>
      </c:catAx>
      <c:valAx>
        <c:axId val="115704192"/>
        <c:scaling>
          <c:orientation val="minMax"/>
        </c:scaling>
        <c:delete val="0"/>
        <c:axPos val="l"/>
        <c:title>
          <c:tx>
            <c:rich>
              <a:bodyPr/>
              <a:lstStyle/>
              <a:p>
                <a:pPr>
                  <a:defRPr/>
                </a:pPr>
                <a:r>
                  <a:rPr lang="en-IN"/>
                  <a:t>No. of Patents</a:t>
                </a:r>
              </a:p>
            </c:rich>
          </c:tx>
          <c:layout/>
          <c:overlay val="0"/>
        </c:title>
        <c:numFmt formatCode="General" sourceLinked="1"/>
        <c:majorTickMark val="none"/>
        <c:minorTickMark val="none"/>
        <c:tickLblPos val="nextTo"/>
        <c:crossAx val="11568601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2"/>
              <c:layout>
                <c:manualLayout>
                  <c:x val="-6.4102564102564126E-3"/>
                  <c:y val="2.6785714285714302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C5FD-462D-9AC5-346788906A54}"/>
                </c:ext>
              </c:extLst>
            </c:dLbl>
            <c:dLbl>
              <c:idx val="8"/>
              <c:layout>
                <c:manualLayout>
                  <c:x val="-1.4957264957264953E-2"/>
                  <c:y val="-1.7857142857142856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C5FD-462D-9AC5-346788906A54}"/>
                </c:ext>
              </c:extLst>
            </c:dLbl>
            <c:spPr>
              <a:noFill/>
              <a:ln>
                <a:noFill/>
              </a:ln>
              <a:effectLst/>
            </c:spPr>
            <c:txPr>
              <a:bodyPr/>
              <a:lstStyle/>
              <a:p>
                <a:pPr>
                  <a:defRPr sz="1000"/>
                </a:pPr>
                <a:endParaRPr lang="en-US"/>
              </a:p>
            </c:txPr>
            <c:dLblPos val="outEnd"/>
            <c:showLegendKey val="1"/>
            <c:showVal val="0"/>
            <c:showCatName val="1"/>
            <c:showSerName val="0"/>
            <c:showPercent val="1"/>
            <c:showBubbleSize val="0"/>
            <c:separator> </c:separator>
            <c:showLeaderLines val="0"/>
            <c:extLst>
              <c:ext xmlns:c15="http://schemas.microsoft.com/office/drawing/2012/chart" uri="{CE6537A1-D6FC-4f65-9D91-7224C49458BB}">
                <c15:layout/>
              </c:ext>
            </c:extLst>
          </c:dLbls>
          <c:cat>
            <c:strRef>
              <c:f>'IPC Class Over all'!$S$6:$S$15</c:f>
              <c:strCache>
                <c:ptCount val="10"/>
                <c:pt idx="0">
                  <c:v>H04W</c:v>
                </c:pt>
                <c:pt idx="1">
                  <c:v>H04B</c:v>
                </c:pt>
                <c:pt idx="2">
                  <c:v>G01S</c:v>
                </c:pt>
                <c:pt idx="3">
                  <c:v>G08G</c:v>
                </c:pt>
                <c:pt idx="4">
                  <c:v>G06Q</c:v>
                </c:pt>
                <c:pt idx="5">
                  <c:v>H04L</c:v>
                </c:pt>
                <c:pt idx="6">
                  <c:v>G01C</c:v>
                </c:pt>
                <c:pt idx="7">
                  <c:v>G06F</c:v>
                </c:pt>
                <c:pt idx="8">
                  <c:v>H04M</c:v>
                </c:pt>
                <c:pt idx="9">
                  <c:v>Others</c:v>
                </c:pt>
              </c:strCache>
            </c:strRef>
          </c:cat>
          <c:val>
            <c:numRef>
              <c:f>'IPC Class Over all'!$T$6:$T$15</c:f>
              <c:numCache>
                <c:formatCode>General</c:formatCode>
                <c:ptCount val="10"/>
                <c:pt idx="0">
                  <c:v>136</c:v>
                </c:pt>
                <c:pt idx="1">
                  <c:v>37</c:v>
                </c:pt>
                <c:pt idx="2">
                  <c:v>36</c:v>
                </c:pt>
                <c:pt idx="3">
                  <c:v>28</c:v>
                </c:pt>
                <c:pt idx="4">
                  <c:v>23</c:v>
                </c:pt>
                <c:pt idx="5">
                  <c:v>23</c:v>
                </c:pt>
                <c:pt idx="6">
                  <c:v>21</c:v>
                </c:pt>
                <c:pt idx="7">
                  <c:v>19</c:v>
                </c:pt>
                <c:pt idx="8">
                  <c:v>7</c:v>
                </c:pt>
                <c:pt idx="9">
                  <c:v>62</c:v>
                </c:pt>
              </c:numCache>
            </c:numRef>
          </c:val>
          <c:extLst>
            <c:ext xmlns:c16="http://schemas.microsoft.com/office/drawing/2014/chart" uri="{C3380CC4-5D6E-409C-BE32-E72D297353CC}">
              <c16:uniqueId val="{00000002-C5FD-462D-9AC5-346788906A54}"/>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spPr>
              <a:noFill/>
              <a:ln>
                <a:noFill/>
              </a:ln>
              <a:effectLst/>
            </c:spPr>
            <c:dLblPos val="outEnd"/>
            <c:showLegendKey val="1"/>
            <c:showVal val="0"/>
            <c:showCatName val="1"/>
            <c:showSerName val="0"/>
            <c:showPercent val="1"/>
            <c:showBubbleSize val="0"/>
            <c:separator> </c:separator>
            <c:showLeaderLines val="0"/>
            <c:extLst>
              <c:ext xmlns:c15="http://schemas.microsoft.com/office/drawing/2012/chart" uri="{CE6537A1-D6FC-4f65-9D91-7224C49458BB}">
                <c15:layout/>
              </c:ext>
            </c:extLst>
          </c:dLbls>
          <c:cat>
            <c:strRef>
              <c:f>'IPC Class Individual - H04W'!$H$5:$H$11</c:f>
              <c:strCache>
                <c:ptCount val="7"/>
                <c:pt idx="0">
                  <c:v>H04W-004</c:v>
                </c:pt>
                <c:pt idx="1">
                  <c:v>H04W-064</c:v>
                </c:pt>
                <c:pt idx="2">
                  <c:v>H04W-008</c:v>
                </c:pt>
                <c:pt idx="3">
                  <c:v>H04W-084</c:v>
                </c:pt>
                <c:pt idx="4">
                  <c:v>H04W-036</c:v>
                </c:pt>
                <c:pt idx="5">
                  <c:v>H04W-040</c:v>
                </c:pt>
                <c:pt idx="6">
                  <c:v>Others</c:v>
                </c:pt>
              </c:strCache>
            </c:strRef>
          </c:cat>
          <c:val>
            <c:numRef>
              <c:f>'IPC Class Individual - H04W'!$I$5:$I$11</c:f>
              <c:numCache>
                <c:formatCode>General</c:formatCode>
                <c:ptCount val="7"/>
                <c:pt idx="0">
                  <c:v>56</c:v>
                </c:pt>
                <c:pt idx="1">
                  <c:v>13</c:v>
                </c:pt>
                <c:pt idx="2">
                  <c:v>8</c:v>
                </c:pt>
                <c:pt idx="3">
                  <c:v>8</c:v>
                </c:pt>
                <c:pt idx="4">
                  <c:v>7</c:v>
                </c:pt>
                <c:pt idx="5">
                  <c:v>7</c:v>
                </c:pt>
                <c:pt idx="6">
                  <c:v>37</c:v>
                </c:pt>
              </c:numCache>
            </c:numRef>
          </c:val>
          <c:extLst>
            <c:ext xmlns:c16="http://schemas.microsoft.com/office/drawing/2014/chart" uri="{C3380CC4-5D6E-409C-BE32-E72D297353CC}">
              <c16:uniqueId val="{00000000-AB71-4BB1-A799-9328B0A58191}"/>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C24C2-DB96-4950-A811-363883848C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F0711724-36DF-4B46-BABB-9EE6C4150E75}">
      <dgm:prSet custT="1"/>
      <dgm:spPr/>
      <dgm:t>
        <a:bodyPr/>
        <a:lstStyle/>
        <a:p>
          <a:pPr rtl="0"/>
          <a:r>
            <a:rPr lang="en-IN" sz="2000" dirty="0" smtClean="0"/>
            <a:t>Highly efficient</a:t>
          </a:r>
          <a:endParaRPr lang="en-IN" sz="2000" dirty="0"/>
        </a:p>
      </dgm:t>
    </dgm:pt>
    <dgm:pt modelId="{F69CBD20-46DB-4A56-B0C5-C332699E5FFE}" type="parTrans" cxnId="{395FD8BD-C5C7-40C5-A349-86C5007DF0C5}">
      <dgm:prSet/>
      <dgm:spPr/>
      <dgm:t>
        <a:bodyPr/>
        <a:lstStyle/>
        <a:p>
          <a:endParaRPr lang="en-IN"/>
        </a:p>
      </dgm:t>
    </dgm:pt>
    <dgm:pt modelId="{E50D43F0-EC1D-4E1B-B7C9-442D25DD7545}" type="sibTrans" cxnId="{395FD8BD-C5C7-40C5-A349-86C5007DF0C5}">
      <dgm:prSet/>
      <dgm:spPr/>
      <dgm:t>
        <a:bodyPr/>
        <a:lstStyle/>
        <a:p>
          <a:endParaRPr lang="en-IN"/>
        </a:p>
      </dgm:t>
    </dgm:pt>
    <dgm:pt modelId="{EC7E98D1-B971-47E0-9FF7-560BEACAB9E5}">
      <dgm:prSet custT="1"/>
      <dgm:spPr/>
      <dgm:t>
        <a:bodyPr/>
        <a:lstStyle/>
        <a:p>
          <a:pPr rtl="0"/>
          <a:r>
            <a:rPr lang="en-IN" sz="2000" dirty="0" smtClean="0"/>
            <a:t>Versatility</a:t>
          </a:r>
          <a:endParaRPr lang="en-IN" sz="2000" dirty="0"/>
        </a:p>
      </dgm:t>
    </dgm:pt>
    <dgm:pt modelId="{32937E8E-2731-41E6-837B-93495E3C48A5}" type="parTrans" cxnId="{FC1EB8E4-5621-4FF6-AD27-5230EAC66607}">
      <dgm:prSet/>
      <dgm:spPr/>
      <dgm:t>
        <a:bodyPr/>
        <a:lstStyle/>
        <a:p>
          <a:endParaRPr lang="en-IN"/>
        </a:p>
      </dgm:t>
    </dgm:pt>
    <dgm:pt modelId="{59321F64-B766-4593-A584-BDFEC4BD95C3}" type="sibTrans" cxnId="{FC1EB8E4-5621-4FF6-AD27-5230EAC66607}">
      <dgm:prSet/>
      <dgm:spPr/>
      <dgm:t>
        <a:bodyPr/>
        <a:lstStyle/>
        <a:p>
          <a:endParaRPr lang="en-IN"/>
        </a:p>
      </dgm:t>
    </dgm:pt>
    <dgm:pt modelId="{0BD25A6D-8168-47B5-B5D7-0ECEB087A1D6}">
      <dgm:prSet custT="1"/>
      <dgm:spPr/>
      <dgm:t>
        <a:bodyPr/>
        <a:lstStyle/>
        <a:p>
          <a:pPr rtl="0"/>
          <a:r>
            <a:rPr lang="en-IN" sz="2000" dirty="0" smtClean="0"/>
            <a:t>Great range of communication</a:t>
          </a:r>
          <a:endParaRPr lang="en-IN" sz="2000" dirty="0"/>
        </a:p>
      </dgm:t>
    </dgm:pt>
    <dgm:pt modelId="{1F890BF2-274B-417B-B00C-2695931DC248}" type="parTrans" cxnId="{E7A461FB-3CBB-45A8-8992-FBC35FDF5745}">
      <dgm:prSet/>
      <dgm:spPr/>
      <dgm:t>
        <a:bodyPr/>
        <a:lstStyle/>
        <a:p>
          <a:endParaRPr lang="en-IN"/>
        </a:p>
      </dgm:t>
    </dgm:pt>
    <dgm:pt modelId="{BA8C28E0-2CEA-4993-AD99-D919870F4FDC}" type="sibTrans" cxnId="{E7A461FB-3CBB-45A8-8992-FBC35FDF5745}">
      <dgm:prSet/>
      <dgm:spPr/>
      <dgm:t>
        <a:bodyPr/>
        <a:lstStyle/>
        <a:p>
          <a:endParaRPr lang="en-IN"/>
        </a:p>
      </dgm:t>
    </dgm:pt>
    <dgm:pt modelId="{7A4F44A2-FDEC-4259-B267-65BCD0E78376}">
      <dgm:prSet custT="1"/>
      <dgm:spPr/>
      <dgm:t>
        <a:bodyPr/>
        <a:lstStyle/>
        <a:p>
          <a:pPr rtl="0"/>
          <a:r>
            <a:rPr lang="en-IN" sz="2000" dirty="0" smtClean="0"/>
            <a:t>Precise &amp; Secured</a:t>
          </a:r>
          <a:endParaRPr lang="en-IN" sz="2000" dirty="0"/>
        </a:p>
      </dgm:t>
    </dgm:pt>
    <dgm:pt modelId="{0C274D66-BA92-4374-A2BF-5528B186262D}" type="parTrans" cxnId="{5558E67B-3958-4707-AC47-A56771D48E6B}">
      <dgm:prSet/>
      <dgm:spPr/>
      <dgm:t>
        <a:bodyPr/>
        <a:lstStyle/>
        <a:p>
          <a:endParaRPr lang="en-IN"/>
        </a:p>
      </dgm:t>
    </dgm:pt>
    <dgm:pt modelId="{34DB945A-97E1-4463-9AF6-181C787D57DB}" type="sibTrans" cxnId="{5558E67B-3958-4707-AC47-A56771D48E6B}">
      <dgm:prSet/>
      <dgm:spPr/>
      <dgm:t>
        <a:bodyPr/>
        <a:lstStyle/>
        <a:p>
          <a:endParaRPr lang="en-IN"/>
        </a:p>
      </dgm:t>
    </dgm:pt>
    <dgm:pt modelId="{42BF9378-6455-466D-A264-EEE9BE06B41A}" type="pres">
      <dgm:prSet presAssocID="{371C24C2-DB96-4950-A811-363883848C78}" presName="cycle" presStyleCnt="0">
        <dgm:presLayoutVars>
          <dgm:dir/>
          <dgm:resizeHandles val="exact"/>
        </dgm:presLayoutVars>
      </dgm:prSet>
      <dgm:spPr/>
      <dgm:t>
        <a:bodyPr/>
        <a:lstStyle/>
        <a:p>
          <a:endParaRPr lang="en-IN"/>
        </a:p>
      </dgm:t>
    </dgm:pt>
    <dgm:pt modelId="{5FC5E455-04AE-4026-A5C2-6DDFA7EF1271}" type="pres">
      <dgm:prSet presAssocID="{F0711724-36DF-4B46-BABB-9EE6C4150E75}" presName="node" presStyleLbl="node1" presStyleIdx="0" presStyleCnt="4">
        <dgm:presLayoutVars>
          <dgm:bulletEnabled val="1"/>
        </dgm:presLayoutVars>
      </dgm:prSet>
      <dgm:spPr/>
      <dgm:t>
        <a:bodyPr/>
        <a:lstStyle/>
        <a:p>
          <a:endParaRPr lang="en-IN"/>
        </a:p>
      </dgm:t>
    </dgm:pt>
    <dgm:pt modelId="{3720B6FB-39D8-4993-9327-C90C72E8164B}" type="pres">
      <dgm:prSet presAssocID="{E50D43F0-EC1D-4E1B-B7C9-442D25DD7545}" presName="sibTrans" presStyleLbl="sibTrans2D1" presStyleIdx="0" presStyleCnt="4"/>
      <dgm:spPr/>
      <dgm:t>
        <a:bodyPr/>
        <a:lstStyle/>
        <a:p>
          <a:endParaRPr lang="en-IN"/>
        </a:p>
      </dgm:t>
    </dgm:pt>
    <dgm:pt modelId="{812B1412-FCD4-4326-8B0A-E7C605ABDD65}" type="pres">
      <dgm:prSet presAssocID="{E50D43F0-EC1D-4E1B-B7C9-442D25DD7545}" presName="connectorText" presStyleLbl="sibTrans2D1" presStyleIdx="0" presStyleCnt="4"/>
      <dgm:spPr/>
      <dgm:t>
        <a:bodyPr/>
        <a:lstStyle/>
        <a:p>
          <a:endParaRPr lang="en-IN"/>
        </a:p>
      </dgm:t>
    </dgm:pt>
    <dgm:pt modelId="{2916F176-EE3C-4C76-8989-701CEA36E984}" type="pres">
      <dgm:prSet presAssocID="{EC7E98D1-B971-47E0-9FF7-560BEACAB9E5}" presName="node" presStyleLbl="node1" presStyleIdx="1" presStyleCnt="4" custScaleX="105493" custScaleY="100719">
        <dgm:presLayoutVars>
          <dgm:bulletEnabled val="1"/>
        </dgm:presLayoutVars>
      </dgm:prSet>
      <dgm:spPr/>
      <dgm:t>
        <a:bodyPr/>
        <a:lstStyle/>
        <a:p>
          <a:endParaRPr lang="en-IN"/>
        </a:p>
      </dgm:t>
    </dgm:pt>
    <dgm:pt modelId="{0B6EBF17-37CF-4C50-8E72-09A1C4D00C2F}" type="pres">
      <dgm:prSet presAssocID="{59321F64-B766-4593-A584-BDFEC4BD95C3}" presName="sibTrans" presStyleLbl="sibTrans2D1" presStyleIdx="1" presStyleCnt="4"/>
      <dgm:spPr/>
      <dgm:t>
        <a:bodyPr/>
        <a:lstStyle/>
        <a:p>
          <a:endParaRPr lang="en-IN"/>
        </a:p>
      </dgm:t>
    </dgm:pt>
    <dgm:pt modelId="{167F13E9-040F-4670-8C95-8BA37BB07A1A}" type="pres">
      <dgm:prSet presAssocID="{59321F64-B766-4593-A584-BDFEC4BD95C3}" presName="connectorText" presStyleLbl="sibTrans2D1" presStyleIdx="1" presStyleCnt="4"/>
      <dgm:spPr/>
      <dgm:t>
        <a:bodyPr/>
        <a:lstStyle/>
        <a:p>
          <a:endParaRPr lang="en-IN"/>
        </a:p>
      </dgm:t>
    </dgm:pt>
    <dgm:pt modelId="{0CEC69E2-A237-4E08-B8E6-8A516571A0E0}" type="pres">
      <dgm:prSet presAssocID="{0BD25A6D-8168-47B5-B5D7-0ECEB087A1D6}" presName="node" presStyleLbl="node1" presStyleIdx="2" presStyleCnt="4" custScaleX="172380">
        <dgm:presLayoutVars>
          <dgm:bulletEnabled val="1"/>
        </dgm:presLayoutVars>
      </dgm:prSet>
      <dgm:spPr/>
      <dgm:t>
        <a:bodyPr/>
        <a:lstStyle/>
        <a:p>
          <a:endParaRPr lang="en-IN"/>
        </a:p>
      </dgm:t>
    </dgm:pt>
    <dgm:pt modelId="{5591E044-E969-46C6-9794-FFD8FA2ED305}" type="pres">
      <dgm:prSet presAssocID="{BA8C28E0-2CEA-4993-AD99-D919870F4FDC}" presName="sibTrans" presStyleLbl="sibTrans2D1" presStyleIdx="2" presStyleCnt="4"/>
      <dgm:spPr/>
      <dgm:t>
        <a:bodyPr/>
        <a:lstStyle/>
        <a:p>
          <a:endParaRPr lang="en-IN"/>
        </a:p>
      </dgm:t>
    </dgm:pt>
    <dgm:pt modelId="{3B3BFF5D-1A20-4A77-BF4A-25F15FA2B606}" type="pres">
      <dgm:prSet presAssocID="{BA8C28E0-2CEA-4993-AD99-D919870F4FDC}" presName="connectorText" presStyleLbl="sibTrans2D1" presStyleIdx="2" presStyleCnt="4"/>
      <dgm:spPr/>
      <dgm:t>
        <a:bodyPr/>
        <a:lstStyle/>
        <a:p>
          <a:endParaRPr lang="en-IN"/>
        </a:p>
      </dgm:t>
    </dgm:pt>
    <dgm:pt modelId="{2E93AA0F-49BE-4FAA-B052-18226B6C8695}" type="pres">
      <dgm:prSet presAssocID="{7A4F44A2-FDEC-4259-B267-65BCD0E78376}" presName="node" presStyleLbl="node1" presStyleIdx="3" presStyleCnt="4" custScaleX="102746" custScaleY="100719">
        <dgm:presLayoutVars>
          <dgm:bulletEnabled val="1"/>
        </dgm:presLayoutVars>
      </dgm:prSet>
      <dgm:spPr/>
      <dgm:t>
        <a:bodyPr/>
        <a:lstStyle/>
        <a:p>
          <a:endParaRPr lang="en-IN"/>
        </a:p>
      </dgm:t>
    </dgm:pt>
    <dgm:pt modelId="{9424E02F-EE32-4CEF-A814-F460108A9C6B}" type="pres">
      <dgm:prSet presAssocID="{34DB945A-97E1-4463-9AF6-181C787D57DB}" presName="sibTrans" presStyleLbl="sibTrans2D1" presStyleIdx="3" presStyleCnt="4"/>
      <dgm:spPr/>
      <dgm:t>
        <a:bodyPr/>
        <a:lstStyle/>
        <a:p>
          <a:endParaRPr lang="en-IN"/>
        </a:p>
      </dgm:t>
    </dgm:pt>
    <dgm:pt modelId="{F8A4B40B-A359-4AEE-9BD7-D2B822686040}" type="pres">
      <dgm:prSet presAssocID="{34DB945A-97E1-4463-9AF6-181C787D57DB}" presName="connectorText" presStyleLbl="sibTrans2D1" presStyleIdx="3" presStyleCnt="4"/>
      <dgm:spPr/>
      <dgm:t>
        <a:bodyPr/>
        <a:lstStyle/>
        <a:p>
          <a:endParaRPr lang="en-IN"/>
        </a:p>
      </dgm:t>
    </dgm:pt>
  </dgm:ptLst>
  <dgm:cxnLst>
    <dgm:cxn modelId="{C4A761C2-A768-4FCD-BEBD-050B31BC4C2B}" type="presOf" srcId="{34DB945A-97E1-4463-9AF6-181C787D57DB}" destId="{9424E02F-EE32-4CEF-A814-F460108A9C6B}" srcOrd="0" destOrd="0" presId="urn:microsoft.com/office/officeart/2005/8/layout/cycle2"/>
    <dgm:cxn modelId="{03FD410A-8D2A-4B21-8D34-5682B7CFC0E2}" type="presOf" srcId="{F0711724-36DF-4B46-BABB-9EE6C4150E75}" destId="{5FC5E455-04AE-4026-A5C2-6DDFA7EF1271}" srcOrd="0" destOrd="0" presId="urn:microsoft.com/office/officeart/2005/8/layout/cycle2"/>
    <dgm:cxn modelId="{448CCF3F-678F-4C90-9E7B-9F59FD394B80}" type="presOf" srcId="{E50D43F0-EC1D-4E1B-B7C9-442D25DD7545}" destId="{3720B6FB-39D8-4993-9327-C90C72E8164B}" srcOrd="0" destOrd="0" presId="urn:microsoft.com/office/officeart/2005/8/layout/cycle2"/>
    <dgm:cxn modelId="{4B59681F-4046-48E5-922E-3005A5013A53}" type="presOf" srcId="{E50D43F0-EC1D-4E1B-B7C9-442D25DD7545}" destId="{812B1412-FCD4-4326-8B0A-E7C605ABDD65}" srcOrd="1" destOrd="0" presId="urn:microsoft.com/office/officeart/2005/8/layout/cycle2"/>
    <dgm:cxn modelId="{4226231C-CD06-4A56-AD14-B1F2A21AB4CE}" type="presOf" srcId="{EC7E98D1-B971-47E0-9FF7-560BEACAB9E5}" destId="{2916F176-EE3C-4C76-8989-701CEA36E984}" srcOrd="0" destOrd="0" presId="urn:microsoft.com/office/officeart/2005/8/layout/cycle2"/>
    <dgm:cxn modelId="{66A53A72-6737-4265-9805-4300DDEB8A6B}" type="presOf" srcId="{BA8C28E0-2CEA-4993-AD99-D919870F4FDC}" destId="{5591E044-E969-46C6-9794-FFD8FA2ED305}" srcOrd="0" destOrd="0" presId="urn:microsoft.com/office/officeart/2005/8/layout/cycle2"/>
    <dgm:cxn modelId="{6D252428-05C6-43C0-89DB-567412EAB7F8}" type="presOf" srcId="{34DB945A-97E1-4463-9AF6-181C787D57DB}" destId="{F8A4B40B-A359-4AEE-9BD7-D2B822686040}" srcOrd="1" destOrd="0" presId="urn:microsoft.com/office/officeart/2005/8/layout/cycle2"/>
    <dgm:cxn modelId="{5558E67B-3958-4707-AC47-A56771D48E6B}" srcId="{371C24C2-DB96-4950-A811-363883848C78}" destId="{7A4F44A2-FDEC-4259-B267-65BCD0E78376}" srcOrd="3" destOrd="0" parTransId="{0C274D66-BA92-4374-A2BF-5528B186262D}" sibTransId="{34DB945A-97E1-4463-9AF6-181C787D57DB}"/>
    <dgm:cxn modelId="{395FD8BD-C5C7-40C5-A349-86C5007DF0C5}" srcId="{371C24C2-DB96-4950-A811-363883848C78}" destId="{F0711724-36DF-4B46-BABB-9EE6C4150E75}" srcOrd="0" destOrd="0" parTransId="{F69CBD20-46DB-4A56-B0C5-C332699E5FFE}" sibTransId="{E50D43F0-EC1D-4E1B-B7C9-442D25DD7545}"/>
    <dgm:cxn modelId="{E7A461FB-3CBB-45A8-8992-FBC35FDF5745}" srcId="{371C24C2-DB96-4950-A811-363883848C78}" destId="{0BD25A6D-8168-47B5-B5D7-0ECEB087A1D6}" srcOrd="2" destOrd="0" parTransId="{1F890BF2-274B-417B-B00C-2695931DC248}" sibTransId="{BA8C28E0-2CEA-4993-AD99-D919870F4FDC}"/>
    <dgm:cxn modelId="{3D6829E0-6D31-4561-B6F5-18CCA2A0CD59}" type="presOf" srcId="{7A4F44A2-FDEC-4259-B267-65BCD0E78376}" destId="{2E93AA0F-49BE-4FAA-B052-18226B6C8695}" srcOrd="0" destOrd="0" presId="urn:microsoft.com/office/officeart/2005/8/layout/cycle2"/>
    <dgm:cxn modelId="{875009CB-4924-4291-9E22-27CB9B65CA2E}" type="presOf" srcId="{59321F64-B766-4593-A584-BDFEC4BD95C3}" destId="{167F13E9-040F-4670-8C95-8BA37BB07A1A}" srcOrd="1" destOrd="0" presId="urn:microsoft.com/office/officeart/2005/8/layout/cycle2"/>
    <dgm:cxn modelId="{FC1EB8E4-5621-4FF6-AD27-5230EAC66607}" srcId="{371C24C2-DB96-4950-A811-363883848C78}" destId="{EC7E98D1-B971-47E0-9FF7-560BEACAB9E5}" srcOrd="1" destOrd="0" parTransId="{32937E8E-2731-41E6-837B-93495E3C48A5}" sibTransId="{59321F64-B766-4593-A584-BDFEC4BD95C3}"/>
    <dgm:cxn modelId="{55A43CD9-8B7D-4A33-B83C-B93DD7686B29}" type="presOf" srcId="{371C24C2-DB96-4950-A811-363883848C78}" destId="{42BF9378-6455-466D-A264-EEE9BE06B41A}" srcOrd="0" destOrd="0" presId="urn:microsoft.com/office/officeart/2005/8/layout/cycle2"/>
    <dgm:cxn modelId="{8306F4D3-48D7-4491-8239-8F09CFA4D31D}" type="presOf" srcId="{59321F64-B766-4593-A584-BDFEC4BD95C3}" destId="{0B6EBF17-37CF-4C50-8E72-09A1C4D00C2F}" srcOrd="0" destOrd="0" presId="urn:microsoft.com/office/officeart/2005/8/layout/cycle2"/>
    <dgm:cxn modelId="{7C32E3FD-00F7-426F-A0E7-0E1A2147F8BA}" type="presOf" srcId="{BA8C28E0-2CEA-4993-AD99-D919870F4FDC}" destId="{3B3BFF5D-1A20-4A77-BF4A-25F15FA2B606}" srcOrd="1" destOrd="0" presId="urn:microsoft.com/office/officeart/2005/8/layout/cycle2"/>
    <dgm:cxn modelId="{9F1E1953-7899-4260-8109-32520B6DC285}" type="presOf" srcId="{0BD25A6D-8168-47B5-B5D7-0ECEB087A1D6}" destId="{0CEC69E2-A237-4E08-B8E6-8A516571A0E0}" srcOrd="0" destOrd="0" presId="urn:microsoft.com/office/officeart/2005/8/layout/cycle2"/>
    <dgm:cxn modelId="{03C3ADCA-DB9E-4D3B-945A-78D380949F0F}" type="presParOf" srcId="{42BF9378-6455-466D-A264-EEE9BE06B41A}" destId="{5FC5E455-04AE-4026-A5C2-6DDFA7EF1271}" srcOrd="0" destOrd="0" presId="urn:microsoft.com/office/officeart/2005/8/layout/cycle2"/>
    <dgm:cxn modelId="{F878C0BB-979A-42A3-85EC-42FA2A309221}" type="presParOf" srcId="{42BF9378-6455-466D-A264-EEE9BE06B41A}" destId="{3720B6FB-39D8-4993-9327-C90C72E8164B}" srcOrd="1" destOrd="0" presId="urn:microsoft.com/office/officeart/2005/8/layout/cycle2"/>
    <dgm:cxn modelId="{2529502F-4C21-4C00-A929-9328BDA6A3B2}" type="presParOf" srcId="{3720B6FB-39D8-4993-9327-C90C72E8164B}" destId="{812B1412-FCD4-4326-8B0A-E7C605ABDD65}" srcOrd="0" destOrd="0" presId="urn:microsoft.com/office/officeart/2005/8/layout/cycle2"/>
    <dgm:cxn modelId="{9C136166-D453-4E5D-9742-F25268EBE13B}" type="presParOf" srcId="{42BF9378-6455-466D-A264-EEE9BE06B41A}" destId="{2916F176-EE3C-4C76-8989-701CEA36E984}" srcOrd="2" destOrd="0" presId="urn:microsoft.com/office/officeart/2005/8/layout/cycle2"/>
    <dgm:cxn modelId="{C920871C-F9DE-4947-B5D6-7C15B207D65B}" type="presParOf" srcId="{42BF9378-6455-466D-A264-EEE9BE06B41A}" destId="{0B6EBF17-37CF-4C50-8E72-09A1C4D00C2F}" srcOrd="3" destOrd="0" presId="urn:microsoft.com/office/officeart/2005/8/layout/cycle2"/>
    <dgm:cxn modelId="{6511AF10-49D4-4234-8C9E-190DB5746D7A}" type="presParOf" srcId="{0B6EBF17-37CF-4C50-8E72-09A1C4D00C2F}" destId="{167F13E9-040F-4670-8C95-8BA37BB07A1A}" srcOrd="0" destOrd="0" presId="urn:microsoft.com/office/officeart/2005/8/layout/cycle2"/>
    <dgm:cxn modelId="{0E912A52-F653-420F-A39E-D8B418C97EF3}" type="presParOf" srcId="{42BF9378-6455-466D-A264-EEE9BE06B41A}" destId="{0CEC69E2-A237-4E08-B8E6-8A516571A0E0}" srcOrd="4" destOrd="0" presId="urn:microsoft.com/office/officeart/2005/8/layout/cycle2"/>
    <dgm:cxn modelId="{751E7BDE-67D1-4A54-9FBC-152BD23AAE58}" type="presParOf" srcId="{42BF9378-6455-466D-A264-EEE9BE06B41A}" destId="{5591E044-E969-46C6-9794-FFD8FA2ED305}" srcOrd="5" destOrd="0" presId="urn:microsoft.com/office/officeart/2005/8/layout/cycle2"/>
    <dgm:cxn modelId="{EC02A2A8-065B-4717-8534-24B9343E636A}" type="presParOf" srcId="{5591E044-E969-46C6-9794-FFD8FA2ED305}" destId="{3B3BFF5D-1A20-4A77-BF4A-25F15FA2B606}" srcOrd="0" destOrd="0" presId="urn:microsoft.com/office/officeart/2005/8/layout/cycle2"/>
    <dgm:cxn modelId="{0F65BD70-8F44-48AC-A137-15345D940CBD}" type="presParOf" srcId="{42BF9378-6455-466D-A264-EEE9BE06B41A}" destId="{2E93AA0F-49BE-4FAA-B052-18226B6C8695}" srcOrd="6" destOrd="0" presId="urn:microsoft.com/office/officeart/2005/8/layout/cycle2"/>
    <dgm:cxn modelId="{09B823BD-EA83-420E-82AA-469A42C90600}" type="presParOf" srcId="{42BF9378-6455-466D-A264-EEE9BE06B41A}" destId="{9424E02F-EE32-4CEF-A814-F460108A9C6B}" srcOrd="7" destOrd="0" presId="urn:microsoft.com/office/officeart/2005/8/layout/cycle2"/>
    <dgm:cxn modelId="{2D2A2C7C-5EF0-4B27-BE76-B88A13A6970B}" type="presParOf" srcId="{9424E02F-EE32-4CEF-A814-F460108A9C6B}" destId="{F8A4B40B-A359-4AEE-9BD7-D2B8226860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5E455-04AE-4026-A5C2-6DDFA7EF1271}">
      <dsp:nvSpPr>
        <dsp:cNvPr id="0" name=""/>
        <dsp:cNvSpPr/>
      </dsp:nvSpPr>
      <dsp:spPr>
        <a:xfrm>
          <a:off x="2852800" y="1377"/>
          <a:ext cx="1437456" cy="1437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IN" sz="2000" kern="1200" dirty="0" smtClean="0"/>
            <a:t>Highly efficient</a:t>
          </a:r>
          <a:endParaRPr lang="en-IN" sz="2000" kern="1200" dirty="0"/>
        </a:p>
      </dsp:txBody>
      <dsp:txXfrm>
        <a:off x="3063311" y="211888"/>
        <a:ext cx="1016434" cy="1016434"/>
      </dsp:txXfrm>
    </dsp:sp>
    <dsp:sp modelId="{3720B6FB-39D8-4993-9327-C90C72E8164B}">
      <dsp:nvSpPr>
        <dsp:cNvPr id="0" name=""/>
        <dsp:cNvSpPr/>
      </dsp:nvSpPr>
      <dsp:spPr>
        <a:xfrm rot="2700000">
          <a:off x="4134421" y="1226310"/>
          <a:ext cx="371764" cy="485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a:off x="4150754" y="1283907"/>
        <a:ext cx="260235" cy="291085"/>
      </dsp:txXfrm>
    </dsp:sp>
    <dsp:sp modelId="{2916F176-EE3C-4C76-8989-701CEA36E984}">
      <dsp:nvSpPr>
        <dsp:cNvPr id="0" name=""/>
        <dsp:cNvSpPr/>
      </dsp:nvSpPr>
      <dsp:spPr>
        <a:xfrm>
          <a:off x="4341114" y="1524004"/>
          <a:ext cx="1516415" cy="1447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IN" sz="2000" kern="1200" dirty="0" smtClean="0"/>
            <a:t>Versatility</a:t>
          </a:r>
          <a:endParaRPr lang="en-IN" sz="2000" kern="1200" dirty="0"/>
        </a:p>
      </dsp:txBody>
      <dsp:txXfrm>
        <a:off x="4563188" y="1736028"/>
        <a:ext cx="1072267" cy="1023743"/>
      </dsp:txXfrm>
    </dsp:sp>
    <dsp:sp modelId="{0B6EBF17-37CF-4C50-8E72-09A1C4D00C2F}">
      <dsp:nvSpPr>
        <dsp:cNvPr id="0" name=""/>
        <dsp:cNvSpPr/>
      </dsp:nvSpPr>
      <dsp:spPr>
        <a:xfrm rot="8100000">
          <a:off x="4246862" y="2714433"/>
          <a:ext cx="286712" cy="485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0800000">
        <a:off x="4320280" y="2781050"/>
        <a:ext cx="200698" cy="291085"/>
      </dsp:txXfrm>
    </dsp:sp>
    <dsp:sp modelId="{0CEC69E2-A237-4E08-B8E6-8A516571A0E0}">
      <dsp:nvSpPr>
        <dsp:cNvPr id="0" name=""/>
        <dsp:cNvSpPr/>
      </dsp:nvSpPr>
      <dsp:spPr>
        <a:xfrm>
          <a:off x="2332584" y="3056966"/>
          <a:ext cx="2477887" cy="1437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IN" sz="2000" kern="1200" dirty="0" smtClean="0"/>
            <a:t>Great range of communication</a:t>
          </a:r>
          <a:endParaRPr lang="en-IN" sz="2000" kern="1200" dirty="0"/>
        </a:p>
      </dsp:txBody>
      <dsp:txXfrm>
        <a:off x="2695462" y="3267477"/>
        <a:ext cx="1752131" cy="1016434"/>
      </dsp:txXfrm>
    </dsp:sp>
    <dsp:sp modelId="{5591E044-E969-46C6-9794-FFD8FA2ED305}">
      <dsp:nvSpPr>
        <dsp:cNvPr id="0" name=""/>
        <dsp:cNvSpPr/>
      </dsp:nvSpPr>
      <dsp:spPr>
        <a:xfrm rot="13500000">
          <a:off x="2615252" y="2722690"/>
          <a:ext cx="291686" cy="485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0800000">
        <a:off x="2689943" y="2850656"/>
        <a:ext cx="204180" cy="291085"/>
      </dsp:txXfrm>
    </dsp:sp>
    <dsp:sp modelId="{2E93AA0F-49BE-4FAA-B052-18226B6C8695}">
      <dsp:nvSpPr>
        <dsp:cNvPr id="0" name=""/>
        <dsp:cNvSpPr/>
      </dsp:nvSpPr>
      <dsp:spPr>
        <a:xfrm>
          <a:off x="1305269" y="1524004"/>
          <a:ext cx="1476928" cy="1447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IN" sz="2000" kern="1200" dirty="0" smtClean="0"/>
            <a:t>Precise &amp; Secured</a:t>
          </a:r>
          <a:endParaRPr lang="en-IN" sz="2000" kern="1200" dirty="0"/>
        </a:p>
      </dsp:txBody>
      <dsp:txXfrm>
        <a:off x="1521560" y="1736028"/>
        <a:ext cx="1044346" cy="1023743"/>
      </dsp:txXfrm>
    </dsp:sp>
    <dsp:sp modelId="{9424E02F-EE32-4CEF-A814-F460108A9C6B}">
      <dsp:nvSpPr>
        <dsp:cNvPr id="0" name=""/>
        <dsp:cNvSpPr/>
      </dsp:nvSpPr>
      <dsp:spPr>
        <a:xfrm rot="18900000">
          <a:off x="2616086" y="1244607"/>
          <a:ext cx="376738" cy="485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a:off x="2632638" y="1381594"/>
        <a:ext cx="263717" cy="2910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9EC5757-E8ED-4F3A-B707-4B4E1F257BAB}" type="datetimeFigureOut">
              <a:rPr lang="en-IN" smtClean="0"/>
              <a:pPr/>
              <a:t>26-12-2018</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934EC17-A04C-4857-A6A4-C1A5095A1AF4}" type="slidenum">
              <a:rPr lang="en-IN" smtClean="0"/>
              <a:pPr/>
              <a:t>‹#›</a:t>
            </a:fld>
            <a:endParaRPr lang="en-IN"/>
          </a:p>
        </p:txBody>
      </p:sp>
    </p:spTree>
    <p:extLst>
      <p:ext uri="{BB962C8B-B14F-4D97-AF65-F5344CB8AC3E}">
        <p14:creationId xmlns:p14="http://schemas.microsoft.com/office/powerpoint/2010/main" val="385291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4EC17-A04C-4857-A6A4-C1A5095A1AF4}" type="slidenum">
              <a:rPr lang="en-IN" smtClean="0"/>
              <a:pPr/>
              <a:t>1</a:t>
            </a:fld>
            <a:endParaRPr lang="en-IN"/>
          </a:p>
        </p:txBody>
      </p:sp>
    </p:spTree>
    <p:extLst>
      <p:ext uri="{BB962C8B-B14F-4D97-AF65-F5344CB8AC3E}">
        <p14:creationId xmlns:p14="http://schemas.microsoft.com/office/powerpoint/2010/main" val="255155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934EC17-A04C-4857-A6A4-C1A5095A1AF4}" type="slidenum">
              <a:rPr lang="en-IN" smtClean="0"/>
              <a:pPr/>
              <a:t>26</a:t>
            </a:fld>
            <a:endParaRPr lang="en-IN"/>
          </a:p>
        </p:txBody>
      </p:sp>
    </p:spTree>
    <p:extLst>
      <p:ext uri="{BB962C8B-B14F-4D97-AF65-F5344CB8AC3E}">
        <p14:creationId xmlns:p14="http://schemas.microsoft.com/office/powerpoint/2010/main" val="402531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898989"/>
                </a:solidFill>
                <a:latin typeface="Arial"/>
                <a:cs typeface="Arial"/>
              </a:defRPr>
            </a:lvl1pPr>
          </a:lstStyle>
          <a:p>
            <a:pPr marL="12700">
              <a:lnSpc>
                <a:spcPct val="100000"/>
              </a:lnSpc>
              <a:spcBef>
                <a:spcPts val="25"/>
              </a:spcBef>
            </a:pPr>
            <a:r>
              <a:rPr spc="-5" dirty="0"/>
              <a:t>Patent</a:t>
            </a:r>
            <a:r>
              <a:rPr spc="25" dirty="0"/>
              <a:t> </a:t>
            </a:r>
            <a:r>
              <a:rPr spc="-5" dirty="0"/>
              <a:t>Searching</a:t>
            </a:r>
            <a:r>
              <a:rPr spc="10" dirty="0"/>
              <a:t> </a:t>
            </a:r>
            <a:r>
              <a:rPr dirty="0"/>
              <a:t>|</a:t>
            </a:r>
            <a:r>
              <a:rPr spc="25" dirty="0"/>
              <a:t> </a:t>
            </a:r>
            <a:r>
              <a:rPr dirty="0"/>
              <a:t>Research</a:t>
            </a:r>
            <a:r>
              <a:rPr spc="15" dirty="0"/>
              <a:t> </a:t>
            </a:r>
            <a:r>
              <a:rPr spc="-5" dirty="0"/>
              <a:t>and</a:t>
            </a:r>
            <a:r>
              <a:rPr spc="25" dirty="0"/>
              <a:t> </a:t>
            </a:r>
            <a:r>
              <a:rPr dirty="0"/>
              <a:t>Analytics</a:t>
            </a:r>
            <a:r>
              <a:rPr spc="10" dirty="0"/>
              <a:t> </a:t>
            </a:r>
            <a:r>
              <a:rPr dirty="0"/>
              <a:t>|</a:t>
            </a:r>
            <a:r>
              <a:rPr spc="15" dirty="0"/>
              <a:t> </a:t>
            </a:r>
            <a:r>
              <a:rPr spc="-5" dirty="0"/>
              <a:t>Patent</a:t>
            </a:r>
            <a:r>
              <a:rPr spc="35" dirty="0"/>
              <a:t> </a:t>
            </a:r>
            <a:r>
              <a:rPr spc="-5" dirty="0"/>
              <a:t>Prosecution/Preparation</a:t>
            </a:r>
            <a:r>
              <a:rPr spc="25" dirty="0"/>
              <a:t> </a:t>
            </a:r>
            <a:r>
              <a:rPr spc="-5" dirty="0"/>
              <a:t>Support</a:t>
            </a:r>
            <a:r>
              <a:rPr spc="35" dirty="0"/>
              <a:t> </a:t>
            </a:r>
            <a:r>
              <a:rPr dirty="0"/>
              <a:t>|</a:t>
            </a:r>
            <a:r>
              <a:rPr spc="25" dirty="0"/>
              <a:t> </a:t>
            </a:r>
            <a:r>
              <a:rPr spc="-5" dirty="0"/>
              <a:t>Litigation</a:t>
            </a:r>
            <a:r>
              <a:rPr spc="15" dirty="0"/>
              <a:t> </a:t>
            </a:r>
            <a:r>
              <a:rPr spc="-5" dirty="0"/>
              <a:t>and</a:t>
            </a:r>
            <a:r>
              <a:rPr spc="40" dirty="0"/>
              <a:t> </a:t>
            </a:r>
            <a:r>
              <a:rPr dirty="0"/>
              <a:t>E-Discovery |</a:t>
            </a:r>
            <a:r>
              <a:rPr spc="15" dirty="0"/>
              <a:t> </a:t>
            </a:r>
            <a:r>
              <a:rPr dirty="0"/>
              <a:t>IP</a:t>
            </a:r>
            <a:r>
              <a:rPr spc="20" dirty="0"/>
              <a:t> </a:t>
            </a:r>
            <a:r>
              <a:rPr spc="-5" dirty="0"/>
              <a:t>Valuation</a:t>
            </a:r>
            <a:r>
              <a:rPr spc="25" dirty="0"/>
              <a:t> </a:t>
            </a:r>
            <a:r>
              <a:rPr dirty="0"/>
              <a:t>|</a:t>
            </a:r>
            <a:r>
              <a:rPr spc="30" dirty="0"/>
              <a:t> </a:t>
            </a:r>
            <a:r>
              <a:rPr spc="-5" dirty="0"/>
              <a:t>Patent</a:t>
            </a:r>
            <a:r>
              <a:rPr spc="25" dirty="0"/>
              <a:t> </a:t>
            </a:r>
            <a:r>
              <a:rPr spc="-5" dirty="0"/>
              <a:t>Portfolio</a:t>
            </a:r>
            <a:r>
              <a:rPr spc="15" dirty="0"/>
              <a:t> </a:t>
            </a:r>
            <a:r>
              <a:rPr spc="5" dirty="0"/>
              <a:t>Watch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898989"/>
                </a:solidFill>
                <a:latin typeface="Arial"/>
                <a:cs typeface="Arial"/>
              </a:defRPr>
            </a:lvl1pPr>
          </a:lstStyle>
          <a:p>
            <a:pPr marL="12700">
              <a:lnSpc>
                <a:spcPct val="100000"/>
              </a:lnSpc>
              <a:spcBef>
                <a:spcPts val="25"/>
              </a:spcBef>
            </a:pPr>
            <a:r>
              <a:rPr spc="-5" dirty="0"/>
              <a:t>Patent</a:t>
            </a:r>
            <a:r>
              <a:rPr spc="25" dirty="0"/>
              <a:t> </a:t>
            </a:r>
            <a:r>
              <a:rPr spc="-5" dirty="0"/>
              <a:t>Searching</a:t>
            </a:r>
            <a:r>
              <a:rPr spc="10" dirty="0"/>
              <a:t> </a:t>
            </a:r>
            <a:r>
              <a:rPr dirty="0"/>
              <a:t>|</a:t>
            </a:r>
            <a:r>
              <a:rPr spc="25" dirty="0"/>
              <a:t> </a:t>
            </a:r>
            <a:r>
              <a:rPr dirty="0"/>
              <a:t>Research</a:t>
            </a:r>
            <a:r>
              <a:rPr spc="15" dirty="0"/>
              <a:t> </a:t>
            </a:r>
            <a:r>
              <a:rPr spc="-5" dirty="0"/>
              <a:t>and</a:t>
            </a:r>
            <a:r>
              <a:rPr spc="25" dirty="0"/>
              <a:t> </a:t>
            </a:r>
            <a:r>
              <a:rPr dirty="0"/>
              <a:t>Analytics</a:t>
            </a:r>
            <a:r>
              <a:rPr spc="10" dirty="0"/>
              <a:t> </a:t>
            </a:r>
            <a:r>
              <a:rPr dirty="0"/>
              <a:t>|</a:t>
            </a:r>
            <a:r>
              <a:rPr spc="15" dirty="0"/>
              <a:t> </a:t>
            </a:r>
            <a:r>
              <a:rPr spc="-5" dirty="0"/>
              <a:t>Patent</a:t>
            </a:r>
            <a:r>
              <a:rPr spc="35" dirty="0"/>
              <a:t> </a:t>
            </a:r>
            <a:r>
              <a:rPr spc="-5" dirty="0"/>
              <a:t>Prosecution/Preparation</a:t>
            </a:r>
            <a:r>
              <a:rPr spc="25" dirty="0"/>
              <a:t> </a:t>
            </a:r>
            <a:r>
              <a:rPr spc="-5" dirty="0"/>
              <a:t>Support</a:t>
            </a:r>
            <a:r>
              <a:rPr spc="35" dirty="0"/>
              <a:t> </a:t>
            </a:r>
            <a:r>
              <a:rPr dirty="0"/>
              <a:t>|</a:t>
            </a:r>
            <a:r>
              <a:rPr spc="25" dirty="0"/>
              <a:t> </a:t>
            </a:r>
            <a:r>
              <a:rPr spc="-5" dirty="0"/>
              <a:t>Litigation</a:t>
            </a:r>
            <a:r>
              <a:rPr spc="15" dirty="0"/>
              <a:t> </a:t>
            </a:r>
            <a:r>
              <a:rPr spc="-5" dirty="0"/>
              <a:t>and</a:t>
            </a:r>
            <a:r>
              <a:rPr spc="40" dirty="0"/>
              <a:t> </a:t>
            </a:r>
            <a:r>
              <a:rPr dirty="0"/>
              <a:t>E-Discovery |</a:t>
            </a:r>
            <a:r>
              <a:rPr spc="15" dirty="0"/>
              <a:t> </a:t>
            </a:r>
            <a:r>
              <a:rPr dirty="0"/>
              <a:t>IP</a:t>
            </a:r>
            <a:r>
              <a:rPr spc="20" dirty="0"/>
              <a:t> </a:t>
            </a:r>
            <a:r>
              <a:rPr spc="-5" dirty="0"/>
              <a:t>Valuation</a:t>
            </a:r>
            <a:r>
              <a:rPr spc="25" dirty="0"/>
              <a:t> </a:t>
            </a:r>
            <a:r>
              <a:rPr dirty="0"/>
              <a:t>|</a:t>
            </a:r>
            <a:r>
              <a:rPr spc="30" dirty="0"/>
              <a:t> </a:t>
            </a:r>
            <a:r>
              <a:rPr spc="-5" dirty="0"/>
              <a:t>Patent</a:t>
            </a:r>
            <a:r>
              <a:rPr spc="25" dirty="0"/>
              <a:t> </a:t>
            </a:r>
            <a:r>
              <a:rPr spc="-5" dirty="0"/>
              <a:t>Portfolio</a:t>
            </a:r>
            <a:r>
              <a:rPr spc="15" dirty="0"/>
              <a:t> </a:t>
            </a:r>
            <a:r>
              <a:rPr spc="5" dirty="0"/>
              <a:t>Watch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898989"/>
                </a:solidFill>
                <a:latin typeface="Arial"/>
                <a:cs typeface="Arial"/>
              </a:defRPr>
            </a:lvl1pPr>
          </a:lstStyle>
          <a:p>
            <a:pPr marL="12700">
              <a:lnSpc>
                <a:spcPct val="100000"/>
              </a:lnSpc>
              <a:spcBef>
                <a:spcPts val="25"/>
              </a:spcBef>
            </a:pPr>
            <a:r>
              <a:rPr spc="-5" dirty="0"/>
              <a:t>Patent</a:t>
            </a:r>
            <a:r>
              <a:rPr spc="25" dirty="0"/>
              <a:t> </a:t>
            </a:r>
            <a:r>
              <a:rPr spc="-5" dirty="0"/>
              <a:t>Searching</a:t>
            </a:r>
            <a:r>
              <a:rPr spc="10" dirty="0"/>
              <a:t> </a:t>
            </a:r>
            <a:r>
              <a:rPr dirty="0"/>
              <a:t>|</a:t>
            </a:r>
            <a:r>
              <a:rPr spc="25" dirty="0"/>
              <a:t> </a:t>
            </a:r>
            <a:r>
              <a:rPr dirty="0"/>
              <a:t>Research</a:t>
            </a:r>
            <a:r>
              <a:rPr spc="15" dirty="0"/>
              <a:t> </a:t>
            </a:r>
            <a:r>
              <a:rPr spc="-5" dirty="0"/>
              <a:t>and</a:t>
            </a:r>
            <a:r>
              <a:rPr spc="25" dirty="0"/>
              <a:t> </a:t>
            </a:r>
            <a:r>
              <a:rPr dirty="0"/>
              <a:t>Analytics</a:t>
            </a:r>
            <a:r>
              <a:rPr spc="10" dirty="0"/>
              <a:t> </a:t>
            </a:r>
            <a:r>
              <a:rPr dirty="0"/>
              <a:t>|</a:t>
            </a:r>
            <a:r>
              <a:rPr spc="15" dirty="0"/>
              <a:t> </a:t>
            </a:r>
            <a:r>
              <a:rPr spc="-5" dirty="0"/>
              <a:t>Patent</a:t>
            </a:r>
            <a:r>
              <a:rPr spc="35" dirty="0"/>
              <a:t> </a:t>
            </a:r>
            <a:r>
              <a:rPr spc="-5" dirty="0"/>
              <a:t>Prosecution/Preparation</a:t>
            </a:r>
            <a:r>
              <a:rPr spc="25" dirty="0"/>
              <a:t> </a:t>
            </a:r>
            <a:r>
              <a:rPr spc="-5" dirty="0"/>
              <a:t>Support</a:t>
            </a:r>
            <a:r>
              <a:rPr spc="35" dirty="0"/>
              <a:t> </a:t>
            </a:r>
            <a:r>
              <a:rPr dirty="0"/>
              <a:t>|</a:t>
            </a:r>
            <a:r>
              <a:rPr spc="25" dirty="0"/>
              <a:t> </a:t>
            </a:r>
            <a:r>
              <a:rPr spc="-5" dirty="0"/>
              <a:t>Litigation</a:t>
            </a:r>
            <a:r>
              <a:rPr spc="15" dirty="0"/>
              <a:t> </a:t>
            </a:r>
            <a:r>
              <a:rPr spc="-5" dirty="0"/>
              <a:t>and</a:t>
            </a:r>
            <a:r>
              <a:rPr spc="40" dirty="0"/>
              <a:t> </a:t>
            </a:r>
            <a:r>
              <a:rPr dirty="0"/>
              <a:t>E-Discovery |</a:t>
            </a:r>
            <a:r>
              <a:rPr spc="15" dirty="0"/>
              <a:t> </a:t>
            </a:r>
            <a:r>
              <a:rPr dirty="0"/>
              <a:t>IP</a:t>
            </a:r>
            <a:r>
              <a:rPr spc="20" dirty="0"/>
              <a:t> </a:t>
            </a:r>
            <a:r>
              <a:rPr spc="-5" dirty="0"/>
              <a:t>Valuation</a:t>
            </a:r>
            <a:r>
              <a:rPr spc="25" dirty="0"/>
              <a:t> </a:t>
            </a:r>
            <a:r>
              <a:rPr dirty="0"/>
              <a:t>|</a:t>
            </a:r>
            <a:r>
              <a:rPr spc="30" dirty="0"/>
              <a:t> </a:t>
            </a:r>
            <a:r>
              <a:rPr spc="-5" dirty="0"/>
              <a:t>Patent</a:t>
            </a:r>
            <a:r>
              <a:rPr spc="25" dirty="0"/>
              <a:t> </a:t>
            </a:r>
            <a:r>
              <a:rPr spc="-5" dirty="0"/>
              <a:t>Portfolio</a:t>
            </a:r>
            <a:r>
              <a:rPr spc="15" dirty="0"/>
              <a:t> </a:t>
            </a:r>
            <a:r>
              <a:rPr spc="5" dirty="0"/>
              <a:t>Watch</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898989"/>
                </a:solidFill>
                <a:latin typeface="Arial"/>
                <a:cs typeface="Arial"/>
              </a:defRPr>
            </a:lvl1pPr>
          </a:lstStyle>
          <a:p>
            <a:pPr marL="12700">
              <a:lnSpc>
                <a:spcPct val="100000"/>
              </a:lnSpc>
              <a:spcBef>
                <a:spcPts val="25"/>
              </a:spcBef>
            </a:pPr>
            <a:r>
              <a:rPr spc="-5" dirty="0"/>
              <a:t>Patent</a:t>
            </a:r>
            <a:r>
              <a:rPr spc="25" dirty="0"/>
              <a:t> </a:t>
            </a:r>
            <a:r>
              <a:rPr spc="-5" dirty="0"/>
              <a:t>Searching</a:t>
            </a:r>
            <a:r>
              <a:rPr spc="10" dirty="0"/>
              <a:t> </a:t>
            </a:r>
            <a:r>
              <a:rPr dirty="0"/>
              <a:t>|</a:t>
            </a:r>
            <a:r>
              <a:rPr spc="25" dirty="0"/>
              <a:t> </a:t>
            </a:r>
            <a:r>
              <a:rPr dirty="0"/>
              <a:t>Research</a:t>
            </a:r>
            <a:r>
              <a:rPr spc="15" dirty="0"/>
              <a:t> </a:t>
            </a:r>
            <a:r>
              <a:rPr spc="-5" dirty="0"/>
              <a:t>and</a:t>
            </a:r>
            <a:r>
              <a:rPr spc="25" dirty="0"/>
              <a:t> </a:t>
            </a:r>
            <a:r>
              <a:rPr dirty="0"/>
              <a:t>Analytics</a:t>
            </a:r>
            <a:r>
              <a:rPr spc="10" dirty="0"/>
              <a:t> </a:t>
            </a:r>
            <a:r>
              <a:rPr dirty="0"/>
              <a:t>|</a:t>
            </a:r>
            <a:r>
              <a:rPr spc="15" dirty="0"/>
              <a:t> </a:t>
            </a:r>
            <a:r>
              <a:rPr spc="-5" dirty="0"/>
              <a:t>Patent</a:t>
            </a:r>
            <a:r>
              <a:rPr spc="35" dirty="0"/>
              <a:t> </a:t>
            </a:r>
            <a:r>
              <a:rPr spc="-5" dirty="0"/>
              <a:t>Prosecution/Preparation</a:t>
            </a:r>
            <a:r>
              <a:rPr spc="25" dirty="0"/>
              <a:t> </a:t>
            </a:r>
            <a:r>
              <a:rPr spc="-5" dirty="0"/>
              <a:t>Support</a:t>
            </a:r>
            <a:r>
              <a:rPr spc="35" dirty="0"/>
              <a:t> </a:t>
            </a:r>
            <a:r>
              <a:rPr dirty="0"/>
              <a:t>|</a:t>
            </a:r>
            <a:r>
              <a:rPr spc="25" dirty="0"/>
              <a:t> </a:t>
            </a:r>
            <a:r>
              <a:rPr spc="-5" dirty="0"/>
              <a:t>Litigation</a:t>
            </a:r>
            <a:r>
              <a:rPr spc="15" dirty="0"/>
              <a:t> </a:t>
            </a:r>
            <a:r>
              <a:rPr spc="-5" dirty="0"/>
              <a:t>and</a:t>
            </a:r>
            <a:r>
              <a:rPr spc="40" dirty="0"/>
              <a:t> </a:t>
            </a:r>
            <a:r>
              <a:rPr dirty="0"/>
              <a:t>E-Discovery |</a:t>
            </a:r>
            <a:r>
              <a:rPr spc="15" dirty="0"/>
              <a:t> </a:t>
            </a:r>
            <a:r>
              <a:rPr dirty="0"/>
              <a:t>IP</a:t>
            </a:r>
            <a:r>
              <a:rPr spc="20" dirty="0"/>
              <a:t> </a:t>
            </a:r>
            <a:r>
              <a:rPr spc="-5" dirty="0"/>
              <a:t>Valuation</a:t>
            </a:r>
            <a:r>
              <a:rPr spc="25" dirty="0"/>
              <a:t> </a:t>
            </a:r>
            <a:r>
              <a:rPr dirty="0"/>
              <a:t>|</a:t>
            </a:r>
            <a:r>
              <a:rPr spc="30" dirty="0"/>
              <a:t> </a:t>
            </a:r>
            <a:r>
              <a:rPr spc="-5" dirty="0"/>
              <a:t>Patent</a:t>
            </a:r>
            <a:r>
              <a:rPr spc="25" dirty="0"/>
              <a:t> </a:t>
            </a:r>
            <a:r>
              <a:rPr spc="-5" dirty="0"/>
              <a:t>Portfolio</a:t>
            </a:r>
            <a:r>
              <a:rPr spc="15" dirty="0"/>
              <a:t> </a:t>
            </a:r>
            <a:r>
              <a:rPr spc="5" dirty="0"/>
              <a:t>Watch</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70" y="2236"/>
            <a:ext cx="12189129" cy="685576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rgbClr val="898989"/>
                </a:solidFill>
                <a:latin typeface="Arial"/>
                <a:cs typeface="Arial"/>
              </a:defRPr>
            </a:lvl1pPr>
          </a:lstStyle>
          <a:p>
            <a:pPr marL="12700">
              <a:lnSpc>
                <a:spcPct val="100000"/>
              </a:lnSpc>
              <a:spcBef>
                <a:spcPts val="25"/>
              </a:spcBef>
            </a:pPr>
            <a:r>
              <a:rPr spc="-5" dirty="0"/>
              <a:t>Patent</a:t>
            </a:r>
            <a:r>
              <a:rPr spc="25" dirty="0"/>
              <a:t> </a:t>
            </a:r>
            <a:r>
              <a:rPr spc="-5" dirty="0"/>
              <a:t>Searching</a:t>
            </a:r>
            <a:r>
              <a:rPr spc="10" dirty="0"/>
              <a:t> </a:t>
            </a:r>
            <a:r>
              <a:rPr dirty="0"/>
              <a:t>|</a:t>
            </a:r>
            <a:r>
              <a:rPr spc="25" dirty="0"/>
              <a:t> </a:t>
            </a:r>
            <a:r>
              <a:rPr dirty="0"/>
              <a:t>Research</a:t>
            </a:r>
            <a:r>
              <a:rPr spc="15" dirty="0"/>
              <a:t> </a:t>
            </a:r>
            <a:r>
              <a:rPr spc="-5" dirty="0"/>
              <a:t>and</a:t>
            </a:r>
            <a:r>
              <a:rPr spc="25" dirty="0"/>
              <a:t> </a:t>
            </a:r>
            <a:r>
              <a:rPr dirty="0"/>
              <a:t>Analytics</a:t>
            </a:r>
            <a:r>
              <a:rPr spc="10" dirty="0"/>
              <a:t> </a:t>
            </a:r>
            <a:r>
              <a:rPr dirty="0"/>
              <a:t>|</a:t>
            </a:r>
            <a:r>
              <a:rPr spc="15" dirty="0"/>
              <a:t> </a:t>
            </a:r>
            <a:r>
              <a:rPr spc="-5" dirty="0"/>
              <a:t>Patent</a:t>
            </a:r>
            <a:r>
              <a:rPr spc="35" dirty="0"/>
              <a:t> </a:t>
            </a:r>
            <a:r>
              <a:rPr spc="-5" dirty="0"/>
              <a:t>Prosecution/Preparation</a:t>
            </a:r>
            <a:r>
              <a:rPr spc="25" dirty="0"/>
              <a:t> </a:t>
            </a:r>
            <a:r>
              <a:rPr spc="-5" dirty="0"/>
              <a:t>Support</a:t>
            </a:r>
            <a:r>
              <a:rPr spc="35" dirty="0"/>
              <a:t> </a:t>
            </a:r>
            <a:r>
              <a:rPr dirty="0"/>
              <a:t>|</a:t>
            </a:r>
            <a:r>
              <a:rPr spc="25" dirty="0"/>
              <a:t> </a:t>
            </a:r>
            <a:r>
              <a:rPr spc="-5" dirty="0"/>
              <a:t>Litigation</a:t>
            </a:r>
            <a:r>
              <a:rPr spc="15" dirty="0"/>
              <a:t> </a:t>
            </a:r>
            <a:r>
              <a:rPr spc="-5" dirty="0"/>
              <a:t>and</a:t>
            </a:r>
            <a:r>
              <a:rPr spc="40" dirty="0"/>
              <a:t> </a:t>
            </a:r>
            <a:r>
              <a:rPr dirty="0"/>
              <a:t>E-Discovery |</a:t>
            </a:r>
            <a:r>
              <a:rPr spc="15" dirty="0"/>
              <a:t> </a:t>
            </a:r>
            <a:r>
              <a:rPr dirty="0"/>
              <a:t>IP</a:t>
            </a:r>
            <a:r>
              <a:rPr spc="20" dirty="0"/>
              <a:t> </a:t>
            </a:r>
            <a:r>
              <a:rPr spc="-5" dirty="0"/>
              <a:t>Valuation</a:t>
            </a:r>
            <a:r>
              <a:rPr spc="25" dirty="0"/>
              <a:t> </a:t>
            </a:r>
            <a:r>
              <a:rPr dirty="0"/>
              <a:t>|</a:t>
            </a:r>
            <a:r>
              <a:rPr spc="30" dirty="0"/>
              <a:t> </a:t>
            </a:r>
            <a:r>
              <a:rPr spc="-5" dirty="0"/>
              <a:t>Patent</a:t>
            </a:r>
            <a:r>
              <a:rPr spc="25" dirty="0"/>
              <a:t> </a:t>
            </a:r>
            <a:r>
              <a:rPr spc="-5" dirty="0"/>
              <a:t>Portfolio</a:t>
            </a:r>
            <a:r>
              <a:rPr spc="15" dirty="0"/>
              <a:t> </a:t>
            </a:r>
            <a:r>
              <a:rPr spc="5" dirty="0"/>
              <a:t>Watch</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2540" y="334759"/>
            <a:ext cx="11646918" cy="330834"/>
          </a:xfrm>
          <a:prstGeom prst="rect">
            <a:avLst/>
          </a:prstGeom>
        </p:spPr>
        <p:txBody>
          <a:bodyPr wrap="square" lIns="0" tIns="0" rIns="0" bIns="0">
            <a:spAutoFit/>
          </a:bodyPr>
          <a:lstStyle>
            <a:lvl1pPr>
              <a:defRPr sz="2000" b="1" i="0">
                <a:solidFill>
                  <a:schemeClr val="bg1"/>
                </a:solidFill>
                <a:latin typeface="Calibri"/>
                <a:cs typeface="Calibri"/>
              </a:defRPr>
            </a:lvl1pPr>
          </a:lstStyle>
          <a:p>
            <a:endParaRPr/>
          </a:p>
        </p:txBody>
      </p:sp>
      <p:sp>
        <p:nvSpPr>
          <p:cNvPr id="3" name="Holder 3"/>
          <p:cNvSpPr>
            <a:spLocks noGrp="1"/>
          </p:cNvSpPr>
          <p:nvPr>
            <p:ph type="body" idx="1"/>
          </p:nvPr>
        </p:nvSpPr>
        <p:spPr>
          <a:xfrm>
            <a:off x="2757728" y="1472019"/>
            <a:ext cx="6676542" cy="2768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38881" y="6572718"/>
            <a:ext cx="6903720" cy="139700"/>
          </a:xfrm>
          <a:prstGeom prst="rect">
            <a:avLst/>
          </a:prstGeom>
        </p:spPr>
        <p:txBody>
          <a:bodyPr wrap="square" lIns="0" tIns="0" rIns="0" bIns="0">
            <a:spAutoFit/>
          </a:bodyPr>
          <a:lstStyle>
            <a:lvl1pPr>
              <a:defRPr sz="800" b="0" i="0">
                <a:solidFill>
                  <a:srgbClr val="898989"/>
                </a:solidFill>
                <a:latin typeface="Arial"/>
                <a:cs typeface="Arial"/>
              </a:defRPr>
            </a:lvl1pPr>
          </a:lstStyle>
          <a:p>
            <a:pPr marL="12700">
              <a:lnSpc>
                <a:spcPct val="100000"/>
              </a:lnSpc>
              <a:spcBef>
                <a:spcPts val="25"/>
              </a:spcBef>
            </a:pPr>
            <a:r>
              <a:rPr spc="-5" dirty="0"/>
              <a:t>Patent</a:t>
            </a:r>
            <a:r>
              <a:rPr spc="25" dirty="0"/>
              <a:t> </a:t>
            </a:r>
            <a:r>
              <a:rPr spc="-5" dirty="0"/>
              <a:t>Searching</a:t>
            </a:r>
            <a:r>
              <a:rPr spc="10" dirty="0"/>
              <a:t> </a:t>
            </a:r>
            <a:r>
              <a:rPr dirty="0"/>
              <a:t>|</a:t>
            </a:r>
            <a:r>
              <a:rPr spc="25" dirty="0"/>
              <a:t> </a:t>
            </a:r>
            <a:r>
              <a:rPr dirty="0"/>
              <a:t>Research</a:t>
            </a:r>
            <a:r>
              <a:rPr spc="15" dirty="0"/>
              <a:t> </a:t>
            </a:r>
            <a:r>
              <a:rPr spc="-5" dirty="0"/>
              <a:t>and</a:t>
            </a:r>
            <a:r>
              <a:rPr spc="25" dirty="0"/>
              <a:t> </a:t>
            </a:r>
            <a:r>
              <a:rPr dirty="0"/>
              <a:t>Analytics</a:t>
            </a:r>
            <a:r>
              <a:rPr spc="10" dirty="0"/>
              <a:t> </a:t>
            </a:r>
            <a:r>
              <a:rPr dirty="0"/>
              <a:t>|</a:t>
            </a:r>
            <a:r>
              <a:rPr spc="15" dirty="0"/>
              <a:t> </a:t>
            </a:r>
            <a:r>
              <a:rPr spc="-5" dirty="0"/>
              <a:t>Patent</a:t>
            </a:r>
            <a:r>
              <a:rPr spc="35" dirty="0"/>
              <a:t> </a:t>
            </a:r>
            <a:r>
              <a:rPr spc="-5" dirty="0"/>
              <a:t>Prosecution/Preparation</a:t>
            </a:r>
            <a:r>
              <a:rPr spc="25" dirty="0"/>
              <a:t> </a:t>
            </a:r>
            <a:r>
              <a:rPr spc="-5" dirty="0"/>
              <a:t>Support</a:t>
            </a:r>
            <a:r>
              <a:rPr spc="35" dirty="0"/>
              <a:t> </a:t>
            </a:r>
            <a:r>
              <a:rPr dirty="0"/>
              <a:t>|</a:t>
            </a:r>
            <a:r>
              <a:rPr spc="25" dirty="0"/>
              <a:t> </a:t>
            </a:r>
            <a:r>
              <a:rPr spc="-5" dirty="0"/>
              <a:t>Litigation</a:t>
            </a:r>
            <a:r>
              <a:rPr spc="15" dirty="0"/>
              <a:t> </a:t>
            </a:r>
            <a:r>
              <a:rPr spc="-5" dirty="0"/>
              <a:t>and</a:t>
            </a:r>
            <a:r>
              <a:rPr spc="40" dirty="0"/>
              <a:t> </a:t>
            </a:r>
            <a:r>
              <a:rPr dirty="0"/>
              <a:t>E-Discovery |</a:t>
            </a:r>
            <a:r>
              <a:rPr spc="15" dirty="0"/>
              <a:t> </a:t>
            </a:r>
            <a:r>
              <a:rPr dirty="0"/>
              <a:t>IP</a:t>
            </a:r>
            <a:r>
              <a:rPr spc="20" dirty="0"/>
              <a:t> </a:t>
            </a:r>
            <a:r>
              <a:rPr spc="-5" dirty="0"/>
              <a:t>Valuation</a:t>
            </a:r>
            <a:r>
              <a:rPr spc="25" dirty="0"/>
              <a:t> </a:t>
            </a:r>
            <a:r>
              <a:rPr dirty="0"/>
              <a:t>|</a:t>
            </a:r>
            <a:r>
              <a:rPr spc="30" dirty="0"/>
              <a:t> </a:t>
            </a:r>
            <a:r>
              <a:rPr spc="-5" dirty="0"/>
              <a:t>Patent</a:t>
            </a:r>
            <a:r>
              <a:rPr spc="25" dirty="0"/>
              <a:t> </a:t>
            </a:r>
            <a:r>
              <a:rPr spc="-5" dirty="0"/>
              <a:t>Portfolio</a:t>
            </a:r>
            <a:r>
              <a:rPr spc="15" dirty="0"/>
              <a:t> </a:t>
            </a:r>
            <a:r>
              <a:rPr spc="5" dirty="0"/>
              <a:t>Watch</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12/26/2018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ipo.int/classifications/ipc/ipcpub/?notion=scheme&amp;version=20180101&amp;symbol=H01M0010625000&amp;menulang=en&amp;lang=en&amp;viewmode=f&amp;fipcpc=no&amp;showdeleted=yes&amp;indexes=no&amp;headings=yes&amp;notes=yes&amp;direction=o2n&amp;initial=A&amp;cwid=none&amp;tree=no&amp;searchmode=smar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ipo.int/classifications/ipc/ipcpub/?notion=scheme&amp;version=20180101&amp;symbol=H01M0010625000&amp;menulang=en&amp;lang=en&amp;viewmode=f&amp;fipcpc=no&amp;showdeleted=yes&amp;indexes=no&amp;headings=yes&amp;notes=yes&amp;direction=o2n&amp;initial=A&amp;cwid=none&amp;tree=no&amp;searchmode=smart" TargetMode="Externa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hyperlink" Target="http://www.wipo.int/classifications/ipc/ipcpub/?notion=scheme&amp;version=20180101&amp;symbol=H01M0010625000&amp;menulang=en&amp;lang=en&amp;viewmode=f&amp;fipcpc=no&amp;showdeleted=yes&amp;indexes=no&amp;headings=yes&amp;notes=yes&amp;direction=o2n&amp;initial=A&amp;cwid=none&amp;tree=no&amp;searchmode=sma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ipo.int/classifications/ipc/ipcpub/?notion=scheme&amp;version=20180101&amp;symbol=H01M0010625000&amp;menulang=en&amp;lang=en&amp;viewmode=f&amp;fipcpc=no&amp;showdeleted=yes&amp;indexes=no&amp;headings=yes&amp;notes=yes&amp;direction=o2n&amp;initial=A&amp;cwid=none&amp;tree=no&amp;searchmode=smart" TargetMode="Externa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ipo.int/classifications/ipc/ipcpub/?notion=scheme&amp;version=20180101&amp;symbol=H01M0010625000&amp;menulang=en&amp;lang=en&amp;viewmode=f&amp;fipcpc=no&amp;showdeleted=yes&amp;indexes=no&amp;headings=yes&amp;notes=yes&amp;direction=o2n&amp;initial=A&amp;cwid=none&amp;tree=no&amp;searchmode=smar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tekshapers.com/beacon-technology" TargetMode="External"/><Relationship Id="rId3" Type="http://schemas.openxmlformats.org/officeDocument/2006/relationships/hyperlink" Target="https://www.gminsights.com/industry-analysis/beacon-technology-market" TargetMode="External"/><Relationship Id="rId7" Type="http://schemas.openxmlformats.org/officeDocument/2006/relationships/hyperlink" Target="https://appinventiv.com/blog/all-to-know-about-beacon-technology-mobile-apps"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beacon.io/" TargetMode="External"/><Relationship Id="rId11" Type="http://schemas.openxmlformats.org/officeDocument/2006/relationships/hyperlink" Target="https://blog.sagipl.com/beacon-technology/" TargetMode="External"/><Relationship Id="rId5" Type="http://schemas.openxmlformats.org/officeDocument/2006/relationships/hyperlink" Target="https://www.peerbits.com/blog/the-retailers-guide-beacon-technology-long-standing-impact.html" TargetMode="External"/><Relationship Id="rId10" Type="http://schemas.openxmlformats.org/officeDocument/2006/relationships/hyperlink" Target="https://www.umbel.com/blog/mobile/15-companies-using-beacon-technology/" TargetMode="External"/><Relationship Id="rId4" Type="http://schemas.openxmlformats.org/officeDocument/2006/relationships/hyperlink" Target="https://iot-analytics.com/rise-of-beacon-technology/" TargetMode="External"/><Relationship Id="rId9" Type="http://schemas.openxmlformats.org/officeDocument/2006/relationships/hyperlink" Target="https://neilpatel.com/blog/marketers-guide-beacon-technology-will-impact-busin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khuranaandkhurana.com" TargetMode="External"/><Relationship Id="rId2" Type="http://schemas.openxmlformats.org/officeDocument/2006/relationships/hyperlink" Target="mailto:iiprd@iiprd.com"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khuranaandkhurana.com/" TargetMode="External"/><Relationship Id="rId4" Type="http://schemas.openxmlformats.org/officeDocument/2006/relationships/hyperlink" Target="http://www.iipr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usinessinsider.in/THE-BEACONS-REPORT-Growth-Forecasts-For-The-Most-Important-Retail-Technology-Since-The-Mobile-Credit-Card-Reader/articleshow/45152812.cms"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unacast.s3.amazonaws.com/Proximity.Directory_Q117_Report.pdf" TargetMode="External"/><Relationship Id="rId4" Type="http://schemas.openxmlformats.org/officeDocument/2006/relationships/hyperlink" Target="https://blog.beaconstac.com/2017/05/wi-fi-vs-rfid-vs-gps-vs-beacon-which-location-based-service-technology-should-your-brand-go-ahead-with/"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mbel.jpg"/>
          <p:cNvPicPr/>
          <p:nvPr/>
        </p:nvPicPr>
        <p:blipFill>
          <a:blip r:embed="rId3" cstate="print"/>
          <a:srcRect t="6667" b="18889"/>
          <a:stretch>
            <a:fillRect/>
          </a:stretch>
        </p:blipFill>
        <p:spPr>
          <a:xfrm>
            <a:off x="0" y="1524000"/>
            <a:ext cx="12192000" cy="5334000"/>
          </a:xfrm>
          <a:prstGeom prst="rect">
            <a:avLst/>
          </a:prstGeom>
        </p:spPr>
      </p:pic>
      <p:sp>
        <p:nvSpPr>
          <p:cNvPr id="8" name="Rectangle 7"/>
          <p:cNvSpPr/>
          <p:nvPr/>
        </p:nvSpPr>
        <p:spPr>
          <a:xfrm>
            <a:off x="6003632" y="1679713"/>
            <a:ext cx="184730" cy="923330"/>
          </a:xfrm>
          <a:prstGeom prst="rect">
            <a:avLst/>
          </a:prstGeom>
          <a:noFill/>
        </p:spPr>
        <p:txBody>
          <a:bodyPr wrap="none" lIns="91440" tIns="45720" rIns="91440" bIns="45720">
            <a:spAutoFit/>
          </a:bodyPr>
          <a:lstStyle/>
          <a:p>
            <a:pPr algn="ctr"/>
            <a:endParaRPr lang="en-IN"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 name="Picture 2" descr="IIPRD_logo_final.png">
            <a:extLst>
              <a:ext uri="{FF2B5EF4-FFF2-40B4-BE49-F238E27FC236}">
                <a16:creationId xmlns:a16="http://schemas.microsoft.com/office/drawing/2014/main" id="{DE9BF0E8-CFB2-4727-8D73-5493D50398F5}"/>
              </a:ext>
            </a:extLst>
          </p:cNvPr>
          <p:cNvPicPr>
            <a:picLocks noChangeAspect="1"/>
          </p:cNvPicPr>
          <p:nvPr/>
        </p:nvPicPr>
        <p:blipFill>
          <a:blip r:embed="rId4" cstate="print"/>
          <a:srcRect/>
          <a:stretch>
            <a:fillRect/>
          </a:stretch>
        </p:blipFill>
        <p:spPr bwMode="auto">
          <a:xfrm>
            <a:off x="914400" y="381000"/>
            <a:ext cx="2286000" cy="741363"/>
          </a:xfrm>
          <a:prstGeom prst="rect">
            <a:avLst/>
          </a:prstGeom>
          <a:noFill/>
          <a:ln w="9525">
            <a:noFill/>
            <a:miter lim="800000"/>
            <a:headEnd/>
            <a:tailEnd/>
          </a:ln>
        </p:spPr>
      </p:pic>
      <p:sp>
        <p:nvSpPr>
          <p:cNvPr id="12" name="TextBox 11">
            <a:extLst>
              <a:ext uri="{FF2B5EF4-FFF2-40B4-BE49-F238E27FC236}">
                <a16:creationId xmlns:a16="http://schemas.microsoft.com/office/drawing/2014/main" id="{FC17B310-06FD-497A-96EE-E8FAB77792E2}"/>
              </a:ext>
            </a:extLst>
          </p:cNvPr>
          <p:cNvSpPr txBox="1"/>
          <p:nvPr/>
        </p:nvSpPr>
        <p:spPr>
          <a:xfrm>
            <a:off x="4648200" y="152400"/>
            <a:ext cx="7467600" cy="1200329"/>
          </a:xfrm>
          <a:prstGeom prst="rect">
            <a:avLst/>
          </a:prstGeom>
          <a:noFill/>
        </p:spPr>
        <p:txBody>
          <a:bodyPr wrap="square" rtlCol="0">
            <a:spAutoFit/>
          </a:bodyPr>
          <a:lstStyle/>
          <a:p>
            <a:pPr algn="ctr"/>
            <a:r>
              <a:rPr lang="en-US" sz="3600" b="1" u="sng" dirty="0">
                <a:solidFill>
                  <a:srgbClr val="002060"/>
                </a:solidFill>
              </a:rPr>
              <a:t>Sample Landscape Study   </a:t>
            </a:r>
            <a:endParaRPr lang="en-IN" sz="3600" u="sng" dirty="0">
              <a:solidFill>
                <a:srgbClr val="002060"/>
              </a:solidFill>
            </a:endParaRPr>
          </a:p>
          <a:p>
            <a:pPr algn="ctr"/>
            <a:r>
              <a:rPr lang="sv-SE" sz="3600" b="1" dirty="0" smtClean="0">
                <a:solidFill>
                  <a:srgbClr val="002060"/>
                </a:solidFill>
              </a:rPr>
              <a:t>Beacon Technology</a:t>
            </a:r>
            <a:endParaRPr lang="en-IN" sz="3600" b="1" dirty="0">
              <a:solidFill>
                <a:srgbClr val="002060"/>
              </a:solidFill>
            </a:endParaRPr>
          </a:p>
        </p:txBody>
      </p:sp>
      <p:sp>
        <p:nvSpPr>
          <p:cNvPr id="15" name="TextBox 14">
            <a:extLst>
              <a:ext uri="{FF2B5EF4-FFF2-40B4-BE49-F238E27FC236}">
                <a16:creationId xmlns:a16="http://schemas.microsoft.com/office/drawing/2014/main" id="{5B023AE5-C234-4423-8E61-C171F0791A0B}"/>
              </a:ext>
            </a:extLst>
          </p:cNvPr>
          <p:cNvSpPr txBox="1"/>
          <p:nvPr/>
        </p:nvSpPr>
        <p:spPr>
          <a:xfrm>
            <a:off x="304800" y="6495040"/>
            <a:ext cx="2743200" cy="261610"/>
          </a:xfrm>
          <a:prstGeom prst="rect">
            <a:avLst/>
          </a:prstGeom>
          <a:noFill/>
        </p:spPr>
        <p:txBody>
          <a:bodyPr wrap="square" rtlCol="0">
            <a:spAutoFit/>
          </a:bodyPr>
          <a:lstStyle/>
          <a:p>
            <a:r>
              <a:rPr lang="sv-SE" sz="1100" i="1" dirty="0"/>
              <a:t>Image Source: </a:t>
            </a:r>
            <a:r>
              <a:rPr lang="sv-SE" sz="1100" i="1" dirty="0" smtClean="0"/>
              <a:t>estimote</a:t>
            </a:r>
            <a:endParaRPr lang="en-IN" sz="11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7" y="292366"/>
            <a:ext cx="4263873" cy="492759"/>
          </a:xfrm>
          <a:custGeom>
            <a:avLst/>
            <a:gdLst/>
            <a:ahLst/>
            <a:cxnLst/>
            <a:rect l="l" t="t" r="r" b="b"/>
            <a:pathLst>
              <a:path w="5017770" h="492759">
                <a:moveTo>
                  <a:pt x="0" y="492175"/>
                </a:moveTo>
                <a:lnTo>
                  <a:pt x="5017287" y="492175"/>
                </a:lnTo>
                <a:lnTo>
                  <a:pt x="5017287"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14132" y="378444"/>
            <a:ext cx="4281668" cy="320601"/>
          </a:xfrm>
          <a:prstGeom prst="rect">
            <a:avLst/>
          </a:prstGeom>
        </p:spPr>
        <p:txBody>
          <a:bodyPr vert="horz" wrap="square" lIns="0" tIns="12700" rIns="0" bIns="0" rtlCol="0">
            <a:spAutoFit/>
          </a:bodyPr>
          <a:lstStyle/>
          <a:p>
            <a:pPr marL="12700" algn="l">
              <a:lnSpc>
                <a:spcPct val="100000"/>
              </a:lnSpc>
              <a:spcBef>
                <a:spcPts val="100"/>
              </a:spcBef>
            </a:pPr>
            <a:r>
              <a:rPr lang="sv-SE" spc="-20" dirty="0" smtClean="0">
                <a:latin typeface="Arial" pitchFamily="34" charset="0"/>
                <a:cs typeface="Arial" pitchFamily="34" charset="0"/>
              </a:rPr>
              <a:t>Benefits of Beacon Technology</a:t>
            </a:r>
            <a:endParaRPr spc="-20" dirty="0">
              <a:latin typeface="Arial" pitchFamily="34" charset="0"/>
              <a:cs typeface="Arial"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7" name="object 7"/>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7C7A0811-7612-40B2-9C32-481D966FC7E4}"/>
              </a:ext>
            </a:extLst>
          </p:cNvPr>
          <p:cNvSpPr txBox="1"/>
          <p:nvPr/>
        </p:nvSpPr>
        <p:spPr>
          <a:xfrm>
            <a:off x="914400" y="838200"/>
            <a:ext cx="9906000" cy="1138773"/>
          </a:xfrm>
          <a:prstGeom prst="rect">
            <a:avLst/>
          </a:prstGeom>
          <a:noFill/>
        </p:spPr>
        <p:txBody>
          <a:bodyPr wrap="square" rtlCol="0">
            <a:spAutoFit/>
          </a:bodyPr>
          <a:lstStyle/>
          <a:p>
            <a:r>
              <a:rPr lang="en-IN" sz="1600" dirty="0" smtClean="0"/>
              <a:t>Beacons include some of the benefits that will give you a head start on your business as:-</a:t>
            </a:r>
          </a:p>
          <a:p>
            <a:pPr algn="just" fontAlgn="base"/>
            <a:endParaRPr lang="en-IN" sz="1600" dirty="0"/>
          </a:p>
          <a:p>
            <a:pPr algn="just" fontAlgn="base"/>
            <a:endParaRPr lang="en-IN" dirty="0"/>
          </a:p>
          <a:p>
            <a:endParaRPr lang="en-IN" dirty="0"/>
          </a:p>
        </p:txBody>
      </p:sp>
      <p:graphicFrame>
        <p:nvGraphicFramePr>
          <p:cNvPr id="11" name="Diagram 10"/>
          <p:cNvGraphicFramePr/>
          <p:nvPr/>
        </p:nvGraphicFramePr>
        <p:xfrm>
          <a:off x="2057400" y="1447800"/>
          <a:ext cx="7162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67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7" y="292366"/>
            <a:ext cx="5635473" cy="492759"/>
          </a:xfrm>
          <a:custGeom>
            <a:avLst/>
            <a:gdLst/>
            <a:ahLst/>
            <a:cxnLst/>
            <a:rect l="l" t="t" r="r" b="b"/>
            <a:pathLst>
              <a:path w="5017770" h="492759">
                <a:moveTo>
                  <a:pt x="0" y="492175"/>
                </a:moveTo>
                <a:lnTo>
                  <a:pt x="5017287" y="492175"/>
                </a:lnTo>
                <a:lnTo>
                  <a:pt x="5017287"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28600" y="378444"/>
            <a:ext cx="5500868" cy="320601"/>
          </a:xfrm>
          <a:prstGeom prst="rect">
            <a:avLst/>
          </a:prstGeom>
        </p:spPr>
        <p:txBody>
          <a:bodyPr vert="horz" wrap="square" lIns="0" tIns="12700" rIns="0" bIns="0" rtlCol="0">
            <a:spAutoFit/>
          </a:bodyPr>
          <a:lstStyle/>
          <a:p>
            <a:pPr marL="12700" algn="l">
              <a:lnSpc>
                <a:spcPct val="100000"/>
              </a:lnSpc>
              <a:spcBef>
                <a:spcPts val="100"/>
              </a:spcBef>
            </a:pPr>
            <a:r>
              <a:rPr lang="sv-SE" spc="-20" dirty="0" smtClean="0">
                <a:latin typeface="Arial" pitchFamily="34" charset="0"/>
                <a:cs typeface="Arial" pitchFamily="34" charset="0"/>
              </a:rPr>
              <a:t>Industry Sector of Beacon Technology</a:t>
            </a:r>
            <a:endParaRPr spc="-20" dirty="0">
              <a:latin typeface="Arial" pitchFamily="34" charset="0"/>
              <a:cs typeface="Arial"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7" name="object 7"/>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pic>
        <p:nvPicPr>
          <p:cNvPr id="44035" name="Picture 3" descr="C:\Users\Parthipan\Downloads\shopping-cart.png"/>
          <p:cNvPicPr>
            <a:picLocks noChangeAspect="1" noChangeArrowheads="1"/>
          </p:cNvPicPr>
          <p:nvPr/>
        </p:nvPicPr>
        <p:blipFill>
          <a:blip r:embed="rId3" cstate="print"/>
          <a:srcRect/>
          <a:stretch>
            <a:fillRect/>
          </a:stretch>
        </p:blipFill>
        <p:spPr bwMode="auto">
          <a:xfrm>
            <a:off x="1600200" y="1143000"/>
            <a:ext cx="1300318" cy="1300318"/>
          </a:xfrm>
          <a:prstGeom prst="rect">
            <a:avLst/>
          </a:prstGeom>
          <a:noFill/>
        </p:spPr>
      </p:pic>
      <p:pic>
        <p:nvPicPr>
          <p:cNvPr id="44037" name="Picture 5" descr="C:\Users\Parthipan\Downloads\statue-of-liberty.png"/>
          <p:cNvPicPr>
            <a:picLocks noChangeAspect="1" noChangeArrowheads="1"/>
          </p:cNvPicPr>
          <p:nvPr/>
        </p:nvPicPr>
        <p:blipFill>
          <a:blip r:embed="rId4" cstate="print"/>
          <a:srcRect/>
          <a:stretch>
            <a:fillRect/>
          </a:stretch>
        </p:blipFill>
        <p:spPr bwMode="auto">
          <a:xfrm>
            <a:off x="4191000" y="1147918"/>
            <a:ext cx="1299600" cy="1299600"/>
          </a:xfrm>
          <a:prstGeom prst="rect">
            <a:avLst/>
          </a:prstGeom>
          <a:noFill/>
        </p:spPr>
      </p:pic>
      <p:pic>
        <p:nvPicPr>
          <p:cNvPr id="44038" name="Picture 6" descr="C:\Users\Parthipan\Downloads\money-bag.png"/>
          <p:cNvPicPr>
            <a:picLocks noChangeAspect="1" noChangeArrowheads="1"/>
          </p:cNvPicPr>
          <p:nvPr/>
        </p:nvPicPr>
        <p:blipFill>
          <a:blip r:embed="rId5" cstate="print"/>
          <a:srcRect/>
          <a:stretch>
            <a:fillRect/>
          </a:stretch>
        </p:blipFill>
        <p:spPr bwMode="auto">
          <a:xfrm>
            <a:off x="6629400" y="1143718"/>
            <a:ext cx="1299600" cy="1299600"/>
          </a:xfrm>
          <a:prstGeom prst="rect">
            <a:avLst/>
          </a:prstGeom>
          <a:noFill/>
        </p:spPr>
      </p:pic>
      <p:pic>
        <p:nvPicPr>
          <p:cNvPr id="44039" name="Picture 7" descr="C:\Users\Parthipan\Downloads\theater.png"/>
          <p:cNvPicPr>
            <a:picLocks noChangeAspect="1" noChangeArrowheads="1"/>
          </p:cNvPicPr>
          <p:nvPr/>
        </p:nvPicPr>
        <p:blipFill>
          <a:blip r:embed="rId6" cstate="print"/>
          <a:srcRect/>
          <a:stretch>
            <a:fillRect/>
          </a:stretch>
        </p:blipFill>
        <p:spPr bwMode="auto">
          <a:xfrm>
            <a:off x="6705600" y="3582118"/>
            <a:ext cx="1299600" cy="1299600"/>
          </a:xfrm>
          <a:prstGeom prst="rect">
            <a:avLst/>
          </a:prstGeom>
          <a:noFill/>
        </p:spPr>
      </p:pic>
      <p:pic>
        <p:nvPicPr>
          <p:cNvPr id="44040" name="Picture 8" descr="C:\Users\Parthipan\Downloads\hospital.png"/>
          <p:cNvPicPr>
            <a:picLocks noChangeAspect="1" noChangeArrowheads="1"/>
          </p:cNvPicPr>
          <p:nvPr/>
        </p:nvPicPr>
        <p:blipFill>
          <a:blip r:embed="rId7" cstate="print"/>
          <a:srcRect/>
          <a:stretch>
            <a:fillRect/>
          </a:stretch>
        </p:blipFill>
        <p:spPr bwMode="auto">
          <a:xfrm>
            <a:off x="1524000" y="3582118"/>
            <a:ext cx="1299600" cy="1299600"/>
          </a:xfrm>
          <a:prstGeom prst="rect">
            <a:avLst/>
          </a:prstGeom>
          <a:noFill/>
        </p:spPr>
      </p:pic>
      <p:pic>
        <p:nvPicPr>
          <p:cNvPr id="44041" name="Picture 9" descr="C:\Users\Parthipan\Downloads\departure.png"/>
          <p:cNvPicPr>
            <a:picLocks noChangeAspect="1" noChangeArrowheads="1"/>
          </p:cNvPicPr>
          <p:nvPr/>
        </p:nvPicPr>
        <p:blipFill>
          <a:blip r:embed="rId8" cstate="print"/>
          <a:srcRect/>
          <a:stretch>
            <a:fillRect/>
          </a:stretch>
        </p:blipFill>
        <p:spPr bwMode="auto">
          <a:xfrm>
            <a:off x="4191000" y="3582118"/>
            <a:ext cx="1299600" cy="1299600"/>
          </a:xfrm>
          <a:prstGeom prst="rect">
            <a:avLst/>
          </a:prstGeom>
          <a:noFill/>
        </p:spPr>
      </p:pic>
      <p:pic>
        <p:nvPicPr>
          <p:cNvPr id="44042" name="Picture 10" descr="C:\Users\Parthipan\Downloads\write.png"/>
          <p:cNvPicPr>
            <a:picLocks noChangeAspect="1" noChangeArrowheads="1"/>
          </p:cNvPicPr>
          <p:nvPr/>
        </p:nvPicPr>
        <p:blipFill>
          <a:blip r:embed="rId9" cstate="print"/>
          <a:srcRect/>
          <a:stretch>
            <a:fillRect/>
          </a:stretch>
        </p:blipFill>
        <p:spPr bwMode="auto">
          <a:xfrm>
            <a:off x="9063600" y="1147918"/>
            <a:ext cx="1299600" cy="1299600"/>
          </a:xfrm>
          <a:prstGeom prst="rect">
            <a:avLst/>
          </a:prstGeom>
          <a:noFill/>
        </p:spPr>
      </p:pic>
      <p:sp>
        <p:nvSpPr>
          <p:cNvPr id="39" name="TextBox 38">
            <a:extLst>
              <a:ext uri="{FF2B5EF4-FFF2-40B4-BE49-F238E27FC236}">
                <a16:creationId xmlns:a16="http://schemas.microsoft.com/office/drawing/2014/main" id="{B5888451-F586-4BB4-9A1E-457E159F7E1B}"/>
              </a:ext>
            </a:extLst>
          </p:cNvPr>
          <p:cNvSpPr txBox="1"/>
          <p:nvPr/>
        </p:nvSpPr>
        <p:spPr>
          <a:xfrm>
            <a:off x="1905000" y="2611851"/>
            <a:ext cx="914400" cy="369332"/>
          </a:xfrm>
          <a:prstGeom prst="rect">
            <a:avLst/>
          </a:prstGeom>
          <a:noFill/>
        </p:spPr>
        <p:txBody>
          <a:bodyPr wrap="square" lIns="0" rIns="0" rtlCol="0" anchor="b">
            <a:spAutoFit/>
          </a:bodyPr>
          <a:lstStyle/>
          <a:p>
            <a:pPr algn="ctr"/>
            <a:r>
              <a:rPr lang="en-US" b="1" dirty="0" smtClean="0"/>
              <a:t>Retail</a:t>
            </a:r>
            <a:endParaRPr lang="en-US" b="1" dirty="0"/>
          </a:p>
        </p:txBody>
      </p:sp>
      <p:sp>
        <p:nvSpPr>
          <p:cNvPr id="40" name="TextBox 39">
            <a:extLst>
              <a:ext uri="{FF2B5EF4-FFF2-40B4-BE49-F238E27FC236}">
                <a16:creationId xmlns:a16="http://schemas.microsoft.com/office/drawing/2014/main" id="{B5888451-F586-4BB4-9A1E-457E159F7E1B}"/>
              </a:ext>
            </a:extLst>
          </p:cNvPr>
          <p:cNvSpPr txBox="1"/>
          <p:nvPr/>
        </p:nvSpPr>
        <p:spPr>
          <a:xfrm>
            <a:off x="3962400" y="2554069"/>
            <a:ext cx="1828800" cy="646331"/>
          </a:xfrm>
          <a:prstGeom prst="rect">
            <a:avLst/>
          </a:prstGeom>
          <a:noFill/>
        </p:spPr>
        <p:txBody>
          <a:bodyPr wrap="square" lIns="0" rIns="0" rtlCol="0" anchor="b">
            <a:spAutoFit/>
          </a:bodyPr>
          <a:lstStyle/>
          <a:p>
            <a:pPr algn="ctr"/>
            <a:r>
              <a:rPr lang="en-US" b="1" dirty="0" smtClean="0"/>
              <a:t>Travel, Tourism &amp; Hospitality</a:t>
            </a:r>
            <a:endParaRPr lang="en-US" b="1" dirty="0"/>
          </a:p>
        </p:txBody>
      </p:sp>
      <p:sp>
        <p:nvSpPr>
          <p:cNvPr id="41" name="TextBox 40">
            <a:extLst>
              <a:ext uri="{FF2B5EF4-FFF2-40B4-BE49-F238E27FC236}">
                <a16:creationId xmlns:a16="http://schemas.microsoft.com/office/drawing/2014/main" id="{B5888451-F586-4BB4-9A1E-457E159F7E1B}"/>
              </a:ext>
            </a:extLst>
          </p:cNvPr>
          <p:cNvSpPr txBox="1"/>
          <p:nvPr/>
        </p:nvSpPr>
        <p:spPr>
          <a:xfrm>
            <a:off x="1828800" y="5034118"/>
            <a:ext cx="1066800" cy="369332"/>
          </a:xfrm>
          <a:prstGeom prst="rect">
            <a:avLst/>
          </a:prstGeom>
          <a:noFill/>
        </p:spPr>
        <p:txBody>
          <a:bodyPr wrap="square" lIns="0" rIns="0" rtlCol="0" anchor="b">
            <a:spAutoFit/>
          </a:bodyPr>
          <a:lstStyle/>
          <a:p>
            <a:pPr algn="ctr"/>
            <a:r>
              <a:rPr lang="en-US" b="1" dirty="0" smtClean="0"/>
              <a:t>Healthcare</a:t>
            </a:r>
            <a:endParaRPr lang="en-US" b="1" dirty="0"/>
          </a:p>
        </p:txBody>
      </p:sp>
      <p:sp>
        <p:nvSpPr>
          <p:cNvPr id="42" name="TextBox 41">
            <a:extLst>
              <a:ext uri="{FF2B5EF4-FFF2-40B4-BE49-F238E27FC236}">
                <a16:creationId xmlns:a16="http://schemas.microsoft.com/office/drawing/2014/main" id="{B5888451-F586-4BB4-9A1E-457E159F7E1B}"/>
              </a:ext>
            </a:extLst>
          </p:cNvPr>
          <p:cNvSpPr txBox="1"/>
          <p:nvPr/>
        </p:nvSpPr>
        <p:spPr>
          <a:xfrm>
            <a:off x="4343400" y="5040868"/>
            <a:ext cx="914400" cy="369332"/>
          </a:xfrm>
          <a:prstGeom prst="rect">
            <a:avLst/>
          </a:prstGeom>
          <a:noFill/>
        </p:spPr>
        <p:txBody>
          <a:bodyPr wrap="square" lIns="0" rIns="0" rtlCol="0" anchor="b">
            <a:spAutoFit/>
          </a:bodyPr>
          <a:lstStyle/>
          <a:p>
            <a:pPr algn="ctr"/>
            <a:r>
              <a:rPr lang="en-US" b="1" dirty="0" smtClean="0"/>
              <a:t>Airport</a:t>
            </a:r>
            <a:endParaRPr lang="en-US" b="1" dirty="0"/>
          </a:p>
        </p:txBody>
      </p:sp>
      <p:sp>
        <p:nvSpPr>
          <p:cNvPr id="43" name="TextBox 42">
            <a:extLst>
              <a:ext uri="{FF2B5EF4-FFF2-40B4-BE49-F238E27FC236}">
                <a16:creationId xmlns:a16="http://schemas.microsoft.com/office/drawing/2014/main" id="{B5888451-F586-4BB4-9A1E-457E159F7E1B}"/>
              </a:ext>
            </a:extLst>
          </p:cNvPr>
          <p:cNvSpPr txBox="1"/>
          <p:nvPr/>
        </p:nvSpPr>
        <p:spPr>
          <a:xfrm>
            <a:off x="6629400" y="5040868"/>
            <a:ext cx="1371600" cy="369332"/>
          </a:xfrm>
          <a:prstGeom prst="rect">
            <a:avLst/>
          </a:prstGeom>
          <a:noFill/>
        </p:spPr>
        <p:txBody>
          <a:bodyPr wrap="square" lIns="0" rIns="0" rtlCol="0" anchor="b">
            <a:spAutoFit/>
          </a:bodyPr>
          <a:lstStyle/>
          <a:p>
            <a:pPr algn="ctr"/>
            <a:r>
              <a:rPr lang="en-US" b="1" dirty="0" smtClean="0"/>
              <a:t>Entertainment</a:t>
            </a:r>
            <a:endParaRPr lang="en-US" b="1" dirty="0"/>
          </a:p>
        </p:txBody>
      </p:sp>
      <p:sp>
        <p:nvSpPr>
          <p:cNvPr id="44" name="TextBox 43">
            <a:extLst>
              <a:ext uri="{FF2B5EF4-FFF2-40B4-BE49-F238E27FC236}">
                <a16:creationId xmlns:a16="http://schemas.microsoft.com/office/drawing/2014/main" id="{B5888451-F586-4BB4-9A1E-457E159F7E1B}"/>
              </a:ext>
            </a:extLst>
          </p:cNvPr>
          <p:cNvSpPr txBox="1"/>
          <p:nvPr/>
        </p:nvSpPr>
        <p:spPr>
          <a:xfrm>
            <a:off x="6705600" y="2590800"/>
            <a:ext cx="1066800" cy="369332"/>
          </a:xfrm>
          <a:prstGeom prst="rect">
            <a:avLst/>
          </a:prstGeom>
          <a:noFill/>
        </p:spPr>
        <p:txBody>
          <a:bodyPr wrap="square" lIns="0" rIns="0" rtlCol="0" anchor="b">
            <a:spAutoFit/>
          </a:bodyPr>
          <a:lstStyle/>
          <a:p>
            <a:pPr algn="ctr"/>
            <a:r>
              <a:rPr lang="en-US" b="1" dirty="0" smtClean="0"/>
              <a:t>Financial</a:t>
            </a:r>
            <a:endParaRPr lang="en-US" b="1" dirty="0"/>
          </a:p>
        </p:txBody>
      </p:sp>
      <p:sp>
        <p:nvSpPr>
          <p:cNvPr id="45" name="TextBox 44">
            <a:extLst>
              <a:ext uri="{FF2B5EF4-FFF2-40B4-BE49-F238E27FC236}">
                <a16:creationId xmlns:a16="http://schemas.microsoft.com/office/drawing/2014/main" id="{B5888451-F586-4BB4-9A1E-457E159F7E1B}"/>
              </a:ext>
            </a:extLst>
          </p:cNvPr>
          <p:cNvSpPr txBox="1"/>
          <p:nvPr/>
        </p:nvSpPr>
        <p:spPr>
          <a:xfrm>
            <a:off x="9220200" y="2590800"/>
            <a:ext cx="1066800" cy="369332"/>
          </a:xfrm>
          <a:prstGeom prst="rect">
            <a:avLst/>
          </a:prstGeom>
          <a:noFill/>
        </p:spPr>
        <p:txBody>
          <a:bodyPr wrap="square" lIns="0" rIns="0" rtlCol="0" anchor="b">
            <a:spAutoFit/>
          </a:bodyPr>
          <a:lstStyle/>
          <a:p>
            <a:pPr algn="ctr"/>
            <a:r>
              <a:rPr lang="en-US" b="1" dirty="0" smtClean="0"/>
              <a:t>Education</a:t>
            </a:r>
            <a:endParaRPr lang="en-US" b="1" dirty="0"/>
          </a:p>
        </p:txBody>
      </p:sp>
      <p:sp>
        <p:nvSpPr>
          <p:cNvPr id="50" name="TextBox 49">
            <a:extLst>
              <a:ext uri="{FF2B5EF4-FFF2-40B4-BE49-F238E27FC236}">
                <a16:creationId xmlns:a16="http://schemas.microsoft.com/office/drawing/2014/main" id="{B5888451-F586-4BB4-9A1E-457E159F7E1B}"/>
              </a:ext>
            </a:extLst>
          </p:cNvPr>
          <p:cNvSpPr txBox="1"/>
          <p:nvPr/>
        </p:nvSpPr>
        <p:spPr>
          <a:xfrm>
            <a:off x="9372600" y="5029200"/>
            <a:ext cx="1371600" cy="369332"/>
          </a:xfrm>
          <a:prstGeom prst="rect">
            <a:avLst/>
          </a:prstGeom>
          <a:noFill/>
        </p:spPr>
        <p:txBody>
          <a:bodyPr wrap="square" lIns="0" rIns="0" rtlCol="0" anchor="b">
            <a:spAutoFit/>
          </a:bodyPr>
          <a:lstStyle/>
          <a:p>
            <a:pPr algn="ctr"/>
            <a:r>
              <a:rPr lang="en-US" b="1" dirty="0" smtClean="0"/>
              <a:t>Other Sector</a:t>
            </a:r>
            <a:endParaRPr lang="en-US" b="1" dirty="0"/>
          </a:p>
        </p:txBody>
      </p:sp>
      <p:pic>
        <p:nvPicPr>
          <p:cNvPr id="44043" name="Picture 11" descr="C:\Users\Parthipan\Downloads\packing.png"/>
          <p:cNvPicPr>
            <a:picLocks noChangeAspect="1" noChangeArrowheads="1"/>
          </p:cNvPicPr>
          <p:nvPr/>
        </p:nvPicPr>
        <p:blipFill>
          <a:blip r:embed="rId10" cstate="print"/>
          <a:srcRect/>
          <a:stretch>
            <a:fillRect/>
          </a:stretch>
        </p:blipFill>
        <p:spPr bwMode="auto">
          <a:xfrm>
            <a:off x="9372600" y="3577200"/>
            <a:ext cx="1299600" cy="1299600"/>
          </a:xfrm>
          <a:prstGeom prst="rect">
            <a:avLst/>
          </a:prstGeom>
          <a:noFill/>
        </p:spPr>
      </p:pic>
    </p:spTree>
    <p:extLst>
      <p:ext uri="{BB962C8B-B14F-4D97-AF65-F5344CB8AC3E}">
        <p14:creationId xmlns:p14="http://schemas.microsoft.com/office/powerpoint/2010/main" val="3676670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32766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28600" y="365199"/>
            <a:ext cx="5213860" cy="320601"/>
          </a:xfrm>
          <a:prstGeom prst="rect">
            <a:avLst/>
          </a:prstGeom>
        </p:spPr>
        <p:txBody>
          <a:bodyPr vert="horz" wrap="square" lIns="0" tIns="12700" rIns="0" bIns="0" rtlCol="0">
            <a:spAutoFit/>
          </a:bodyPr>
          <a:lstStyle/>
          <a:p>
            <a:pPr marL="12700">
              <a:lnSpc>
                <a:spcPct val="100000"/>
              </a:lnSpc>
              <a:spcBef>
                <a:spcPts val="100"/>
              </a:spcBef>
            </a:pPr>
            <a:r>
              <a:rPr lang="sv-SE" spc="-5" dirty="0">
                <a:latin typeface="Arial" panose="020B0604020202020204" pitchFamily="34" charset="0"/>
                <a:cs typeface="Arial" panose="020B0604020202020204" pitchFamily="34" charset="0"/>
              </a:rPr>
              <a:t>Objectives of the Study</a:t>
            </a:r>
            <a:endParaRPr spc="-5" dirty="0">
              <a:latin typeface="Arial" panose="020B0604020202020204" pitchFamily="34" charset="0"/>
              <a:cs typeface="Arial" panose="020B0604020202020204"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3AD86EDA-ABDD-461D-AC6E-1F12F2C9682A}"/>
              </a:ext>
            </a:extLst>
          </p:cNvPr>
          <p:cNvSpPr txBox="1"/>
          <p:nvPr/>
        </p:nvSpPr>
        <p:spPr>
          <a:xfrm>
            <a:off x="990600" y="871203"/>
            <a:ext cx="10210800" cy="2308324"/>
          </a:xfrm>
          <a:prstGeom prst="rect">
            <a:avLst/>
          </a:prstGeom>
          <a:noFill/>
        </p:spPr>
        <p:txBody>
          <a:bodyPr wrap="square" rtlCol="0">
            <a:spAutoFit/>
          </a:bodyPr>
          <a:lstStyle/>
          <a:p>
            <a:pPr marL="342900" indent="-342900">
              <a:buFont typeface="Wingdings" pitchFamily="2" charset="2"/>
              <a:buChar char="q"/>
            </a:pPr>
            <a:r>
              <a:rPr lang="en-IN" dirty="0" smtClean="0"/>
              <a:t>To </a:t>
            </a:r>
            <a:r>
              <a:rPr lang="en-IN" dirty="0"/>
              <a:t>understand </a:t>
            </a:r>
            <a:r>
              <a:rPr lang="en-IN" dirty="0" smtClean="0"/>
              <a:t>“Beacon” technology </a:t>
            </a:r>
            <a:r>
              <a:rPr lang="en-IN" dirty="0"/>
              <a:t>and prepare </a:t>
            </a:r>
            <a:r>
              <a:rPr lang="en-IN" dirty="0" smtClean="0"/>
              <a:t>a patent landscape report.</a:t>
            </a:r>
          </a:p>
          <a:p>
            <a:pPr marL="342900" indent="-342900">
              <a:buFont typeface="Wingdings" pitchFamily="2" charset="2"/>
              <a:buChar char="q"/>
            </a:pPr>
            <a:endParaRPr lang="en-IN" dirty="0"/>
          </a:p>
          <a:p>
            <a:pPr marL="342900" lvl="0" indent="-342900">
              <a:buFont typeface="Wingdings" pitchFamily="2" charset="2"/>
              <a:buChar char="q"/>
            </a:pPr>
            <a:r>
              <a:rPr lang="en-IN" dirty="0"/>
              <a:t>To understand major patent holders, geographical distribution of patents, </a:t>
            </a:r>
            <a:r>
              <a:rPr lang="en-IN" dirty="0" smtClean="0"/>
              <a:t>technologies </a:t>
            </a:r>
            <a:r>
              <a:rPr lang="en-IN" dirty="0" smtClean="0"/>
              <a:t>analysis etc.</a:t>
            </a:r>
          </a:p>
          <a:p>
            <a:pPr marL="342900" lvl="0" indent="-342900">
              <a:buFont typeface="Wingdings" pitchFamily="2" charset="2"/>
              <a:buChar char="q"/>
            </a:pPr>
            <a:endParaRPr lang="en-IN" dirty="0"/>
          </a:p>
          <a:p>
            <a:pPr marL="342900" lvl="0" indent="-342900">
              <a:buFont typeface="Wingdings" pitchFamily="2" charset="2"/>
              <a:buChar char="q"/>
            </a:pPr>
            <a:r>
              <a:rPr lang="en-IN" dirty="0" smtClean="0"/>
              <a:t>To analyse patent application filing/publication/grant trends </a:t>
            </a:r>
            <a:r>
              <a:rPr lang="en-IN" dirty="0"/>
              <a:t>over the years, top assignees, </a:t>
            </a:r>
            <a:r>
              <a:rPr lang="en-IN" dirty="0" smtClean="0"/>
              <a:t>and </a:t>
            </a:r>
            <a:r>
              <a:rPr lang="en-IN" dirty="0"/>
              <a:t>patent </a:t>
            </a:r>
            <a:r>
              <a:rPr lang="en-IN" dirty="0" smtClean="0"/>
              <a:t>classifications </a:t>
            </a:r>
            <a:r>
              <a:rPr lang="en-IN" dirty="0"/>
              <a:t>among </a:t>
            </a:r>
            <a:r>
              <a:rPr lang="en-IN" dirty="0" smtClean="0"/>
              <a:t>others.</a:t>
            </a:r>
            <a:endParaRPr lang="en-IN" dirty="0"/>
          </a:p>
          <a:p>
            <a:pPr lvl="0"/>
            <a:endParaRPr lang="en-IN" dirty="0"/>
          </a:p>
          <a:p>
            <a:pPr>
              <a:buFont typeface="Wingdings" pitchFamily="2" charset="2"/>
              <a:buChar char="q"/>
            </a:pPr>
            <a:endParaRPr lang="en-IN" dirty="0"/>
          </a:p>
        </p:txBody>
      </p:sp>
    </p:spTree>
    <p:extLst>
      <p:ext uri="{BB962C8B-B14F-4D97-AF65-F5344CB8AC3E}">
        <p14:creationId xmlns:p14="http://schemas.microsoft.com/office/powerpoint/2010/main" val="4269146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6F0CCA-88D1-458B-809B-50A8BDC5055E}"/>
              </a:ext>
            </a:extLst>
          </p:cNvPr>
          <p:cNvSpPr txBox="1"/>
          <p:nvPr/>
        </p:nvSpPr>
        <p:spPr>
          <a:xfrm>
            <a:off x="304800" y="289436"/>
            <a:ext cx="5333999" cy="400110"/>
          </a:xfrm>
          <a:prstGeom prst="rect">
            <a:avLst/>
          </a:prstGeom>
          <a:noFill/>
        </p:spPr>
        <p:txBody>
          <a:bodyPr wrap="square" rtlCol="0">
            <a:spAutoFit/>
          </a:bodyPr>
          <a:lstStyle/>
          <a:p>
            <a:r>
              <a:rPr lang="sv-SE" sz="2000" dirty="0">
                <a:solidFill>
                  <a:schemeClr val="bg1"/>
                </a:solidFill>
                <a:latin typeface="Arial" pitchFamily="34" charset="0"/>
                <a:cs typeface="Arial" pitchFamily="34" charset="0"/>
              </a:rPr>
              <a:t>Patent Literature </a:t>
            </a:r>
            <a:r>
              <a:rPr lang="sv-SE" sz="2000" dirty="0" smtClean="0">
                <a:solidFill>
                  <a:schemeClr val="bg1"/>
                </a:solidFill>
                <a:latin typeface="Arial" pitchFamily="34" charset="0"/>
                <a:cs typeface="Arial" pitchFamily="34" charset="0"/>
              </a:rPr>
              <a:t>Analysis:</a:t>
            </a:r>
            <a:r>
              <a:rPr lang="en-IN" sz="2000" b="1" i="1" dirty="0">
                <a:latin typeface="Arial" pitchFamily="34" charset="0"/>
                <a:cs typeface="Arial" pitchFamily="34" charset="0"/>
              </a:rPr>
              <a:t> </a:t>
            </a:r>
            <a:r>
              <a:rPr lang="en-IN" sz="2000" dirty="0">
                <a:solidFill>
                  <a:schemeClr val="bg1"/>
                </a:solidFill>
                <a:latin typeface="Arial" pitchFamily="34" charset="0"/>
                <a:cs typeface="Arial" pitchFamily="34" charset="0"/>
              </a:rPr>
              <a:t>Assumptions</a:t>
            </a:r>
            <a:r>
              <a:rPr lang="en-IN" sz="2000" b="1" i="1" dirty="0">
                <a:latin typeface="Arial" pitchFamily="34" charset="0"/>
                <a:cs typeface="Arial" pitchFamily="34" charset="0"/>
              </a:rPr>
              <a:t>:</a:t>
            </a:r>
            <a:endParaRPr lang="en-IN" sz="2000" dirty="0">
              <a:solidFill>
                <a:schemeClr val="bg1"/>
              </a:solidFill>
              <a:latin typeface="Arial" pitchFamily="34" charset="0"/>
              <a:cs typeface="Arial" pitchFamily="34" charset="0"/>
            </a:endParaRPr>
          </a:p>
        </p:txBody>
      </p:sp>
      <p:sp>
        <p:nvSpPr>
          <p:cNvPr id="6" name="TextBox 5">
            <a:extLst>
              <a:ext uri="{FF2B5EF4-FFF2-40B4-BE49-F238E27FC236}">
                <a16:creationId xmlns:a16="http://schemas.microsoft.com/office/drawing/2014/main" id="{3AD86EDA-ABDD-461D-AC6E-1F12F2C9682A}"/>
              </a:ext>
            </a:extLst>
          </p:cNvPr>
          <p:cNvSpPr txBox="1"/>
          <p:nvPr/>
        </p:nvSpPr>
        <p:spPr>
          <a:xfrm>
            <a:off x="1066800" y="914400"/>
            <a:ext cx="10210800" cy="5355312"/>
          </a:xfrm>
          <a:prstGeom prst="rect">
            <a:avLst/>
          </a:prstGeom>
          <a:noFill/>
        </p:spPr>
        <p:txBody>
          <a:bodyPr wrap="square" rtlCol="0">
            <a:spAutoFit/>
          </a:bodyPr>
          <a:lstStyle/>
          <a:p>
            <a:pPr marL="285750" lvl="0" indent="-285750">
              <a:buFont typeface="Wingdings" pitchFamily="2" charset="2"/>
              <a:buChar char="q"/>
              <a:tabLst>
                <a:tab pos="0" algn="l"/>
              </a:tabLst>
            </a:pPr>
            <a:r>
              <a:rPr lang="en-IN" dirty="0" smtClean="0"/>
              <a:t>This Report </a:t>
            </a:r>
            <a:r>
              <a:rPr lang="en-IN" dirty="0"/>
              <a:t>provides patent </a:t>
            </a:r>
            <a:r>
              <a:rPr lang="en-IN" dirty="0" smtClean="0"/>
              <a:t>literature analysis </a:t>
            </a:r>
            <a:r>
              <a:rPr lang="en-IN" dirty="0"/>
              <a:t>for the budding technology </a:t>
            </a:r>
            <a:r>
              <a:rPr lang="en-IN" i="1" dirty="0"/>
              <a:t>Viz.</a:t>
            </a:r>
            <a:r>
              <a:rPr lang="en-IN" dirty="0"/>
              <a:t> </a:t>
            </a:r>
            <a:r>
              <a:rPr lang="en-IN" dirty="0" smtClean="0"/>
              <a:t>“Beacon” that implemented in various applications along with communication method, technology and various applications.</a:t>
            </a:r>
          </a:p>
          <a:p>
            <a:pPr lvl="0"/>
            <a:endParaRPr lang="en-IN" dirty="0"/>
          </a:p>
          <a:p>
            <a:pPr lvl="0">
              <a:buFont typeface="Wingdings" pitchFamily="2" charset="2"/>
              <a:buChar char="q"/>
            </a:pPr>
            <a:r>
              <a:rPr lang="en-IN" dirty="0" smtClean="0"/>
              <a:t> The </a:t>
            </a:r>
            <a:r>
              <a:rPr lang="en-IN" dirty="0"/>
              <a:t>landscape study focuses on </a:t>
            </a:r>
            <a:r>
              <a:rPr lang="en-IN" dirty="0" smtClean="0"/>
              <a:t>granted patents and </a:t>
            </a:r>
            <a:r>
              <a:rPr lang="en-IN" dirty="0"/>
              <a:t>published </a:t>
            </a:r>
            <a:r>
              <a:rPr lang="en-IN" dirty="0" smtClean="0"/>
              <a:t>patent </a:t>
            </a:r>
            <a:r>
              <a:rPr lang="en-IN" dirty="0"/>
              <a:t>applications pertaining to </a:t>
            </a:r>
            <a:r>
              <a:rPr lang="en-IN" dirty="0" smtClean="0"/>
              <a:t> “</a:t>
            </a:r>
            <a:r>
              <a:rPr lang="en-IN" dirty="0" smtClean="0"/>
              <a:t>Beacon</a:t>
            </a:r>
            <a:r>
              <a:rPr lang="en-IN" dirty="0"/>
              <a:t>” technology .</a:t>
            </a:r>
            <a:endParaRPr lang="en-IN" dirty="0" smtClean="0"/>
          </a:p>
          <a:p>
            <a:pPr lvl="0">
              <a:buFont typeface="Wingdings" pitchFamily="2" charset="2"/>
              <a:buChar char="q"/>
            </a:pPr>
            <a:endParaRPr lang="en-IN" dirty="0"/>
          </a:p>
          <a:p>
            <a:pPr>
              <a:buFont typeface="Wingdings" pitchFamily="2" charset="2"/>
              <a:buChar char="q"/>
            </a:pPr>
            <a:r>
              <a:rPr lang="en-IN" dirty="0" smtClean="0"/>
              <a:t> The patent search started with identifying relevant search terms and patent classification codes.</a:t>
            </a:r>
          </a:p>
          <a:p>
            <a:pPr>
              <a:buFont typeface="Wingdings" pitchFamily="2" charset="2"/>
              <a:buChar char="q"/>
            </a:pPr>
            <a:endParaRPr lang="en-IN" dirty="0" smtClean="0"/>
          </a:p>
          <a:p>
            <a:pPr>
              <a:buFont typeface="Wingdings" pitchFamily="2" charset="2"/>
              <a:buChar char="q"/>
            </a:pPr>
            <a:r>
              <a:rPr lang="en-IN" dirty="0" smtClean="0"/>
              <a:t> The study was primarily carried out using Questel-Orbit, a popular database of patent </a:t>
            </a:r>
            <a:r>
              <a:rPr lang="en-IN" dirty="0" smtClean="0"/>
              <a:t>literature from </a:t>
            </a:r>
            <a:r>
              <a:rPr lang="en-IN" dirty="0" smtClean="0"/>
              <a:t>95 patent jurisdictions around the world created by Questel.</a:t>
            </a:r>
          </a:p>
          <a:p>
            <a:pPr>
              <a:buFont typeface="Wingdings" pitchFamily="2" charset="2"/>
              <a:buChar char="q"/>
            </a:pPr>
            <a:endParaRPr lang="en-IN" dirty="0" smtClean="0"/>
          </a:p>
          <a:p>
            <a:pPr>
              <a:buFont typeface="Wingdings" pitchFamily="2" charset="2"/>
              <a:buChar char="q"/>
            </a:pPr>
            <a:r>
              <a:rPr lang="en-IN" dirty="0" smtClean="0"/>
              <a:t> All analysis in this report has been done on unique families (One publication per family).</a:t>
            </a:r>
          </a:p>
          <a:p>
            <a:pPr>
              <a:buFont typeface="Wingdings" pitchFamily="2" charset="2"/>
              <a:buChar char="q"/>
            </a:pPr>
            <a:endParaRPr lang="en-IN" dirty="0" smtClean="0"/>
          </a:p>
          <a:p>
            <a:pPr>
              <a:buFont typeface="Wingdings" pitchFamily="2" charset="2"/>
              <a:buChar char="q"/>
            </a:pPr>
            <a:r>
              <a:rPr lang="en-IN" dirty="0" smtClean="0"/>
              <a:t> Broadly, the search query tried to get patent documents pertaining to the “Beacon”. </a:t>
            </a:r>
          </a:p>
          <a:p>
            <a:pPr>
              <a:buFont typeface="Wingdings" pitchFamily="2" charset="2"/>
              <a:buChar char="q"/>
            </a:pPr>
            <a:endParaRPr lang="en-IN" dirty="0" smtClean="0"/>
          </a:p>
          <a:p>
            <a:pPr>
              <a:buFont typeface="Wingdings" pitchFamily="2" charset="2"/>
              <a:buChar char="q"/>
            </a:pPr>
            <a:r>
              <a:rPr lang="en-IN" dirty="0" smtClean="0"/>
              <a:t> As a result, the analysis obtained </a:t>
            </a:r>
            <a:r>
              <a:rPr lang="en-IN" b="1" dirty="0" smtClean="0"/>
              <a:t>392</a:t>
            </a:r>
            <a:r>
              <a:rPr lang="en-IN" dirty="0" smtClean="0"/>
              <a:t> relevant patent documents from a total </a:t>
            </a:r>
            <a:r>
              <a:rPr lang="en-IN" dirty="0" smtClean="0"/>
              <a:t>set of </a:t>
            </a:r>
            <a:r>
              <a:rPr lang="en-IN" b="1" dirty="0" smtClean="0"/>
              <a:t>1414 </a:t>
            </a:r>
            <a:r>
              <a:rPr lang="en-IN" dirty="0" smtClean="0"/>
              <a:t>patent documents.</a:t>
            </a:r>
          </a:p>
          <a:p>
            <a:endParaRPr lang="en-IN" dirty="0"/>
          </a:p>
        </p:txBody>
      </p:sp>
      <p:sp>
        <p:nvSpPr>
          <p:cNvPr id="7"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8" name="object 2"/>
          <p:cNvSpPr/>
          <p:nvPr/>
        </p:nvSpPr>
        <p:spPr>
          <a:xfrm>
            <a:off x="0" y="292366"/>
            <a:ext cx="52578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lang="en-IN" sz="2000" b="1" dirty="0">
              <a:solidFill>
                <a:schemeClr val="bg1"/>
              </a:solidFill>
              <a:latin typeface="Arial" pitchFamily="34" charset="0"/>
              <a:cs typeface="Arial" pitchFamily="34" charset="0"/>
            </a:endParaRPr>
          </a:p>
        </p:txBody>
      </p:sp>
      <p:sp>
        <p:nvSpPr>
          <p:cNvPr id="9" name="Rectangle 8"/>
          <p:cNvSpPr/>
          <p:nvPr/>
        </p:nvSpPr>
        <p:spPr>
          <a:xfrm>
            <a:off x="152400" y="304800"/>
            <a:ext cx="5638800" cy="400110"/>
          </a:xfrm>
          <a:prstGeom prst="rect">
            <a:avLst/>
          </a:prstGeom>
        </p:spPr>
        <p:txBody>
          <a:bodyPr wrap="square">
            <a:spAutoFit/>
          </a:bodyPr>
          <a:lstStyle/>
          <a:p>
            <a:r>
              <a:rPr lang="sv-SE" sz="2000" b="1" dirty="0" smtClean="0">
                <a:solidFill>
                  <a:schemeClr val="bg1"/>
                </a:solidFill>
                <a:latin typeface="Arial" pitchFamily="34" charset="0"/>
                <a:cs typeface="Arial" pitchFamily="34" charset="0"/>
              </a:rPr>
              <a:t>Patent Literature Analysis:</a:t>
            </a:r>
            <a:r>
              <a:rPr lang="en-IN" sz="2000" b="1" i="1" dirty="0" smtClean="0">
                <a:latin typeface="Arial" pitchFamily="34" charset="0"/>
                <a:cs typeface="Arial" pitchFamily="34" charset="0"/>
              </a:rPr>
              <a:t> </a:t>
            </a:r>
            <a:r>
              <a:rPr lang="en-IN" sz="2000" b="1" dirty="0" smtClean="0">
                <a:solidFill>
                  <a:schemeClr val="bg1"/>
                </a:solidFill>
                <a:latin typeface="Arial" pitchFamily="34" charset="0"/>
                <a:cs typeface="Arial" pitchFamily="34" charset="0"/>
              </a:rPr>
              <a:t>Assumptions</a:t>
            </a:r>
            <a:r>
              <a:rPr lang="en-IN" sz="2000" b="1" i="1" dirty="0" smtClean="0">
                <a:latin typeface="Arial" pitchFamily="34" charset="0"/>
                <a:cs typeface="Arial" pitchFamily="34" charset="0"/>
              </a:rPr>
              <a:t>:</a:t>
            </a:r>
            <a:endParaRPr lang="en-IN"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46318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29361" y="6331149"/>
            <a:ext cx="4038600" cy="137607"/>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B4B4B"/>
                </a:solidFill>
                <a:latin typeface="Calibri"/>
                <a:cs typeface="Calibri"/>
              </a:rPr>
              <a:t># The </a:t>
            </a:r>
            <a:r>
              <a:rPr sz="800" spc="-5" dirty="0" smtClean="0">
                <a:solidFill>
                  <a:srgbClr val="4B4B4B"/>
                </a:solidFill>
                <a:latin typeface="Calibri"/>
                <a:cs typeface="Calibri"/>
              </a:rPr>
              <a:t>graph</a:t>
            </a:r>
            <a:r>
              <a:rPr lang="en-US" sz="800" spc="-5" dirty="0">
                <a:solidFill>
                  <a:srgbClr val="4B4B4B"/>
                </a:solidFill>
                <a:latin typeface="Calibri"/>
                <a:cs typeface="Calibri"/>
              </a:rPr>
              <a:t> </a:t>
            </a:r>
            <a:r>
              <a:rPr lang="en-US" sz="800" spc="-5" dirty="0" smtClean="0">
                <a:solidFill>
                  <a:srgbClr val="4B4B4B"/>
                </a:solidFill>
                <a:latin typeface="Calibri"/>
                <a:cs typeface="Calibri"/>
              </a:rPr>
              <a:t>is </a:t>
            </a:r>
            <a:r>
              <a:rPr lang="en-IN" sz="800" spc="-5" dirty="0" smtClean="0">
                <a:solidFill>
                  <a:srgbClr val="4B4B4B"/>
                </a:solidFill>
                <a:latin typeface="Calibri"/>
                <a:cs typeface="Calibri"/>
              </a:rPr>
              <a:t>prepared by taking one member, as the representative member, </a:t>
            </a:r>
            <a:r>
              <a:rPr lang="en-IN" sz="800" spc="-5" dirty="0">
                <a:solidFill>
                  <a:srgbClr val="4B4B4B"/>
                </a:solidFill>
                <a:cs typeface="Calibri"/>
              </a:rPr>
              <a:t>of a </a:t>
            </a:r>
            <a:r>
              <a:rPr lang="en-IN" sz="800" spc="-5" dirty="0" smtClean="0">
                <a:solidFill>
                  <a:srgbClr val="4B4B4B"/>
                </a:solidFill>
                <a:cs typeface="Calibri"/>
              </a:rPr>
              <a:t>patent family </a:t>
            </a:r>
            <a:r>
              <a:rPr lang="en-IN" sz="800" spc="-5" dirty="0" smtClean="0">
                <a:solidFill>
                  <a:srgbClr val="4B4B4B"/>
                </a:solidFill>
                <a:latin typeface="Calibri"/>
                <a:cs typeface="Calibri"/>
              </a:rPr>
              <a:t>.</a:t>
            </a:r>
            <a:endParaRPr sz="800" dirty="0">
              <a:latin typeface="Calibri"/>
              <a:cs typeface="Calibri"/>
            </a:endParaRPr>
          </a:p>
        </p:txBody>
      </p:sp>
      <p:sp>
        <p:nvSpPr>
          <p:cNvPr id="98" name="object 98"/>
          <p:cNvSpPr txBox="1">
            <a:spLocks noGrp="1"/>
          </p:cNvSpPr>
          <p:nvPr>
            <p:ph type="title"/>
          </p:nvPr>
        </p:nvSpPr>
        <p:spPr>
          <a:xfrm>
            <a:off x="272539" y="334759"/>
            <a:ext cx="3461261" cy="330835"/>
          </a:xfrm>
          <a:prstGeom prst="rect">
            <a:avLst/>
          </a:prstGeom>
        </p:spPr>
        <p:txBody>
          <a:bodyPr vert="horz" wrap="square" lIns="0" tIns="12700" rIns="0" bIns="0" rtlCol="0">
            <a:spAutoFit/>
          </a:bodyPr>
          <a:lstStyle/>
          <a:p>
            <a:pPr marL="12700">
              <a:lnSpc>
                <a:spcPct val="100000"/>
              </a:lnSpc>
              <a:spcBef>
                <a:spcPts val="100"/>
              </a:spcBef>
            </a:pPr>
            <a:r>
              <a:rPr lang="sv-SE" spc="-15" dirty="0"/>
              <a:t>Filing </a:t>
            </a:r>
            <a:r>
              <a:rPr spc="-10" dirty="0"/>
              <a:t>Based</a:t>
            </a:r>
            <a:r>
              <a:rPr spc="-80" dirty="0"/>
              <a:t> </a:t>
            </a:r>
            <a:r>
              <a:rPr spc="-35" dirty="0"/>
              <a:t>Trends</a:t>
            </a:r>
          </a:p>
        </p:txBody>
      </p:sp>
      <p:sp>
        <p:nvSpPr>
          <p:cNvPr id="100" name="object 100"/>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01" name="object 101"/>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12" name="Rectangle 11">
            <a:extLst>
              <a:ext uri="{FF2B5EF4-FFF2-40B4-BE49-F238E27FC236}">
                <a16:creationId xmlns:a16="http://schemas.microsoft.com/office/drawing/2014/main" id="{02A19649-E84B-4E37-9221-4D06F4598170}"/>
              </a:ext>
            </a:extLst>
          </p:cNvPr>
          <p:cNvSpPr/>
          <p:nvPr/>
        </p:nvSpPr>
        <p:spPr>
          <a:xfrm>
            <a:off x="1219200" y="5764409"/>
            <a:ext cx="9906000"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ln w="22225">
                <a:solidFill>
                  <a:schemeClr val="accent2"/>
                </a:solidFill>
                <a:prstDash val="solid"/>
              </a:ln>
              <a:solidFill>
                <a:schemeClr val="accent2">
                  <a:lumMod val="40000"/>
                  <a:lumOff val="60000"/>
                </a:schemeClr>
              </a:solidFill>
            </a:endParaRPr>
          </a:p>
        </p:txBody>
      </p:sp>
      <p:sp>
        <p:nvSpPr>
          <p:cNvPr id="13" name="Rectangle 12">
            <a:extLst>
              <a:ext uri="{FF2B5EF4-FFF2-40B4-BE49-F238E27FC236}">
                <a16:creationId xmlns:a16="http://schemas.microsoft.com/office/drawing/2014/main" id="{89FB3E45-919F-4245-868E-29F775D88138}"/>
              </a:ext>
            </a:extLst>
          </p:cNvPr>
          <p:cNvSpPr/>
          <p:nvPr/>
        </p:nvSpPr>
        <p:spPr>
          <a:xfrm>
            <a:off x="1219200" y="5455254"/>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sp>
        <p:nvSpPr>
          <p:cNvPr id="11" name="object 2">
            <a:extLst>
              <a:ext uri="{FF2B5EF4-FFF2-40B4-BE49-F238E27FC236}">
                <a16:creationId xmlns:a16="http://schemas.microsoft.com/office/drawing/2014/main" id="{0088FBB5-9769-4C62-85AC-AC39EED7CB6E}"/>
              </a:ext>
            </a:extLst>
          </p:cNvPr>
          <p:cNvSpPr/>
          <p:nvPr/>
        </p:nvSpPr>
        <p:spPr>
          <a:xfrm>
            <a:off x="0" y="202577"/>
            <a:ext cx="5715000" cy="492759"/>
          </a:xfrm>
          <a:custGeom>
            <a:avLst/>
            <a:gdLst/>
            <a:ahLst/>
            <a:cxnLst/>
            <a:rect l="l" t="t" r="r" b="b"/>
            <a:pathLst>
              <a:path w="5532755" h="492759">
                <a:moveTo>
                  <a:pt x="0" y="492175"/>
                </a:moveTo>
                <a:lnTo>
                  <a:pt x="5532742" y="492175"/>
                </a:lnTo>
                <a:lnTo>
                  <a:pt x="5532742" y="0"/>
                </a:lnTo>
                <a:lnTo>
                  <a:pt x="0" y="0"/>
                </a:lnTo>
                <a:lnTo>
                  <a:pt x="0" y="492175"/>
                </a:lnTo>
                <a:close/>
              </a:path>
            </a:pathLst>
          </a:custGeom>
          <a:solidFill>
            <a:srgbClr val="2D1012"/>
          </a:solidFill>
        </p:spPr>
        <p:txBody>
          <a:bodyPr wrap="square" lIns="0" tIns="0" rIns="0" bIns="0" rtlCol="0"/>
          <a:lstStyle/>
          <a:p>
            <a:pPr marL="12700">
              <a:lnSpc>
                <a:spcPct val="150000"/>
              </a:lnSpc>
              <a:spcBef>
                <a:spcPts val="100"/>
              </a:spcBef>
              <a:buClr>
                <a:srgbClr val="343A36"/>
              </a:buClr>
              <a:tabLst>
                <a:tab pos="469265" algn="l"/>
                <a:tab pos="469900" algn="l"/>
              </a:tabLst>
            </a:pPr>
            <a:endParaRPr lang="en-IN" b="1" spc="-10" dirty="0">
              <a:solidFill>
                <a:schemeClr val="bg1"/>
              </a:solidFill>
              <a:cs typeface="Calibri"/>
            </a:endParaRPr>
          </a:p>
        </p:txBody>
      </p:sp>
      <p:sp>
        <p:nvSpPr>
          <p:cNvPr id="14" name="object 2">
            <a:extLst>
              <a:ext uri="{FF2B5EF4-FFF2-40B4-BE49-F238E27FC236}">
                <a16:creationId xmlns:a16="http://schemas.microsoft.com/office/drawing/2014/main" id="{770C2C3D-2637-444F-8D20-13F59FACA66D}"/>
              </a:ext>
            </a:extLst>
          </p:cNvPr>
          <p:cNvSpPr/>
          <p:nvPr/>
        </p:nvSpPr>
        <p:spPr>
          <a:xfrm>
            <a:off x="0" y="762000"/>
            <a:ext cx="3047999" cy="492759"/>
          </a:xfrm>
          <a:custGeom>
            <a:avLst/>
            <a:gdLst/>
            <a:ahLst/>
            <a:cxnLst/>
            <a:rect l="l" t="t" r="r" b="b"/>
            <a:pathLst>
              <a:path w="5532755" h="492759">
                <a:moveTo>
                  <a:pt x="0" y="492175"/>
                </a:moveTo>
                <a:lnTo>
                  <a:pt x="5532742" y="492175"/>
                </a:lnTo>
                <a:lnTo>
                  <a:pt x="5532742" y="0"/>
                </a:lnTo>
                <a:lnTo>
                  <a:pt x="0" y="0"/>
                </a:lnTo>
                <a:lnTo>
                  <a:pt x="0" y="492175"/>
                </a:lnTo>
                <a:close/>
              </a:path>
            </a:pathLst>
          </a:custGeom>
          <a:solidFill>
            <a:srgbClr val="2D1012"/>
          </a:solidFill>
        </p:spPr>
        <p:txBody>
          <a:bodyPr wrap="square" lIns="0" tIns="0" rIns="0" bIns="0" rtlCol="0"/>
          <a:lstStyle/>
          <a:p>
            <a:pPr marL="12700">
              <a:lnSpc>
                <a:spcPct val="150000"/>
              </a:lnSpc>
              <a:spcBef>
                <a:spcPts val="100"/>
              </a:spcBef>
              <a:buClr>
                <a:srgbClr val="343A36"/>
              </a:buClr>
              <a:tabLst>
                <a:tab pos="469265" algn="l"/>
                <a:tab pos="469900" algn="l"/>
              </a:tabLst>
            </a:pPr>
            <a:endParaRPr lang="en-IN" b="1" spc="-10" dirty="0">
              <a:solidFill>
                <a:schemeClr val="bg1"/>
              </a:solidFill>
              <a:cs typeface="Calibri"/>
            </a:endParaRPr>
          </a:p>
        </p:txBody>
      </p:sp>
      <p:sp>
        <p:nvSpPr>
          <p:cNvPr id="6" name="TextBox 5">
            <a:extLst>
              <a:ext uri="{FF2B5EF4-FFF2-40B4-BE49-F238E27FC236}">
                <a16:creationId xmlns:a16="http://schemas.microsoft.com/office/drawing/2014/main" id="{127FC68D-5ABC-4980-915E-B457C92331F2}"/>
              </a:ext>
            </a:extLst>
          </p:cNvPr>
          <p:cNvSpPr txBox="1"/>
          <p:nvPr/>
        </p:nvSpPr>
        <p:spPr>
          <a:xfrm>
            <a:off x="1215887" y="5864423"/>
            <a:ext cx="9448800" cy="307777"/>
          </a:xfrm>
          <a:prstGeom prst="rect">
            <a:avLst/>
          </a:prstGeom>
          <a:noFill/>
        </p:spPr>
        <p:txBody>
          <a:bodyPr wrap="square" rtlCol="0">
            <a:spAutoFit/>
          </a:bodyPr>
          <a:lstStyle/>
          <a:p>
            <a:r>
              <a:rPr lang="sv-SE" sz="1400" b="1" dirty="0"/>
              <a:t>The filing based </a:t>
            </a:r>
            <a:r>
              <a:rPr lang="sv-SE" sz="1400" b="1" dirty="0" smtClean="0"/>
              <a:t>trend </a:t>
            </a:r>
            <a:r>
              <a:rPr lang="sv-SE" sz="1400" b="1" dirty="0"/>
              <a:t>demonstrates that maximum number of patent applications were filed in the year 2016. </a:t>
            </a:r>
            <a:endParaRPr lang="en-IN" sz="1400" b="1" dirty="0"/>
          </a:p>
        </p:txBody>
      </p:sp>
      <p:graphicFrame>
        <p:nvGraphicFramePr>
          <p:cNvPr id="15" name="Chart 14"/>
          <p:cNvGraphicFramePr/>
          <p:nvPr/>
        </p:nvGraphicFramePr>
        <p:xfrm>
          <a:off x="2238348" y="1428736"/>
          <a:ext cx="8286808" cy="407196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52400" y="152400"/>
            <a:ext cx="5943600" cy="553998"/>
          </a:xfrm>
          <a:prstGeom prst="rect">
            <a:avLst/>
          </a:prstGeom>
        </p:spPr>
        <p:txBody>
          <a:bodyPr wrap="square">
            <a:spAutoFit/>
          </a:bodyPr>
          <a:lstStyle/>
          <a:p>
            <a:pPr marL="12700">
              <a:lnSpc>
                <a:spcPct val="150000"/>
              </a:lnSpc>
              <a:spcBef>
                <a:spcPts val="100"/>
              </a:spcBef>
              <a:buClr>
                <a:srgbClr val="343A36"/>
              </a:buClr>
              <a:tabLst>
                <a:tab pos="469265" algn="l"/>
                <a:tab pos="469900" algn="l"/>
              </a:tabLst>
            </a:pPr>
            <a:r>
              <a:rPr lang="en-IN" sz="2000" b="1" spc="-5" dirty="0" smtClean="0">
                <a:solidFill>
                  <a:schemeClr val="bg1"/>
                </a:solidFill>
                <a:latin typeface="Arial" pitchFamily="34" charset="0"/>
                <a:cs typeface="Arial" pitchFamily="34" charset="0"/>
              </a:rPr>
              <a:t>Graphical </a:t>
            </a:r>
            <a:r>
              <a:rPr lang="en-IN" sz="2000" b="1" dirty="0" smtClean="0">
                <a:solidFill>
                  <a:schemeClr val="bg1"/>
                </a:solidFill>
                <a:latin typeface="Arial" pitchFamily="34" charset="0"/>
                <a:cs typeface="Arial" pitchFamily="34" charset="0"/>
              </a:rPr>
              <a:t>and </a:t>
            </a:r>
            <a:r>
              <a:rPr lang="en-IN" sz="2000" b="1" spc="-5" dirty="0" smtClean="0">
                <a:solidFill>
                  <a:schemeClr val="bg1"/>
                </a:solidFill>
                <a:latin typeface="Arial" pitchFamily="34" charset="0"/>
                <a:cs typeface="Arial" pitchFamily="34" charset="0"/>
              </a:rPr>
              <a:t>Analytical</a:t>
            </a:r>
            <a:r>
              <a:rPr lang="en-IN" sz="2000" b="1" spc="-105" dirty="0" smtClean="0">
                <a:solidFill>
                  <a:schemeClr val="bg1"/>
                </a:solidFill>
                <a:latin typeface="Arial" pitchFamily="34" charset="0"/>
                <a:cs typeface="Arial" pitchFamily="34" charset="0"/>
              </a:rPr>
              <a:t> </a:t>
            </a:r>
            <a:r>
              <a:rPr lang="en-IN" sz="2000" b="1" spc="-10" dirty="0" smtClean="0">
                <a:solidFill>
                  <a:schemeClr val="bg1"/>
                </a:solidFill>
                <a:latin typeface="Arial" pitchFamily="34" charset="0"/>
                <a:cs typeface="Arial" pitchFamily="34" charset="0"/>
              </a:rPr>
              <a:t>Representation</a:t>
            </a:r>
            <a:endParaRPr lang="en-IN" sz="2000" b="1" spc="-10" dirty="0">
              <a:solidFill>
                <a:schemeClr val="bg1"/>
              </a:solidFill>
              <a:latin typeface="Arial" pitchFamily="34" charset="0"/>
              <a:cs typeface="Arial" pitchFamily="34" charset="0"/>
            </a:endParaRPr>
          </a:p>
        </p:txBody>
      </p:sp>
      <p:sp>
        <p:nvSpPr>
          <p:cNvPr id="17" name="Rectangle 16"/>
          <p:cNvSpPr/>
          <p:nvPr/>
        </p:nvSpPr>
        <p:spPr>
          <a:xfrm>
            <a:off x="152400" y="762000"/>
            <a:ext cx="3124200" cy="456535"/>
          </a:xfrm>
          <a:prstGeom prst="rect">
            <a:avLst/>
          </a:prstGeom>
        </p:spPr>
        <p:txBody>
          <a:bodyPr wrap="square">
            <a:spAutoFit/>
          </a:bodyPr>
          <a:lstStyle/>
          <a:p>
            <a:pPr marL="12700">
              <a:lnSpc>
                <a:spcPct val="150000"/>
              </a:lnSpc>
              <a:spcBef>
                <a:spcPts val="100"/>
              </a:spcBef>
              <a:buClr>
                <a:srgbClr val="343A36"/>
              </a:buClr>
              <a:tabLst>
                <a:tab pos="469265" algn="l"/>
                <a:tab pos="469900" algn="l"/>
              </a:tabLst>
            </a:pPr>
            <a:r>
              <a:rPr lang="sv-SE" b="1" spc="-5" dirty="0" smtClean="0">
                <a:solidFill>
                  <a:schemeClr val="bg1"/>
                </a:solidFill>
                <a:latin typeface="Arial" pitchFamily="34" charset="0"/>
                <a:cs typeface="Arial" pitchFamily="34" charset="0"/>
              </a:rPr>
              <a:t>1. F</a:t>
            </a:r>
            <a:r>
              <a:rPr lang="en-IN" b="1" spc="-5" dirty="0" err="1" smtClean="0">
                <a:solidFill>
                  <a:schemeClr val="bg1"/>
                </a:solidFill>
                <a:latin typeface="Arial" pitchFamily="34" charset="0"/>
                <a:cs typeface="Arial" pitchFamily="34" charset="0"/>
              </a:rPr>
              <a:t>iling</a:t>
            </a:r>
            <a:r>
              <a:rPr lang="en-IN" b="1" spc="-5" dirty="0" smtClean="0">
                <a:solidFill>
                  <a:schemeClr val="bg1"/>
                </a:solidFill>
                <a:latin typeface="Arial" pitchFamily="34" charset="0"/>
                <a:cs typeface="Arial" pitchFamily="34" charset="0"/>
              </a:rPr>
              <a:t> </a:t>
            </a:r>
            <a:r>
              <a:rPr lang="en-IN" b="1" spc="-5" dirty="0" smtClean="0">
                <a:solidFill>
                  <a:schemeClr val="bg1"/>
                </a:solidFill>
                <a:latin typeface="Arial" pitchFamily="34" charset="0"/>
                <a:cs typeface="Arial" pitchFamily="34" charset="0"/>
              </a:rPr>
              <a:t>Based </a:t>
            </a:r>
            <a:r>
              <a:rPr lang="en-IN" b="1" spc="-5" dirty="0" smtClean="0">
                <a:solidFill>
                  <a:schemeClr val="bg1"/>
                </a:solidFill>
                <a:latin typeface="Arial" pitchFamily="34" charset="0"/>
                <a:cs typeface="Arial" pitchFamily="34" charset="0"/>
              </a:rPr>
              <a:t>Trends</a:t>
            </a:r>
            <a:endParaRPr lang="en-IN" b="1" spc="-1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37956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24" y="292366"/>
            <a:ext cx="4032276" cy="492759"/>
          </a:xfrm>
          <a:custGeom>
            <a:avLst/>
            <a:gdLst/>
            <a:ahLst/>
            <a:cxnLst/>
            <a:rect l="l" t="t" r="r" b="b"/>
            <a:pathLst>
              <a:path w="5532755" h="492759">
                <a:moveTo>
                  <a:pt x="0" y="492175"/>
                </a:moveTo>
                <a:lnTo>
                  <a:pt x="5532742" y="492175"/>
                </a:lnTo>
                <a:lnTo>
                  <a:pt x="5532742" y="0"/>
                </a:lnTo>
                <a:lnTo>
                  <a:pt x="0" y="0"/>
                </a:lnTo>
                <a:lnTo>
                  <a:pt x="0" y="492175"/>
                </a:lnTo>
                <a:close/>
              </a:path>
            </a:pathLst>
          </a:custGeom>
          <a:solidFill>
            <a:srgbClr val="2D1012"/>
          </a:solidFill>
        </p:spPr>
        <p:txBody>
          <a:bodyPr wrap="square" lIns="0" tIns="0" rIns="0" bIns="0" rtlCol="0"/>
          <a:lstStyle/>
          <a:p>
            <a:endParaRPr/>
          </a:p>
        </p:txBody>
      </p:sp>
      <p:sp>
        <p:nvSpPr>
          <p:cNvPr id="98" name="object 98"/>
          <p:cNvSpPr txBox="1">
            <a:spLocks noGrp="1"/>
          </p:cNvSpPr>
          <p:nvPr>
            <p:ph type="title"/>
          </p:nvPr>
        </p:nvSpPr>
        <p:spPr>
          <a:xfrm>
            <a:off x="228600" y="395977"/>
            <a:ext cx="3810000" cy="289823"/>
          </a:xfrm>
          <a:prstGeom prst="rect">
            <a:avLst/>
          </a:prstGeom>
        </p:spPr>
        <p:txBody>
          <a:bodyPr vert="horz" wrap="square" lIns="0" tIns="12700" rIns="0" bIns="0" rtlCol="0">
            <a:spAutoFit/>
          </a:bodyPr>
          <a:lstStyle/>
          <a:p>
            <a:pPr marL="12700">
              <a:lnSpc>
                <a:spcPct val="100000"/>
              </a:lnSpc>
              <a:spcBef>
                <a:spcPts val="100"/>
              </a:spcBef>
            </a:pPr>
            <a:r>
              <a:rPr lang="sv-SE" sz="1800" spc="-15" dirty="0">
                <a:latin typeface="Arial" pitchFamily="34" charset="0"/>
                <a:cs typeface="Arial" pitchFamily="34" charset="0"/>
              </a:rPr>
              <a:t>2. </a:t>
            </a:r>
            <a:r>
              <a:rPr lang="sv-SE" sz="1800" spc="-15" dirty="0" smtClean="0">
                <a:latin typeface="Arial" pitchFamily="34" charset="0"/>
                <a:cs typeface="Arial" pitchFamily="34" charset="0"/>
              </a:rPr>
              <a:t>Innovation Originating Countries</a:t>
            </a:r>
            <a:endParaRPr sz="1800" spc="-35" dirty="0">
              <a:latin typeface="Arial" pitchFamily="34" charset="0"/>
              <a:cs typeface="Arial" pitchFamily="34" charset="0"/>
            </a:endParaRPr>
          </a:p>
        </p:txBody>
      </p:sp>
      <p:sp>
        <p:nvSpPr>
          <p:cNvPr id="100" name="object 100"/>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01" name="object 101"/>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12" name="Rectangle 11">
            <a:extLst>
              <a:ext uri="{FF2B5EF4-FFF2-40B4-BE49-F238E27FC236}">
                <a16:creationId xmlns:a16="http://schemas.microsoft.com/office/drawing/2014/main" id="{02A19649-E84B-4E37-9221-4D06F4598170}"/>
              </a:ext>
            </a:extLst>
          </p:cNvPr>
          <p:cNvSpPr/>
          <p:nvPr/>
        </p:nvSpPr>
        <p:spPr>
          <a:xfrm>
            <a:off x="1219200" y="5764409"/>
            <a:ext cx="9906000"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IN" sz="1400" b="1" spc="-30" dirty="0" smtClean="0">
                <a:solidFill>
                  <a:schemeClr val="tx1"/>
                </a:solidFill>
                <a:cs typeface="Calibri"/>
              </a:rPr>
              <a:t>Above chart </a:t>
            </a:r>
            <a:r>
              <a:rPr lang="en-IN" sz="1400" b="1" spc="-10" dirty="0" smtClean="0">
                <a:solidFill>
                  <a:schemeClr val="tx1"/>
                </a:solidFill>
                <a:cs typeface="Calibri"/>
              </a:rPr>
              <a:t>demonstrates </a:t>
            </a:r>
            <a:r>
              <a:rPr lang="en-IN" sz="1400" b="1" spc="-5" dirty="0">
                <a:solidFill>
                  <a:schemeClr val="tx1"/>
                </a:solidFill>
                <a:cs typeface="Calibri"/>
              </a:rPr>
              <a:t>that </a:t>
            </a:r>
            <a:r>
              <a:rPr lang="en-IN" sz="1400" b="1" spc="-10" dirty="0">
                <a:solidFill>
                  <a:schemeClr val="tx1"/>
                </a:solidFill>
                <a:cs typeface="Calibri"/>
              </a:rPr>
              <a:t>maximum </a:t>
            </a:r>
            <a:r>
              <a:rPr lang="en-IN" sz="1400" b="1" spc="-5" dirty="0">
                <a:solidFill>
                  <a:schemeClr val="tx1"/>
                </a:solidFill>
                <a:cs typeface="Calibri"/>
              </a:rPr>
              <a:t>number of </a:t>
            </a:r>
            <a:r>
              <a:rPr lang="en-IN" sz="1400" b="1" spc="-10" dirty="0" smtClean="0">
                <a:solidFill>
                  <a:schemeClr val="tx1"/>
                </a:solidFill>
                <a:cs typeface="Calibri"/>
              </a:rPr>
              <a:t>innovations are </a:t>
            </a:r>
            <a:r>
              <a:rPr lang="en-IN" sz="1400" b="1" spc="-10" dirty="0" smtClean="0">
                <a:solidFill>
                  <a:schemeClr val="tx1"/>
                </a:solidFill>
                <a:cs typeface="Calibri"/>
              </a:rPr>
              <a:t>originated </a:t>
            </a:r>
            <a:r>
              <a:rPr lang="en-IN" sz="1400" b="1" dirty="0" smtClean="0">
                <a:solidFill>
                  <a:schemeClr val="tx1"/>
                </a:solidFill>
                <a:cs typeface="Calibri"/>
              </a:rPr>
              <a:t>from </a:t>
            </a:r>
            <a:r>
              <a:rPr lang="en-IN" sz="1400" b="1" spc="-5" dirty="0" smtClean="0">
                <a:solidFill>
                  <a:schemeClr val="tx1"/>
                </a:solidFill>
                <a:cs typeface="Calibri"/>
              </a:rPr>
              <a:t>Korea (KR) </a:t>
            </a:r>
            <a:r>
              <a:rPr lang="en-IN" sz="1400" b="1" spc="-10" dirty="0">
                <a:solidFill>
                  <a:schemeClr val="tx1"/>
                </a:solidFill>
                <a:cs typeface="Calibri"/>
              </a:rPr>
              <a:t>followed by </a:t>
            </a:r>
            <a:r>
              <a:rPr lang="en-IN" sz="1400" b="1" spc="-10" dirty="0" smtClean="0">
                <a:solidFill>
                  <a:schemeClr val="tx1"/>
                </a:solidFill>
                <a:cs typeface="Calibri"/>
              </a:rPr>
              <a:t>States (</a:t>
            </a:r>
            <a:r>
              <a:rPr lang="en-IN" sz="1400" b="1" spc="-5" dirty="0" smtClean="0">
                <a:solidFill>
                  <a:schemeClr val="tx1"/>
                </a:solidFill>
                <a:cs typeface="Calibri"/>
              </a:rPr>
              <a:t>US), </a:t>
            </a:r>
            <a:r>
              <a:rPr lang="en-IN" sz="1400" b="1" spc="-5" dirty="0" smtClean="0">
                <a:solidFill>
                  <a:schemeClr val="tx1"/>
                </a:solidFill>
                <a:cs typeface="Calibri"/>
              </a:rPr>
              <a:t>and </a:t>
            </a:r>
            <a:r>
              <a:rPr lang="en-IN" sz="1400" b="1" spc="-5" dirty="0" smtClean="0">
                <a:solidFill>
                  <a:schemeClr val="tx1"/>
                </a:solidFill>
                <a:cs typeface="Calibri"/>
              </a:rPr>
              <a:t>China (CN) .</a:t>
            </a:r>
            <a:endParaRPr lang="en-IN" sz="1400" b="1" dirty="0">
              <a:ln w="22225">
                <a:solidFill>
                  <a:schemeClr val="accent2"/>
                </a:solidFill>
                <a:prstDash val="solid"/>
              </a:ln>
              <a:solidFill>
                <a:schemeClr val="tx1"/>
              </a:solidFill>
            </a:endParaRPr>
          </a:p>
        </p:txBody>
      </p:sp>
      <p:sp>
        <p:nvSpPr>
          <p:cNvPr id="13" name="Rectangle 12">
            <a:extLst>
              <a:ext uri="{FF2B5EF4-FFF2-40B4-BE49-F238E27FC236}">
                <a16:creationId xmlns:a16="http://schemas.microsoft.com/office/drawing/2014/main" id="{89FB3E45-919F-4245-868E-29F775D88138}"/>
              </a:ext>
            </a:extLst>
          </p:cNvPr>
          <p:cNvSpPr/>
          <p:nvPr/>
        </p:nvSpPr>
        <p:spPr>
          <a:xfrm>
            <a:off x="1219200" y="5455254"/>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1" name="Table 10"/>
          <p:cNvGraphicFramePr>
            <a:graphicFrameLocks noGrp="1"/>
          </p:cNvGraphicFramePr>
          <p:nvPr/>
        </p:nvGraphicFramePr>
        <p:xfrm>
          <a:off x="1166778" y="928672"/>
          <a:ext cx="10001319" cy="4429148"/>
        </p:xfrm>
        <a:graphic>
          <a:graphicData uri="http://schemas.openxmlformats.org/drawingml/2006/table">
            <a:tbl>
              <a:tblPr/>
              <a:tblGrid>
                <a:gridCol w="1731928">
                  <a:extLst>
                    <a:ext uri="{9D8B030D-6E8A-4147-A177-3AD203B41FA5}">
                      <a16:colId xmlns:a16="http://schemas.microsoft.com/office/drawing/2014/main" val="20000"/>
                    </a:ext>
                  </a:extLst>
                </a:gridCol>
                <a:gridCol w="528931">
                  <a:extLst>
                    <a:ext uri="{9D8B030D-6E8A-4147-A177-3AD203B41FA5}">
                      <a16:colId xmlns:a16="http://schemas.microsoft.com/office/drawing/2014/main" val="20001"/>
                    </a:ext>
                  </a:extLst>
                </a:gridCol>
                <a:gridCol w="387023">
                  <a:extLst>
                    <a:ext uri="{9D8B030D-6E8A-4147-A177-3AD203B41FA5}">
                      <a16:colId xmlns:a16="http://schemas.microsoft.com/office/drawing/2014/main" val="20002"/>
                    </a:ext>
                  </a:extLst>
                </a:gridCol>
                <a:gridCol w="387023">
                  <a:extLst>
                    <a:ext uri="{9D8B030D-6E8A-4147-A177-3AD203B41FA5}">
                      <a16:colId xmlns:a16="http://schemas.microsoft.com/office/drawing/2014/main" val="20003"/>
                    </a:ext>
                  </a:extLst>
                </a:gridCol>
                <a:gridCol w="387023">
                  <a:extLst>
                    <a:ext uri="{9D8B030D-6E8A-4147-A177-3AD203B41FA5}">
                      <a16:colId xmlns:a16="http://schemas.microsoft.com/office/drawing/2014/main" val="20004"/>
                    </a:ext>
                  </a:extLst>
                </a:gridCol>
                <a:gridCol w="387023">
                  <a:extLst>
                    <a:ext uri="{9D8B030D-6E8A-4147-A177-3AD203B41FA5}">
                      <a16:colId xmlns:a16="http://schemas.microsoft.com/office/drawing/2014/main" val="20005"/>
                    </a:ext>
                  </a:extLst>
                </a:gridCol>
                <a:gridCol w="387023">
                  <a:extLst>
                    <a:ext uri="{9D8B030D-6E8A-4147-A177-3AD203B41FA5}">
                      <a16:colId xmlns:a16="http://schemas.microsoft.com/office/drawing/2014/main" val="20006"/>
                    </a:ext>
                  </a:extLst>
                </a:gridCol>
                <a:gridCol w="387023">
                  <a:extLst>
                    <a:ext uri="{9D8B030D-6E8A-4147-A177-3AD203B41FA5}">
                      <a16:colId xmlns:a16="http://schemas.microsoft.com/office/drawing/2014/main" val="20007"/>
                    </a:ext>
                  </a:extLst>
                </a:gridCol>
                <a:gridCol w="387023">
                  <a:extLst>
                    <a:ext uri="{9D8B030D-6E8A-4147-A177-3AD203B41FA5}">
                      <a16:colId xmlns:a16="http://schemas.microsoft.com/office/drawing/2014/main" val="20008"/>
                    </a:ext>
                  </a:extLst>
                </a:gridCol>
                <a:gridCol w="387023">
                  <a:extLst>
                    <a:ext uri="{9D8B030D-6E8A-4147-A177-3AD203B41FA5}">
                      <a16:colId xmlns:a16="http://schemas.microsoft.com/office/drawing/2014/main" val="20009"/>
                    </a:ext>
                  </a:extLst>
                </a:gridCol>
                <a:gridCol w="387023">
                  <a:extLst>
                    <a:ext uri="{9D8B030D-6E8A-4147-A177-3AD203B41FA5}">
                      <a16:colId xmlns:a16="http://schemas.microsoft.com/office/drawing/2014/main" val="20010"/>
                    </a:ext>
                  </a:extLst>
                </a:gridCol>
                <a:gridCol w="387023">
                  <a:extLst>
                    <a:ext uri="{9D8B030D-6E8A-4147-A177-3AD203B41FA5}">
                      <a16:colId xmlns:a16="http://schemas.microsoft.com/office/drawing/2014/main" val="20011"/>
                    </a:ext>
                  </a:extLst>
                </a:gridCol>
                <a:gridCol w="387023">
                  <a:extLst>
                    <a:ext uri="{9D8B030D-6E8A-4147-A177-3AD203B41FA5}">
                      <a16:colId xmlns:a16="http://schemas.microsoft.com/office/drawing/2014/main" val="20012"/>
                    </a:ext>
                  </a:extLst>
                </a:gridCol>
                <a:gridCol w="387023">
                  <a:extLst>
                    <a:ext uri="{9D8B030D-6E8A-4147-A177-3AD203B41FA5}">
                      <a16:colId xmlns:a16="http://schemas.microsoft.com/office/drawing/2014/main" val="20013"/>
                    </a:ext>
                  </a:extLst>
                </a:gridCol>
                <a:gridCol w="387023">
                  <a:extLst>
                    <a:ext uri="{9D8B030D-6E8A-4147-A177-3AD203B41FA5}">
                      <a16:colId xmlns:a16="http://schemas.microsoft.com/office/drawing/2014/main" val="20014"/>
                    </a:ext>
                  </a:extLst>
                </a:gridCol>
                <a:gridCol w="387023">
                  <a:extLst>
                    <a:ext uri="{9D8B030D-6E8A-4147-A177-3AD203B41FA5}">
                      <a16:colId xmlns:a16="http://schemas.microsoft.com/office/drawing/2014/main" val="20015"/>
                    </a:ext>
                  </a:extLst>
                </a:gridCol>
                <a:gridCol w="387023">
                  <a:extLst>
                    <a:ext uri="{9D8B030D-6E8A-4147-A177-3AD203B41FA5}">
                      <a16:colId xmlns:a16="http://schemas.microsoft.com/office/drawing/2014/main" val="20016"/>
                    </a:ext>
                  </a:extLst>
                </a:gridCol>
                <a:gridCol w="387023">
                  <a:extLst>
                    <a:ext uri="{9D8B030D-6E8A-4147-A177-3AD203B41FA5}">
                      <a16:colId xmlns:a16="http://schemas.microsoft.com/office/drawing/2014/main" val="20017"/>
                    </a:ext>
                  </a:extLst>
                </a:gridCol>
                <a:gridCol w="387023">
                  <a:extLst>
                    <a:ext uri="{9D8B030D-6E8A-4147-A177-3AD203B41FA5}">
                      <a16:colId xmlns:a16="http://schemas.microsoft.com/office/drawing/2014/main" val="20018"/>
                    </a:ext>
                  </a:extLst>
                </a:gridCol>
                <a:gridCol w="387023">
                  <a:extLst>
                    <a:ext uri="{9D8B030D-6E8A-4147-A177-3AD203B41FA5}">
                      <a16:colId xmlns:a16="http://schemas.microsoft.com/office/drawing/2014/main" val="20019"/>
                    </a:ext>
                  </a:extLst>
                </a:gridCol>
                <a:gridCol w="774046">
                  <a:extLst>
                    <a:ext uri="{9D8B030D-6E8A-4147-A177-3AD203B41FA5}">
                      <a16:colId xmlns:a16="http://schemas.microsoft.com/office/drawing/2014/main" val="20020"/>
                    </a:ext>
                  </a:extLst>
                </a:gridCol>
              </a:tblGrid>
              <a:tr h="941633">
                <a:tc>
                  <a:txBody>
                    <a:bodyPr/>
                    <a:lstStyle/>
                    <a:p>
                      <a:pPr algn="l" fontAlgn="ctr"/>
                      <a:r>
                        <a:rPr lang="en-IN" sz="1100" b="1" i="0" u="none" strike="noStrike" dirty="0">
                          <a:solidFill>
                            <a:srgbClr val="FFFFFF"/>
                          </a:solidFill>
                          <a:latin typeface="Calibri"/>
                        </a:rPr>
                        <a:t>                           Priority </a:t>
                      </a:r>
                      <a:br>
                        <a:rPr lang="en-IN" sz="1100" b="1" i="0" u="none" strike="noStrike" dirty="0">
                          <a:solidFill>
                            <a:srgbClr val="FFFFFF"/>
                          </a:solidFill>
                          <a:latin typeface="Calibri"/>
                        </a:rPr>
                      </a:br>
                      <a:r>
                        <a:rPr lang="en-IN" sz="1100" b="1" i="0" u="none" strike="noStrike" dirty="0">
                          <a:solidFill>
                            <a:srgbClr val="FFFFFF"/>
                          </a:solidFill>
                          <a:latin typeface="Calibri"/>
                        </a:rPr>
                        <a:t> </a:t>
                      </a:r>
                      <a:r>
                        <a:rPr lang="en-IN" sz="1100" b="1" i="0" u="none" strike="noStrike" dirty="0" err="1">
                          <a:solidFill>
                            <a:srgbClr val="FFFFFF"/>
                          </a:solidFill>
                          <a:latin typeface="Calibri"/>
                        </a:rPr>
                        <a:t>Priority</a:t>
                      </a:r>
                      <a:r>
                        <a:rPr lang="en-IN" sz="1100" b="1" i="0" u="none" strike="noStrike" dirty="0">
                          <a:solidFill>
                            <a:srgbClr val="FFFFFF"/>
                          </a:solidFill>
                          <a:latin typeface="Calibri"/>
                        </a:rPr>
                        <a:t>                            </a:t>
                      </a:r>
                      <a:r>
                        <a:rPr lang="en-IN" sz="1100" b="1" i="0" u="none" strike="noStrike" dirty="0" smtClean="0">
                          <a:solidFill>
                            <a:srgbClr val="FFFFFF"/>
                          </a:solidFill>
                          <a:latin typeface="Calibri"/>
                        </a:rPr>
                        <a:t>Year</a:t>
                      </a:r>
                      <a:r>
                        <a:rPr lang="en-IN" sz="1100" b="1" i="0" u="none" strike="noStrike" dirty="0">
                          <a:solidFill>
                            <a:srgbClr val="FFFFFF"/>
                          </a:solidFill>
                          <a:latin typeface="Calibri"/>
                        </a:rPr>
                        <a:t/>
                      </a:r>
                      <a:br>
                        <a:rPr lang="en-IN" sz="1100" b="1" i="0" u="none" strike="noStrike" dirty="0">
                          <a:solidFill>
                            <a:srgbClr val="FFFFFF"/>
                          </a:solidFill>
                          <a:latin typeface="Calibri"/>
                        </a:rPr>
                      </a:br>
                      <a:r>
                        <a:rPr lang="en-IN" sz="1100" b="1" i="0" u="none" strike="noStrike" dirty="0">
                          <a:solidFill>
                            <a:srgbClr val="FFFFFF"/>
                          </a:solidFill>
                          <a:latin typeface="Calibri"/>
                        </a:rPr>
                        <a:t> Country</a:t>
                      </a:r>
                    </a:p>
                  </a:txBody>
                  <a:tcPr marL="7866" marR="7866" marT="78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solidFill>
                      <a:srgbClr val="17375D"/>
                    </a:solidFill>
                  </a:tcPr>
                </a:tc>
                <a:tc>
                  <a:txBody>
                    <a:bodyPr/>
                    <a:lstStyle/>
                    <a:p>
                      <a:pPr algn="ctr" fontAlgn="ctr"/>
                      <a:r>
                        <a:rPr lang="en-IN" sz="1100" b="1" i="0" u="none" strike="noStrike" dirty="0">
                          <a:solidFill>
                            <a:srgbClr val="000000"/>
                          </a:solidFill>
                          <a:latin typeface="Calibri"/>
                        </a:rPr>
                        <a:t>Till </a:t>
                      </a:r>
                      <a:endParaRPr lang="en-IN" sz="1100" b="1" i="0" u="none" strike="noStrike" dirty="0" smtClean="0">
                        <a:solidFill>
                          <a:srgbClr val="000000"/>
                        </a:solidFill>
                        <a:latin typeface="Calibri"/>
                      </a:endParaRPr>
                    </a:p>
                    <a:p>
                      <a:pPr algn="ctr" fontAlgn="ctr"/>
                      <a:r>
                        <a:rPr lang="en-IN" sz="1100" b="1" i="0" u="none" strike="noStrike" dirty="0" smtClean="0">
                          <a:solidFill>
                            <a:srgbClr val="000000"/>
                          </a:solidFill>
                          <a:latin typeface="Calibri"/>
                        </a:rPr>
                        <a:t>2000</a:t>
                      </a:r>
                      <a:endParaRPr lang="en-IN" sz="1100" b="1" i="0" u="none" strike="noStrike" dirty="0">
                        <a:solidFill>
                          <a:srgbClr val="000000"/>
                        </a:solidFill>
                        <a:latin typeface="Calibri"/>
                      </a:endParaRP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2007</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2009</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2010</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2017</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a:solidFill>
                            <a:srgbClr val="000000"/>
                          </a:solidFill>
                          <a:latin typeface="Calibri"/>
                        </a:rPr>
                        <a:t>2018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1" i="0" u="none" strike="noStrike" dirty="0">
                          <a:solidFill>
                            <a:srgbClr val="000000"/>
                          </a:solidFill>
                          <a:latin typeface="Calibri"/>
                        </a:rPr>
                        <a:t>Grand </a:t>
                      </a:r>
                      <a:endParaRPr lang="en-IN" sz="1100" b="1" i="0" u="none" strike="noStrike" dirty="0" smtClean="0">
                        <a:solidFill>
                          <a:srgbClr val="000000"/>
                        </a:solidFill>
                        <a:latin typeface="Calibri"/>
                      </a:endParaRPr>
                    </a:p>
                    <a:p>
                      <a:pPr algn="ctr" fontAlgn="ctr"/>
                      <a:r>
                        <a:rPr lang="en-IN" sz="1100" b="1" i="0" u="none" strike="noStrike" dirty="0" smtClean="0">
                          <a:solidFill>
                            <a:srgbClr val="000000"/>
                          </a:solidFill>
                          <a:latin typeface="Calibri"/>
                        </a:rPr>
                        <a:t>Total</a:t>
                      </a:r>
                      <a:endParaRPr lang="en-IN" sz="1100" b="1" i="0" u="none" strike="noStrike" dirty="0">
                        <a:solidFill>
                          <a:srgbClr val="000000"/>
                        </a:solidFill>
                        <a:latin typeface="Calibri"/>
                      </a:endParaRP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232501">
                <a:tc>
                  <a:txBody>
                    <a:bodyPr/>
                    <a:lstStyle/>
                    <a:p>
                      <a:pPr algn="ctr" fontAlgn="ctr"/>
                      <a:r>
                        <a:rPr lang="en-IN" sz="1100" b="1" i="0" u="none" strike="noStrike">
                          <a:solidFill>
                            <a:srgbClr val="000000"/>
                          </a:solidFill>
                          <a:latin typeface="Calibri"/>
                        </a:rPr>
                        <a:t>KR</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25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249"/>
                    </a:solidFill>
                  </a:tcPr>
                </a:tc>
                <a:tc>
                  <a:txBody>
                    <a:bodyPr/>
                    <a:lstStyle/>
                    <a:p>
                      <a:pPr algn="ctr" fontAlgn="ctr"/>
                      <a:r>
                        <a:rPr lang="en-IN" sz="1100" b="0" i="0" u="none" strike="noStrike">
                          <a:solidFill>
                            <a:srgbClr val="000000"/>
                          </a:solidFill>
                          <a:latin typeface="Calibri"/>
                        </a:rPr>
                        <a:t>53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IN" sz="1100" b="0" i="0" u="none" strike="noStrike">
                          <a:solidFill>
                            <a:srgbClr val="000000"/>
                          </a:solidFill>
                          <a:latin typeface="Calibri"/>
                        </a:rPr>
                        <a:t>38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627"/>
                    </a:solidFill>
                  </a:tcPr>
                </a:tc>
                <a:tc>
                  <a:txBody>
                    <a:bodyPr/>
                    <a:lstStyle/>
                    <a:p>
                      <a:pPr algn="ctr" fontAlgn="ctr"/>
                      <a:r>
                        <a:rPr lang="en-IN" sz="1100" b="0" i="0" u="none" strike="noStrike">
                          <a:solidFill>
                            <a:srgbClr val="000000"/>
                          </a:solidFill>
                          <a:latin typeface="Calibri"/>
                        </a:rPr>
                        <a:t>7</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478"/>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1" i="0" u="none" strike="noStrike">
                          <a:solidFill>
                            <a:srgbClr val="000000"/>
                          </a:solidFill>
                          <a:latin typeface="Calibri"/>
                        </a:rPr>
                        <a:t>129</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2501">
                <a:tc>
                  <a:txBody>
                    <a:bodyPr/>
                    <a:lstStyle/>
                    <a:p>
                      <a:pPr algn="ctr" fontAlgn="ctr"/>
                      <a:r>
                        <a:rPr lang="en-IN" sz="1100" b="1" i="0" u="none" strike="noStrike">
                          <a:solidFill>
                            <a:srgbClr val="000000"/>
                          </a:solidFill>
                          <a:latin typeface="Calibri"/>
                        </a:rPr>
                        <a:t>US</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7A"/>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2"/>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2"/>
                    </a:solidFill>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7A"/>
                    </a:solidFill>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9</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72"/>
                    </a:solidFill>
                  </a:tcPr>
                </a:tc>
                <a:tc>
                  <a:txBody>
                    <a:bodyPr/>
                    <a:lstStyle/>
                    <a:p>
                      <a:pPr algn="ctr" fontAlgn="ctr"/>
                      <a:r>
                        <a:rPr lang="en-IN" sz="1100" b="0" i="0" u="none" strike="noStrike">
                          <a:solidFill>
                            <a:srgbClr val="000000"/>
                          </a:solidFill>
                          <a:latin typeface="Calibri"/>
                        </a:rPr>
                        <a:t>47</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1C10"/>
                    </a:solidFill>
                  </a:tcPr>
                </a:tc>
                <a:tc>
                  <a:txBody>
                    <a:bodyPr/>
                    <a:lstStyle/>
                    <a:p>
                      <a:pPr algn="ctr" fontAlgn="ctr"/>
                      <a:r>
                        <a:rPr lang="en-IN" sz="1100" b="0" i="0" u="none" strike="noStrike">
                          <a:solidFill>
                            <a:srgbClr val="000000"/>
                          </a:solidFill>
                          <a:latin typeface="Calibri"/>
                        </a:rPr>
                        <a:t>25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249"/>
                    </a:solidFill>
                  </a:tcPr>
                </a:tc>
                <a:tc>
                  <a:txBody>
                    <a:bodyPr/>
                    <a:lstStyle/>
                    <a:p>
                      <a:pPr algn="ctr" fontAlgn="ctr"/>
                      <a:r>
                        <a:rPr lang="en-IN" sz="1100" b="0" i="0" u="none" strike="noStrike">
                          <a:solidFill>
                            <a:srgbClr val="000000"/>
                          </a:solidFill>
                          <a:latin typeface="Calibri"/>
                        </a:rPr>
                        <a:t>11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26D"/>
                    </a:solidFill>
                  </a:tcPr>
                </a:tc>
                <a:tc>
                  <a:txBody>
                    <a:bodyPr/>
                    <a:lstStyle/>
                    <a:p>
                      <a:pPr algn="ctr" fontAlgn="ctr"/>
                      <a:r>
                        <a:rPr lang="en-IN" sz="1100" b="0" i="0" u="none" strike="noStrike">
                          <a:solidFill>
                            <a:srgbClr val="000000"/>
                          </a:solidFill>
                          <a:latin typeface="Calibri"/>
                        </a:rPr>
                        <a:t>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7D"/>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126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2501">
                <a:tc>
                  <a:txBody>
                    <a:bodyPr/>
                    <a:lstStyle/>
                    <a:p>
                      <a:pPr algn="ctr" fontAlgn="ctr"/>
                      <a:r>
                        <a:rPr lang="en-IN" sz="1100" b="1" i="0" u="none" strike="noStrike">
                          <a:solidFill>
                            <a:srgbClr val="000000"/>
                          </a:solidFill>
                          <a:latin typeface="Calibri"/>
                        </a:rPr>
                        <a:t>CN</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75"/>
                    </a:solidFill>
                  </a:tcPr>
                </a:tc>
                <a:tc>
                  <a:txBody>
                    <a:bodyPr/>
                    <a:lstStyle/>
                    <a:p>
                      <a:pPr algn="ctr" fontAlgn="ctr"/>
                      <a:r>
                        <a:rPr lang="en-IN" sz="1100" b="0" i="0" u="none" strike="noStrike">
                          <a:solidFill>
                            <a:srgbClr val="000000"/>
                          </a:solidFill>
                          <a:latin typeface="Calibri"/>
                        </a:rPr>
                        <a:t>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7A"/>
                    </a:solidFill>
                  </a:tcPr>
                </a:tc>
                <a:tc>
                  <a:txBody>
                    <a:bodyPr/>
                    <a:lstStyle/>
                    <a:p>
                      <a:pPr algn="ctr" fontAlgn="ctr"/>
                      <a:r>
                        <a:rPr lang="en-IN" sz="1100" b="0" i="0" u="none" strike="noStrike">
                          <a:solidFill>
                            <a:srgbClr val="000000"/>
                          </a:solidFill>
                          <a:latin typeface="Calibri"/>
                        </a:rPr>
                        <a:t>27</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844"/>
                    </a:solidFill>
                  </a:tcPr>
                </a:tc>
                <a:tc>
                  <a:txBody>
                    <a:bodyPr/>
                    <a:lstStyle/>
                    <a:p>
                      <a:pPr algn="ctr" fontAlgn="ctr"/>
                      <a:r>
                        <a:rPr lang="en-IN" sz="1100" b="0" i="0" u="none" strike="noStrike">
                          <a:solidFill>
                            <a:srgbClr val="000000"/>
                          </a:solidFill>
                          <a:latin typeface="Calibri"/>
                        </a:rPr>
                        <a:t>12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D6B"/>
                    </a:solidFill>
                  </a:tcPr>
                </a:tc>
                <a:tc>
                  <a:txBody>
                    <a:bodyPr/>
                    <a:lstStyle/>
                    <a:p>
                      <a:pPr algn="ctr" fontAlgn="ctr"/>
                      <a:r>
                        <a:rPr lang="en-IN" sz="1100" b="0" i="0" u="none" strike="noStrike">
                          <a:solidFill>
                            <a:srgbClr val="000000"/>
                          </a:solidFill>
                          <a:latin typeface="Calibri"/>
                        </a:rPr>
                        <a:t>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7A"/>
                    </a:solidFill>
                  </a:tcPr>
                </a:tc>
                <a:tc>
                  <a:txBody>
                    <a:bodyPr/>
                    <a:lstStyle/>
                    <a:p>
                      <a:pPr algn="ctr" fontAlgn="ctr"/>
                      <a:r>
                        <a:rPr lang="en-IN" sz="1100" b="1" i="0" u="none" strike="noStrike">
                          <a:solidFill>
                            <a:srgbClr val="000000"/>
                          </a:solidFill>
                          <a:latin typeface="Calibri"/>
                        </a:rPr>
                        <a:t>63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501">
                <a:tc>
                  <a:txBody>
                    <a:bodyPr/>
                    <a:lstStyle/>
                    <a:p>
                      <a:pPr algn="ctr" fontAlgn="ctr"/>
                      <a:r>
                        <a:rPr lang="en-IN" sz="1100" b="1" i="0" u="none" strike="noStrike">
                          <a:solidFill>
                            <a:srgbClr val="000000"/>
                          </a:solidFill>
                          <a:latin typeface="Calibri"/>
                        </a:rPr>
                        <a:t>JP</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7D"/>
                    </a:solidFill>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7F"/>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75"/>
                    </a:solidFill>
                  </a:tcPr>
                </a:tc>
                <a:tc>
                  <a:txBody>
                    <a:bodyPr/>
                    <a:lstStyle/>
                    <a:p>
                      <a:pPr algn="ctr" fontAlgn="ctr"/>
                      <a:r>
                        <a:rPr lang="en-IN" sz="1100" b="0" i="0" u="none" strike="noStrike">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7F"/>
                    </a:solidFill>
                  </a:tcPr>
                </a:tc>
                <a:tc>
                  <a:txBody>
                    <a:bodyPr/>
                    <a:lstStyle/>
                    <a:p>
                      <a:pPr algn="ctr" fontAlgn="ctr"/>
                      <a:r>
                        <a:rPr lang="en-IN" sz="1100" b="0" i="0" u="none" strike="noStrike">
                          <a:solidFill>
                            <a:srgbClr val="000000"/>
                          </a:solidFill>
                          <a:latin typeface="Calibri"/>
                        </a:rPr>
                        <a:t>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7D"/>
                    </a:solidFill>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33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2501">
                <a:tc>
                  <a:txBody>
                    <a:bodyPr/>
                    <a:lstStyle/>
                    <a:p>
                      <a:pPr algn="ctr" fontAlgn="ctr"/>
                      <a:r>
                        <a:rPr lang="en-IN" sz="1100" b="1" i="0" u="none" strike="noStrike">
                          <a:solidFill>
                            <a:srgbClr val="000000"/>
                          </a:solidFill>
                          <a:latin typeface="Calibri"/>
                        </a:rPr>
                        <a:t>DE</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7F"/>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2501">
                <a:tc>
                  <a:txBody>
                    <a:bodyPr/>
                    <a:lstStyle/>
                    <a:p>
                      <a:pPr algn="ctr" fontAlgn="ctr"/>
                      <a:r>
                        <a:rPr lang="en-IN" sz="1100" b="1" i="0" u="none" strike="noStrike">
                          <a:solidFill>
                            <a:srgbClr val="000000"/>
                          </a:solidFill>
                          <a:latin typeface="Calibri"/>
                        </a:rPr>
                        <a:t>FR</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7D"/>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2501">
                <a:tc>
                  <a:txBody>
                    <a:bodyPr/>
                    <a:lstStyle/>
                    <a:p>
                      <a:pPr algn="ctr" fontAlgn="ctr"/>
                      <a:r>
                        <a:rPr lang="en-IN" sz="1100" b="1" i="0" u="none" strike="noStrike">
                          <a:solidFill>
                            <a:srgbClr val="000000"/>
                          </a:solidFill>
                          <a:latin typeface="Calibri"/>
                        </a:rPr>
                        <a:t>WO</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1" i="0" u="none" strike="noStrike">
                          <a:solidFill>
                            <a:srgbClr val="000000"/>
                          </a:solidFill>
                          <a:latin typeface="Calibri"/>
                        </a:rPr>
                        <a:t>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2501">
                <a:tc>
                  <a:txBody>
                    <a:bodyPr/>
                    <a:lstStyle/>
                    <a:p>
                      <a:pPr algn="ctr" fontAlgn="ctr"/>
                      <a:r>
                        <a:rPr lang="en-IN" sz="1100" b="1" i="0" u="none" strike="noStrike">
                          <a:solidFill>
                            <a:srgbClr val="000000"/>
                          </a:solidFill>
                          <a:latin typeface="Calibri"/>
                        </a:rPr>
                        <a:t>RU</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2501">
                <a:tc>
                  <a:txBody>
                    <a:bodyPr/>
                    <a:lstStyle/>
                    <a:p>
                      <a:pPr algn="ctr" fontAlgn="ctr"/>
                      <a:r>
                        <a:rPr lang="en-IN" sz="1100" b="1" i="0" u="none" strike="noStrike">
                          <a:solidFill>
                            <a:srgbClr val="000000"/>
                          </a:solidFill>
                          <a:latin typeface="Calibri"/>
                        </a:rPr>
                        <a:t>TW</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2"/>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2501">
                <a:tc>
                  <a:txBody>
                    <a:bodyPr/>
                    <a:lstStyle/>
                    <a:p>
                      <a:pPr algn="ctr" fontAlgn="ctr"/>
                      <a:r>
                        <a:rPr lang="en-IN" sz="1100" b="1" i="0" u="none" strike="noStrike">
                          <a:solidFill>
                            <a:srgbClr val="000000"/>
                          </a:solidFill>
                          <a:latin typeface="Calibri"/>
                        </a:rPr>
                        <a:t>EP</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2501">
                <a:tc>
                  <a:txBody>
                    <a:bodyPr/>
                    <a:lstStyle/>
                    <a:p>
                      <a:pPr algn="ctr" fontAlgn="ctr"/>
                      <a:r>
                        <a:rPr lang="en-IN" sz="1100" b="1" i="0" u="none" strike="noStrike">
                          <a:solidFill>
                            <a:srgbClr val="000000"/>
                          </a:solidFill>
                          <a:latin typeface="Calibri"/>
                        </a:rPr>
                        <a:t>GB</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2501">
                <a:tc>
                  <a:txBody>
                    <a:bodyPr/>
                    <a:lstStyle/>
                    <a:p>
                      <a:pPr algn="ctr" fontAlgn="ctr"/>
                      <a:r>
                        <a:rPr lang="en-IN" sz="1100" b="1" i="0" u="none" strike="noStrike">
                          <a:solidFill>
                            <a:srgbClr val="000000"/>
                          </a:solidFill>
                          <a:latin typeface="Calibri"/>
                        </a:rPr>
                        <a:t>AU</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2501">
                <a:tc>
                  <a:txBody>
                    <a:bodyPr/>
                    <a:lstStyle/>
                    <a:p>
                      <a:pPr algn="ctr" fontAlgn="ctr"/>
                      <a:r>
                        <a:rPr lang="en-IN" sz="1100" b="1" i="0" u="none" strike="noStrike">
                          <a:solidFill>
                            <a:srgbClr val="000000"/>
                          </a:solidFill>
                          <a:latin typeface="Calibri"/>
                        </a:rPr>
                        <a:t>IN</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2501">
                <a:tc>
                  <a:txBody>
                    <a:bodyPr/>
                    <a:lstStyle/>
                    <a:p>
                      <a:pPr algn="ctr" fontAlgn="ctr"/>
                      <a:r>
                        <a:rPr lang="en-IN" sz="1100" b="1" i="0" u="none" strike="noStrike">
                          <a:solidFill>
                            <a:srgbClr val="000000"/>
                          </a:solidFill>
                          <a:latin typeface="Calibri"/>
                        </a:rPr>
                        <a:t>BR</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 </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2501">
                <a:tc>
                  <a:txBody>
                    <a:bodyPr/>
                    <a:lstStyle/>
                    <a:p>
                      <a:pPr algn="ctr" fontAlgn="ctr"/>
                      <a:r>
                        <a:rPr lang="en-IN" sz="1100" b="1" i="0" u="none" strike="noStrike" dirty="0">
                          <a:solidFill>
                            <a:srgbClr val="000000"/>
                          </a:solidFill>
                          <a:latin typeface="Calibri"/>
                        </a:rPr>
                        <a:t>Grand Total</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21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4</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5</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000000"/>
                          </a:solidFill>
                          <a:latin typeface="Calibri"/>
                        </a:rPr>
                        <a:t>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13</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96</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91</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87</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30</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8</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000000"/>
                          </a:solidFill>
                          <a:latin typeface="Calibri"/>
                        </a:rPr>
                        <a:t>392</a:t>
                      </a:r>
                    </a:p>
                  </a:txBody>
                  <a:tcPr marL="7866" marR="7866" marT="7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10" name="object 3"/>
          <p:cNvSpPr txBox="1"/>
          <p:nvPr/>
        </p:nvSpPr>
        <p:spPr>
          <a:xfrm>
            <a:off x="7129361" y="6331149"/>
            <a:ext cx="4038600" cy="137607"/>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B4B4B"/>
                </a:solidFill>
                <a:latin typeface="Calibri"/>
                <a:cs typeface="Calibri"/>
              </a:rPr>
              <a:t># The </a:t>
            </a:r>
            <a:r>
              <a:rPr lang="en-US" sz="800" spc="-5" dirty="0" smtClean="0">
                <a:solidFill>
                  <a:srgbClr val="4B4B4B"/>
                </a:solidFill>
                <a:latin typeface="Calibri"/>
                <a:cs typeface="Calibri"/>
              </a:rPr>
              <a:t>chart is </a:t>
            </a:r>
            <a:r>
              <a:rPr lang="en-IN" sz="800" spc="-5" dirty="0" smtClean="0">
                <a:solidFill>
                  <a:srgbClr val="4B4B4B"/>
                </a:solidFill>
                <a:latin typeface="Calibri"/>
                <a:cs typeface="Calibri"/>
              </a:rPr>
              <a:t>prepared by taking one member, as the representative member, </a:t>
            </a:r>
            <a:r>
              <a:rPr lang="en-IN" sz="800" spc="-5" dirty="0">
                <a:solidFill>
                  <a:srgbClr val="4B4B4B"/>
                </a:solidFill>
                <a:cs typeface="Calibri"/>
              </a:rPr>
              <a:t>of a </a:t>
            </a:r>
            <a:r>
              <a:rPr lang="en-IN" sz="800" spc="-5" dirty="0" smtClean="0">
                <a:solidFill>
                  <a:srgbClr val="4B4B4B"/>
                </a:solidFill>
                <a:cs typeface="Calibri"/>
              </a:rPr>
              <a:t>patent family </a:t>
            </a:r>
            <a:r>
              <a:rPr lang="en-IN" sz="800" spc="-5" dirty="0" smtClean="0">
                <a:solidFill>
                  <a:srgbClr val="4B4B4B"/>
                </a:solidFill>
                <a:latin typeface="Calibri"/>
                <a:cs typeface="Calibri"/>
              </a:rPr>
              <a:t>.</a:t>
            </a:r>
            <a:endParaRPr sz="800" dirty="0">
              <a:latin typeface="Calibri"/>
              <a:cs typeface="Calibri"/>
            </a:endParaRPr>
          </a:p>
        </p:txBody>
      </p:sp>
    </p:spTree>
    <p:extLst>
      <p:ext uri="{BB962C8B-B14F-4D97-AF65-F5344CB8AC3E}">
        <p14:creationId xmlns:p14="http://schemas.microsoft.com/office/powerpoint/2010/main" val="61868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24" y="292366"/>
            <a:ext cx="2736876" cy="492759"/>
          </a:xfrm>
          <a:custGeom>
            <a:avLst/>
            <a:gdLst/>
            <a:ahLst/>
            <a:cxnLst/>
            <a:rect l="l" t="t" r="r" b="b"/>
            <a:pathLst>
              <a:path w="5532755" h="492759">
                <a:moveTo>
                  <a:pt x="0" y="492175"/>
                </a:moveTo>
                <a:lnTo>
                  <a:pt x="5532742" y="492175"/>
                </a:lnTo>
                <a:lnTo>
                  <a:pt x="5532742" y="0"/>
                </a:lnTo>
                <a:lnTo>
                  <a:pt x="0" y="0"/>
                </a:lnTo>
                <a:lnTo>
                  <a:pt x="0" y="492175"/>
                </a:lnTo>
                <a:close/>
              </a:path>
            </a:pathLst>
          </a:custGeom>
          <a:solidFill>
            <a:srgbClr val="2D1012"/>
          </a:solidFill>
        </p:spPr>
        <p:txBody>
          <a:bodyPr wrap="square" lIns="0" tIns="0" rIns="0" bIns="0" rtlCol="0"/>
          <a:lstStyle/>
          <a:p>
            <a:endParaRPr/>
          </a:p>
        </p:txBody>
      </p:sp>
      <p:sp>
        <p:nvSpPr>
          <p:cNvPr id="98" name="object 98"/>
          <p:cNvSpPr txBox="1">
            <a:spLocks noGrp="1"/>
          </p:cNvSpPr>
          <p:nvPr>
            <p:ph type="title"/>
          </p:nvPr>
        </p:nvSpPr>
        <p:spPr>
          <a:xfrm>
            <a:off x="228600" y="381000"/>
            <a:ext cx="4974590" cy="289823"/>
          </a:xfrm>
          <a:prstGeom prst="rect">
            <a:avLst/>
          </a:prstGeom>
        </p:spPr>
        <p:txBody>
          <a:bodyPr vert="horz" wrap="square" lIns="0" tIns="12700" rIns="0" bIns="0" rtlCol="0">
            <a:spAutoFit/>
          </a:bodyPr>
          <a:lstStyle/>
          <a:p>
            <a:pPr marL="12700">
              <a:lnSpc>
                <a:spcPct val="100000"/>
              </a:lnSpc>
              <a:spcBef>
                <a:spcPts val="100"/>
              </a:spcBef>
            </a:pPr>
            <a:r>
              <a:rPr lang="sv-SE" sz="1800" spc="-35" dirty="0">
                <a:latin typeface="Arial" pitchFamily="34" charset="0"/>
                <a:cs typeface="Arial" pitchFamily="34" charset="0"/>
              </a:rPr>
              <a:t>3. Types of Assignees</a:t>
            </a:r>
            <a:endParaRPr sz="1800" spc="-35" dirty="0">
              <a:latin typeface="Arial" pitchFamily="34" charset="0"/>
              <a:cs typeface="Arial" pitchFamily="34" charset="0"/>
            </a:endParaRPr>
          </a:p>
        </p:txBody>
      </p:sp>
      <p:sp>
        <p:nvSpPr>
          <p:cNvPr id="100" name="object 100"/>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01" name="object 101"/>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15" name="Rectangle 14">
            <a:extLst>
              <a:ext uri="{FF2B5EF4-FFF2-40B4-BE49-F238E27FC236}">
                <a16:creationId xmlns:a16="http://schemas.microsoft.com/office/drawing/2014/main" id="{50005582-4F8A-4DFA-AE3B-F2D09FAEB8D4}"/>
              </a:ext>
            </a:extLst>
          </p:cNvPr>
          <p:cNvSpPr/>
          <p:nvPr/>
        </p:nvSpPr>
        <p:spPr>
          <a:xfrm>
            <a:off x="1447800" y="827518"/>
            <a:ext cx="9144000" cy="2227276"/>
          </a:xfrm>
          <a:prstGeom prst="rect">
            <a:avLst/>
          </a:prstGeom>
        </p:spPr>
        <p:txBody>
          <a:bodyPr wrap="square">
            <a:spAutoFit/>
          </a:bodyPr>
          <a:lstStyle/>
          <a:p>
            <a:pPr algn="just">
              <a:spcAft>
                <a:spcPts val="0"/>
              </a:spcAft>
            </a:pPr>
            <a:r>
              <a:rPr lang="en-IN" sz="1600" b="1" dirty="0">
                <a:latin typeface="+mj-lt"/>
                <a:ea typeface="Calibri" panose="020F0502020204030204" pitchFamily="34" charset="0"/>
              </a:rPr>
              <a:t>Practising entities (PEs)</a:t>
            </a:r>
          </a:p>
          <a:p>
            <a:pPr algn="just">
              <a:lnSpc>
                <a:spcPct val="115000"/>
              </a:lnSpc>
              <a:spcAft>
                <a:spcPts val="1000"/>
              </a:spcAft>
            </a:pPr>
            <a:r>
              <a:rPr lang="en-IN" sz="1600" dirty="0" smtClean="0">
                <a:latin typeface="+mj-lt"/>
                <a:ea typeface="Calibri" panose="020F0502020204030204" pitchFamily="34" charset="0"/>
              </a:rPr>
              <a:t>A practising entity </a:t>
            </a:r>
            <a:r>
              <a:rPr lang="en-IN" sz="1600" dirty="0">
                <a:latin typeface="+mj-lt"/>
                <a:ea typeface="Calibri" panose="020F0502020204030204" pitchFamily="34" charset="0"/>
              </a:rPr>
              <a:t>is someone who makes, </a:t>
            </a:r>
            <a:r>
              <a:rPr lang="en-IN" sz="1600" dirty="0" smtClean="0">
                <a:latin typeface="+mj-lt"/>
                <a:ea typeface="Calibri" panose="020F0502020204030204" pitchFamily="34" charset="0"/>
              </a:rPr>
              <a:t>uses, </a:t>
            </a:r>
            <a:r>
              <a:rPr lang="en-IN" sz="1600" dirty="0">
                <a:latin typeface="+mj-lt"/>
                <a:ea typeface="Calibri" panose="020F0502020204030204" pitchFamily="34" charset="0"/>
              </a:rPr>
              <a:t>or sells a product for which </a:t>
            </a:r>
            <a:r>
              <a:rPr lang="en-IN" sz="1600" dirty="0" smtClean="0">
                <a:latin typeface="+mj-lt"/>
                <a:ea typeface="Calibri" panose="020F0502020204030204" pitchFamily="34" charset="0"/>
              </a:rPr>
              <a:t>a patent </a:t>
            </a:r>
            <a:r>
              <a:rPr lang="en-IN" sz="1600" dirty="0" smtClean="0">
                <a:latin typeface="+mj-lt"/>
                <a:ea typeface="Calibri" panose="020F0502020204030204" pitchFamily="34" charset="0"/>
              </a:rPr>
              <a:t>has been</a:t>
            </a:r>
            <a:r>
              <a:rPr lang="en-IN" sz="1600" dirty="0" smtClean="0">
                <a:latin typeface="+mj-lt"/>
                <a:ea typeface="Calibri" panose="020F0502020204030204" pitchFamily="34" charset="0"/>
              </a:rPr>
              <a:t> awarded. </a:t>
            </a:r>
            <a:endParaRPr lang="en-IN" sz="1600" dirty="0" smtClean="0">
              <a:latin typeface="+mj-lt"/>
              <a:ea typeface="Calibri" panose="020F0502020204030204" pitchFamily="34" charset="0"/>
            </a:endParaRPr>
          </a:p>
          <a:p>
            <a:pPr algn="just"/>
            <a:r>
              <a:rPr lang="en-IN" sz="1600" u="sng" dirty="0" smtClean="0">
                <a:latin typeface="+mj-lt"/>
                <a:ea typeface="Calibri" panose="020F0502020204030204" pitchFamily="34" charset="0"/>
              </a:rPr>
              <a:t>Assumptions for Major &amp; Other Players</a:t>
            </a:r>
          </a:p>
          <a:p>
            <a:pPr algn="just"/>
            <a:r>
              <a:rPr lang="en-IN" sz="1600" dirty="0" smtClean="0">
                <a:latin typeface="+mj-lt"/>
                <a:ea typeface="Calibri" panose="020F0502020204030204" pitchFamily="34" charset="0"/>
              </a:rPr>
              <a:t>The </a:t>
            </a:r>
            <a:r>
              <a:rPr lang="en-IN" sz="1600" dirty="0">
                <a:latin typeface="+mj-lt"/>
                <a:ea typeface="Calibri" panose="020F0502020204030204" pitchFamily="34" charset="0"/>
              </a:rPr>
              <a:t>a</a:t>
            </a:r>
            <a:r>
              <a:rPr lang="en-IN" sz="1600" dirty="0" smtClean="0">
                <a:latin typeface="+mj-lt"/>
                <a:ea typeface="Calibri" panose="020F0502020204030204" pitchFamily="34" charset="0"/>
              </a:rPr>
              <a:t>ssignee </a:t>
            </a:r>
            <a:r>
              <a:rPr lang="en-IN" sz="1600" dirty="0" smtClean="0">
                <a:latin typeface="+mj-lt"/>
                <a:ea typeface="Calibri" panose="020F0502020204030204" pitchFamily="34" charset="0"/>
              </a:rPr>
              <a:t>who holds </a:t>
            </a:r>
            <a:r>
              <a:rPr lang="en-IN" sz="1600" b="1" dirty="0" smtClean="0">
                <a:latin typeface="+mj-lt"/>
                <a:ea typeface="Calibri" panose="020F0502020204030204" pitchFamily="34" charset="0"/>
              </a:rPr>
              <a:t>four</a:t>
            </a:r>
            <a:r>
              <a:rPr lang="en-IN" sz="1600" dirty="0" smtClean="0">
                <a:latin typeface="+mj-lt"/>
                <a:ea typeface="Calibri" panose="020F0502020204030204" pitchFamily="34" charset="0"/>
              </a:rPr>
              <a:t> or more than </a:t>
            </a:r>
            <a:r>
              <a:rPr lang="en-IN" sz="1600" b="1" dirty="0" smtClean="0">
                <a:latin typeface="+mj-lt"/>
                <a:ea typeface="Calibri" panose="020F0502020204030204" pitchFamily="34" charset="0"/>
              </a:rPr>
              <a:t>four</a:t>
            </a:r>
            <a:r>
              <a:rPr lang="en-IN" sz="1600" dirty="0" smtClean="0">
                <a:latin typeface="+mj-lt"/>
                <a:ea typeface="Calibri" panose="020F0502020204030204" pitchFamily="34" charset="0"/>
              </a:rPr>
              <a:t> patent </a:t>
            </a:r>
            <a:r>
              <a:rPr lang="en-IN" sz="1600" dirty="0" smtClean="0">
                <a:latin typeface="+mj-lt"/>
                <a:ea typeface="Calibri" panose="020F0502020204030204" pitchFamily="34" charset="0"/>
              </a:rPr>
              <a:t>is </a:t>
            </a:r>
            <a:r>
              <a:rPr lang="en-IN" sz="1600" dirty="0" smtClean="0">
                <a:latin typeface="+mj-lt"/>
                <a:ea typeface="Calibri" panose="020F0502020204030204" pitchFamily="34" charset="0"/>
              </a:rPr>
              <a:t>considered as Major </a:t>
            </a:r>
            <a:r>
              <a:rPr lang="en-IN" sz="1600" dirty="0" smtClean="0">
                <a:latin typeface="+mj-lt"/>
                <a:ea typeface="Calibri" panose="020F0502020204030204" pitchFamily="34" charset="0"/>
              </a:rPr>
              <a:t>Player, while the one that holds </a:t>
            </a:r>
            <a:r>
              <a:rPr lang="en-IN" sz="1600" dirty="0" smtClean="0">
                <a:latin typeface="+mj-lt"/>
                <a:ea typeface="Calibri" panose="020F0502020204030204" pitchFamily="34" charset="0"/>
              </a:rPr>
              <a:t>less than </a:t>
            </a:r>
            <a:r>
              <a:rPr lang="en-IN" sz="1600" b="1" dirty="0" smtClean="0">
                <a:latin typeface="+mj-lt"/>
                <a:ea typeface="Calibri" panose="020F0502020204030204" pitchFamily="34" charset="0"/>
              </a:rPr>
              <a:t>four </a:t>
            </a:r>
            <a:r>
              <a:rPr lang="en-IN" sz="1600" dirty="0" smtClean="0">
                <a:latin typeface="+mj-lt"/>
                <a:ea typeface="Calibri" panose="020F0502020204030204" pitchFamily="34" charset="0"/>
              </a:rPr>
              <a:t>patent is categorized </a:t>
            </a:r>
            <a:r>
              <a:rPr lang="en-IN" sz="1600" dirty="0" smtClean="0">
                <a:latin typeface="+mj-lt"/>
                <a:ea typeface="Calibri" panose="020F0502020204030204" pitchFamily="34" charset="0"/>
              </a:rPr>
              <a:t>as </a:t>
            </a:r>
            <a:r>
              <a:rPr lang="en-IN" sz="1600" dirty="0" smtClean="0">
                <a:latin typeface="+mj-lt"/>
                <a:ea typeface="Calibri" panose="020F0502020204030204" pitchFamily="34" charset="0"/>
              </a:rPr>
              <a:t>an other player.</a:t>
            </a:r>
            <a:endParaRPr lang="en-IN" sz="1600" dirty="0" smtClean="0">
              <a:latin typeface="+mj-lt"/>
              <a:ea typeface="Calibri" panose="020F0502020204030204" pitchFamily="34" charset="0"/>
            </a:endParaRPr>
          </a:p>
          <a:p>
            <a:pPr algn="just"/>
            <a:endParaRPr lang="en-IN" sz="1600" b="1" dirty="0" smtClean="0">
              <a:latin typeface="+mj-lt"/>
            </a:endParaRPr>
          </a:p>
          <a:p>
            <a:pPr algn="just"/>
            <a:r>
              <a:rPr lang="en-IN" sz="1600" b="1" dirty="0" smtClean="0">
                <a:latin typeface="+mj-lt"/>
              </a:rPr>
              <a:t>Non-practicing </a:t>
            </a:r>
            <a:r>
              <a:rPr lang="en-IN" sz="1600" b="1" dirty="0">
                <a:latin typeface="+mj-lt"/>
              </a:rPr>
              <a:t>entity (NPEs)</a:t>
            </a:r>
          </a:p>
          <a:p>
            <a:pPr algn="just"/>
            <a:r>
              <a:rPr lang="en-IN" sz="1600" dirty="0">
                <a:latin typeface="+mj-lt"/>
              </a:rPr>
              <a:t>A non-practicing entity (NPE) is </a:t>
            </a:r>
            <a:r>
              <a:rPr lang="en-IN" sz="1600" dirty="0" smtClean="0">
                <a:latin typeface="+mj-lt"/>
              </a:rPr>
              <a:t>an academic institution, such as a university. </a:t>
            </a:r>
            <a:r>
              <a:rPr lang="en-IN" sz="1600" dirty="0">
                <a:latin typeface="+mj-lt"/>
              </a:rPr>
              <a:t> </a:t>
            </a:r>
            <a:r>
              <a:rPr lang="en-IN" sz="1600" dirty="0">
                <a:latin typeface="+mj-lt"/>
                <a:ea typeface="Calibri" panose="020F0502020204030204" pitchFamily="34" charset="0"/>
              </a:rPr>
              <a:t> </a:t>
            </a:r>
            <a:endParaRPr lang="en-IN" sz="1600" dirty="0" smtClean="0">
              <a:latin typeface="+mj-lt"/>
              <a:ea typeface="Calibri" panose="020F0502020204030204" pitchFamily="34" charset="0"/>
            </a:endParaRPr>
          </a:p>
        </p:txBody>
      </p:sp>
      <p:graphicFrame>
        <p:nvGraphicFramePr>
          <p:cNvPr id="9" name="Chart 8"/>
          <p:cNvGraphicFramePr/>
          <p:nvPr/>
        </p:nvGraphicFramePr>
        <p:xfrm>
          <a:off x="3200400" y="3505200"/>
          <a:ext cx="6019800"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663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24" y="292366"/>
            <a:ext cx="4489476" cy="492759"/>
          </a:xfrm>
          <a:custGeom>
            <a:avLst/>
            <a:gdLst/>
            <a:ahLst/>
            <a:cxnLst/>
            <a:rect l="l" t="t" r="r" b="b"/>
            <a:pathLst>
              <a:path w="5532755" h="492759">
                <a:moveTo>
                  <a:pt x="0" y="492175"/>
                </a:moveTo>
                <a:lnTo>
                  <a:pt x="5532742" y="492175"/>
                </a:lnTo>
                <a:lnTo>
                  <a:pt x="5532742" y="0"/>
                </a:lnTo>
                <a:lnTo>
                  <a:pt x="0" y="0"/>
                </a:lnTo>
                <a:lnTo>
                  <a:pt x="0" y="492175"/>
                </a:lnTo>
                <a:close/>
              </a:path>
            </a:pathLst>
          </a:custGeom>
          <a:solidFill>
            <a:srgbClr val="2D1012"/>
          </a:solidFill>
        </p:spPr>
        <p:txBody>
          <a:bodyPr wrap="square" lIns="0" tIns="0" rIns="0" bIns="0" rtlCol="0"/>
          <a:lstStyle/>
          <a:p>
            <a:endParaRPr/>
          </a:p>
        </p:txBody>
      </p:sp>
      <p:sp>
        <p:nvSpPr>
          <p:cNvPr id="98" name="object 98"/>
          <p:cNvSpPr txBox="1">
            <a:spLocks noGrp="1"/>
          </p:cNvSpPr>
          <p:nvPr>
            <p:ph type="title"/>
          </p:nvPr>
        </p:nvSpPr>
        <p:spPr>
          <a:xfrm>
            <a:off x="272539" y="381000"/>
            <a:ext cx="3613661" cy="289823"/>
          </a:xfrm>
          <a:prstGeom prst="rect">
            <a:avLst/>
          </a:prstGeom>
        </p:spPr>
        <p:txBody>
          <a:bodyPr vert="horz" wrap="square" lIns="0" tIns="12700" rIns="0" bIns="0" rtlCol="0">
            <a:spAutoFit/>
          </a:bodyPr>
          <a:lstStyle/>
          <a:p>
            <a:pPr marL="12700">
              <a:lnSpc>
                <a:spcPct val="100000"/>
              </a:lnSpc>
              <a:spcBef>
                <a:spcPts val="100"/>
              </a:spcBef>
            </a:pPr>
            <a:r>
              <a:rPr lang="sv-SE" sz="1800" spc="-10" dirty="0">
                <a:latin typeface="Arial" pitchFamily="34" charset="0"/>
                <a:cs typeface="Arial" pitchFamily="34" charset="0"/>
              </a:rPr>
              <a:t>3.1. Top Practising Entities (PEs)</a:t>
            </a:r>
            <a:endParaRPr sz="1800" spc="-35" dirty="0">
              <a:latin typeface="Arial" pitchFamily="34" charset="0"/>
              <a:cs typeface="Arial" pitchFamily="34" charset="0"/>
            </a:endParaRPr>
          </a:p>
        </p:txBody>
      </p:sp>
      <p:sp>
        <p:nvSpPr>
          <p:cNvPr id="100" name="object 100"/>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01" name="object 101"/>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12" name="Rectangle 11">
            <a:extLst>
              <a:ext uri="{FF2B5EF4-FFF2-40B4-BE49-F238E27FC236}">
                <a16:creationId xmlns:a16="http://schemas.microsoft.com/office/drawing/2014/main" id="{02A19649-E84B-4E37-9221-4D06F4598170}"/>
              </a:ext>
            </a:extLst>
          </p:cNvPr>
          <p:cNvSpPr/>
          <p:nvPr/>
        </p:nvSpPr>
        <p:spPr>
          <a:xfrm>
            <a:off x="1219200" y="5764409"/>
            <a:ext cx="9906000"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sz="1400" b="1" dirty="0" smtClean="0"/>
              <a:t>SK Group </a:t>
            </a:r>
            <a:r>
              <a:rPr lang="en-US" sz="1400" b="1" dirty="0"/>
              <a:t>is the leading </a:t>
            </a:r>
            <a:r>
              <a:rPr lang="en-US" sz="1400" b="1" dirty="0" smtClean="0"/>
              <a:t>applicant </a:t>
            </a:r>
            <a:r>
              <a:rPr lang="en-US" sz="1400" b="1" dirty="0"/>
              <a:t>in </a:t>
            </a:r>
            <a:r>
              <a:rPr lang="en-US" sz="1400" b="1" dirty="0" smtClean="0"/>
              <a:t>Beacon Technology </a:t>
            </a:r>
            <a:r>
              <a:rPr lang="en-US" sz="1400" b="1" dirty="0" smtClean="0"/>
              <a:t>domain followed </a:t>
            </a:r>
            <a:r>
              <a:rPr lang="en-US" sz="1400" b="1" dirty="0"/>
              <a:t>by </a:t>
            </a:r>
            <a:r>
              <a:rPr lang="en-US" sz="1400" b="1" dirty="0" smtClean="0"/>
              <a:t>Apple, </a:t>
            </a:r>
            <a:r>
              <a:rPr lang="en-US" sz="1400" b="1" dirty="0"/>
              <a:t>and </a:t>
            </a:r>
            <a:r>
              <a:rPr lang="en-US" sz="1400" b="1" dirty="0" smtClean="0"/>
              <a:t>Bank of America.</a:t>
            </a:r>
            <a:endParaRPr lang="en-US" sz="1400" b="1" dirty="0"/>
          </a:p>
        </p:txBody>
      </p:sp>
      <p:sp>
        <p:nvSpPr>
          <p:cNvPr id="13" name="Rectangle 12">
            <a:extLst>
              <a:ext uri="{FF2B5EF4-FFF2-40B4-BE49-F238E27FC236}">
                <a16:creationId xmlns:a16="http://schemas.microsoft.com/office/drawing/2014/main" id="{89FB3E45-919F-4245-868E-29F775D88138}"/>
              </a:ext>
            </a:extLst>
          </p:cNvPr>
          <p:cNvSpPr/>
          <p:nvPr/>
        </p:nvSpPr>
        <p:spPr>
          <a:xfrm>
            <a:off x="1219200" y="5455254"/>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1" name="Chart 10"/>
          <p:cNvGraphicFramePr/>
          <p:nvPr>
            <p:extLst>
              <p:ext uri="{D42A27DB-BD31-4B8C-83A1-F6EECF244321}">
                <p14:modId xmlns:p14="http://schemas.microsoft.com/office/powerpoint/2010/main" val="2051481555"/>
              </p:ext>
            </p:extLst>
          </p:nvPr>
        </p:nvGraphicFramePr>
        <p:xfrm>
          <a:off x="2238348" y="857232"/>
          <a:ext cx="8501122" cy="4880874"/>
        </p:xfrm>
        <a:graphic>
          <a:graphicData uri="http://schemas.openxmlformats.org/drawingml/2006/chart">
            <c:chart xmlns:c="http://schemas.openxmlformats.org/drawingml/2006/chart" xmlns:r="http://schemas.openxmlformats.org/officeDocument/2006/relationships" r:id="rId3"/>
          </a:graphicData>
        </a:graphic>
      </p:graphicFrame>
      <p:sp>
        <p:nvSpPr>
          <p:cNvPr id="10" name="object 3"/>
          <p:cNvSpPr txBox="1"/>
          <p:nvPr/>
        </p:nvSpPr>
        <p:spPr>
          <a:xfrm>
            <a:off x="7129361" y="6331149"/>
            <a:ext cx="4038600" cy="137607"/>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B4B4B"/>
                </a:solidFill>
                <a:latin typeface="Calibri"/>
                <a:cs typeface="Calibri"/>
              </a:rPr>
              <a:t># The </a:t>
            </a:r>
            <a:r>
              <a:rPr sz="800" spc="-5" dirty="0" smtClean="0">
                <a:solidFill>
                  <a:srgbClr val="4B4B4B"/>
                </a:solidFill>
                <a:latin typeface="Calibri"/>
                <a:cs typeface="Calibri"/>
              </a:rPr>
              <a:t>graph</a:t>
            </a:r>
            <a:r>
              <a:rPr lang="en-US" sz="800" spc="-5" dirty="0">
                <a:solidFill>
                  <a:srgbClr val="4B4B4B"/>
                </a:solidFill>
                <a:latin typeface="Calibri"/>
                <a:cs typeface="Calibri"/>
              </a:rPr>
              <a:t> </a:t>
            </a:r>
            <a:r>
              <a:rPr lang="en-US" sz="800" spc="-5" dirty="0" smtClean="0">
                <a:solidFill>
                  <a:srgbClr val="4B4B4B"/>
                </a:solidFill>
                <a:latin typeface="Calibri"/>
                <a:cs typeface="Calibri"/>
              </a:rPr>
              <a:t>is </a:t>
            </a:r>
            <a:r>
              <a:rPr lang="en-IN" sz="800" spc="-5" dirty="0" smtClean="0">
                <a:solidFill>
                  <a:srgbClr val="4B4B4B"/>
                </a:solidFill>
                <a:latin typeface="Calibri"/>
                <a:cs typeface="Calibri"/>
              </a:rPr>
              <a:t>prepared by taking one member, as the representative member, </a:t>
            </a:r>
            <a:r>
              <a:rPr lang="en-IN" sz="800" spc="-5" dirty="0">
                <a:solidFill>
                  <a:srgbClr val="4B4B4B"/>
                </a:solidFill>
                <a:cs typeface="Calibri"/>
              </a:rPr>
              <a:t>of a </a:t>
            </a:r>
            <a:r>
              <a:rPr lang="en-IN" sz="800" spc="-5" dirty="0" smtClean="0">
                <a:solidFill>
                  <a:srgbClr val="4B4B4B"/>
                </a:solidFill>
                <a:cs typeface="Calibri"/>
              </a:rPr>
              <a:t>patent family </a:t>
            </a:r>
            <a:r>
              <a:rPr lang="en-IN" sz="800" spc="-5" dirty="0" smtClean="0">
                <a:solidFill>
                  <a:srgbClr val="4B4B4B"/>
                </a:solidFill>
                <a:latin typeface="Calibri"/>
                <a:cs typeface="Calibri"/>
              </a:rPr>
              <a:t>.</a:t>
            </a:r>
            <a:endParaRPr sz="800" dirty="0">
              <a:latin typeface="Calibri"/>
              <a:cs typeface="Calibri"/>
            </a:endParaRPr>
          </a:p>
        </p:txBody>
      </p:sp>
    </p:spTree>
    <p:extLst>
      <p:ext uri="{BB962C8B-B14F-4D97-AF65-F5344CB8AC3E}">
        <p14:creationId xmlns:p14="http://schemas.microsoft.com/office/powerpoint/2010/main" val="2449363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3200400" cy="492759"/>
          </a:xfrm>
          <a:custGeom>
            <a:avLst/>
            <a:gdLst/>
            <a:ahLst/>
            <a:cxnLst/>
            <a:rect l="l" t="t" r="r" b="b"/>
            <a:pathLst>
              <a:path w="3261995" h="492759">
                <a:moveTo>
                  <a:pt x="0" y="492175"/>
                </a:moveTo>
                <a:lnTo>
                  <a:pt x="3261969" y="492175"/>
                </a:lnTo>
                <a:lnTo>
                  <a:pt x="3261969" y="0"/>
                </a:lnTo>
                <a:lnTo>
                  <a:pt x="0" y="0"/>
                </a:lnTo>
                <a:lnTo>
                  <a:pt x="0" y="492175"/>
                </a:lnTo>
                <a:close/>
              </a:path>
            </a:pathLst>
          </a:custGeom>
          <a:solidFill>
            <a:srgbClr val="2D1012"/>
          </a:solidFill>
        </p:spPr>
        <p:txBody>
          <a:bodyPr wrap="square" lIns="0" tIns="0" rIns="0" bIns="0" rtlCol="0"/>
          <a:lstStyle/>
          <a:p>
            <a:endParaRPr/>
          </a:p>
        </p:txBody>
      </p:sp>
      <p:sp>
        <p:nvSpPr>
          <p:cNvPr id="28" name="object 28"/>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29" name="object 29"/>
          <p:cNvSpPr txBox="1">
            <a:spLocks noGrp="1"/>
          </p:cNvSpPr>
          <p:nvPr>
            <p:ph type="title"/>
          </p:nvPr>
        </p:nvSpPr>
        <p:spPr>
          <a:xfrm>
            <a:off x="272539" y="381000"/>
            <a:ext cx="3080261" cy="289823"/>
          </a:xfrm>
          <a:prstGeom prst="rect">
            <a:avLst/>
          </a:prstGeom>
        </p:spPr>
        <p:txBody>
          <a:bodyPr vert="horz" wrap="square" lIns="0" tIns="12700" rIns="0" bIns="0" rtlCol="0">
            <a:spAutoFit/>
          </a:bodyPr>
          <a:lstStyle/>
          <a:p>
            <a:pPr marL="12700">
              <a:lnSpc>
                <a:spcPct val="100000"/>
              </a:lnSpc>
              <a:spcBef>
                <a:spcPts val="100"/>
              </a:spcBef>
            </a:pPr>
            <a:r>
              <a:rPr lang="sv-SE" sz="1800" spc="-5" dirty="0" smtClean="0">
                <a:latin typeface="Arial" pitchFamily="34" charset="0"/>
                <a:cs typeface="Arial" pitchFamily="34" charset="0"/>
              </a:rPr>
              <a:t>4. </a:t>
            </a:r>
            <a:r>
              <a:rPr lang="sv-SE" sz="1800" spc="-5" dirty="0" smtClean="0">
                <a:latin typeface="Arial" pitchFamily="34" charset="0"/>
                <a:cs typeface="Arial" pitchFamily="34" charset="0"/>
              </a:rPr>
              <a:t>Technical </a:t>
            </a:r>
            <a:r>
              <a:rPr lang="sv-SE" sz="1800" spc="-5" dirty="0" smtClean="0">
                <a:latin typeface="Arial" pitchFamily="34" charset="0"/>
                <a:cs typeface="Arial" pitchFamily="34" charset="0"/>
              </a:rPr>
              <a:t>Analysis</a:t>
            </a:r>
            <a:endParaRPr sz="1800" spc="-15" dirty="0">
              <a:latin typeface="Arial" pitchFamily="34" charset="0"/>
              <a:cs typeface="Arial" pitchFamily="34" charset="0"/>
            </a:endParaRPr>
          </a:p>
        </p:txBody>
      </p:sp>
      <p:sp>
        <p:nvSpPr>
          <p:cNvPr id="30" name="object 30"/>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1025" name="Rectangle 1"/>
          <p:cNvSpPr>
            <a:spLocks noChangeArrowheads="1"/>
          </p:cNvSpPr>
          <p:nvPr/>
        </p:nvSpPr>
        <p:spPr bwMode="auto">
          <a:xfrm>
            <a:off x="304800" y="807423"/>
            <a:ext cx="11430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Most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assignees,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including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 leading assignee,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showing interest in filing patent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application pertaining to “Bluetooth </a:t>
            </a:r>
            <a:r>
              <a:rPr lang="en-US" sz="1600" dirty="0">
                <a:latin typeface="+mj-lt"/>
                <a:ea typeface="Calibri" pitchFamily="34" charset="0"/>
                <a:cs typeface="Arial" pitchFamily="34" charset="0"/>
              </a:rPr>
              <a:t>L</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ow </a:t>
            </a:r>
            <a:r>
              <a:rPr lang="en-US" sz="1600" dirty="0" smtClean="0">
                <a:latin typeface="+mj-lt"/>
                <a:ea typeface="Calibri" pitchFamily="34" charset="0"/>
                <a:cs typeface="Arial" pitchFamily="34" charset="0"/>
              </a:rPr>
              <a:t>E</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nergy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(BLE</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Secondly,</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good amount of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patent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applications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relates</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to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Wi-Fi technology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based beacons being used in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Retail &amp; Tourism</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sector</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with improved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tracking and navigation facility</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1600" b="0" i="0" u="none" strike="noStrike" cap="none" normalizeH="0" baseline="0" dirty="0" smtClean="0">
              <a:ln>
                <a:noFill/>
              </a:ln>
              <a:solidFill>
                <a:schemeClr val="tx1"/>
              </a:solidFill>
              <a:effectLst/>
              <a:latin typeface="+mj-lt"/>
              <a:ea typeface="Calibri" pitchFamily="34" charset="0"/>
              <a:cs typeface="Arial" pitchFamily="34" charset="0"/>
            </a:endParaRPr>
          </a:p>
          <a:p>
            <a:pPr eaLnBrk="0" fontAlgn="base" hangingPunct="0">
              <a:spcBef>
                <a:spcPct val="0"/>
              </a:spcBef>
              <a:spcAft>
                <a:spcPct val="0"/>
              </a:spcAft>
              <a:buFont typeface="Wingdings" pitchFamily="2" charset="2"/>
              <a:buChar char="q"/>
            </a:pPr>
            <a:r>
              <a:rPr lang="en-US" sz="1600" dirty="0" smtClean="0">
                <a:ea typeface="Calibri" pitchFamily="34" charset="0"/>
                <a:cs typeface="Arial" pitchFamily="34" charset="0"/>
              </a:rPr>
              <a:t> Some of the assignees showing interest in </a:t>
            </a:r>
            <a:r>
              <a:rPr lang="en-US" sz="1600" dirty="0" smtClean="0">
                <a:ea typeface="Calibri" pitchFamily="34" charset="0"/>
                <a:cs typeface="Arial" pitchFamily="34" charset="0"/>
              </a:rPr>
              <a:t>a combination of BLE with GPS/Ultrasound</a:t>
            </a:r>
            <a:r>
              <a:rPr lang="en-US" sz="1600" dirty="0">
                <a:ea typeface="Calibri" pitchFamily="34" charset="0"/>
                <a:cs typeface="Arial" pitchFamily="34" charset="0"/>
              </a:rPr>
              <a:t>.</a:t>
            </a:r>
            <a:endParaRPr lang="en-US" sz="16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16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Based on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analysis</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a:t>
            </a:r>
            <a:r>
              <a:rPr lang="en-US" sz="1600" dirty="0" smtClean="0">
                <a:latin typeface="+mj-lt"/>
                <a:ea typeface="Calibri" pitchFamily="34" charset="0"/>
                <a:cs typeface="Arial" pitchFamily="34" charset="0"/>
              </a:rPr>
              <a:t>it </a:t>
            </a:r>
            <a:r>
              <a:rPr lang="en-US" sz="1600" dirty="0" smtClean="0">
                <a:latin typeface="+mj-lt"/>
                <a:ea typeface="Calibri" pitchFamily="34" charset="0"/>
                <a:cs typeface="Arial" pitchFamily="34" charset="0"/>
              </a:rPr>
              <a:t>is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noted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that filing is </a:t>
            </a:r>
            <a:r>
              <a:rPr lang="en-US" sz="1600" dirty="0" smtClean="0">
                <a:latin typeface="+mj-lt"/>
                <a:ea typeface="Calibri" pitchFamily="34" charset="0"/>
                <a:cs typeface="Arial" pitchFamily="34" charset="0"/>
              </a:rPr>
              <a:t>on its</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peak </a:t>
            </a:r>
            <a:r>
              <a:rPr lang="en-US" sz="1600" dirty="0" smtClean="0">
                <a:latin typeface="+mj-lt"/>
                <a:ea typeface="Calibri" pitchFamily="34" charset="0"/>
                <a:cs typeface="Arial" pitchFamily="34" charset="0"/>
              </a:rPr>
              <a:t>in the year</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2016,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wherein </a:t>
            </a:r>
            <a:r>
              <a:rPr lang="en-US" sz="1600" dirty="0" smtClean="0">
                <a:latin typeface="+mj-lt"/>
                <a:ea typeface="Calibri" pitchFamily="34" charset="0"/>
                <a:cs typeface="Arial" pitchFamily="34" charset="0"/>
              </a:rPr>
              <a:t>filing in that particular year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was almost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25% of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overall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patent filing.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However,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 very next year 2017 patent filing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dropped to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10% of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 overall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patent filing.</a:t>
            </a:r>
          </a:p>
          <a:p>
            <a:pPr lvl="0" eaLnBrk="0" fontAlgn="base" hangingPunct="0">
              <a:spcBef>
                <a:spcPct val="0"/>
              </a:spcBef>
              <a:spcAft>
                <a:spcPct val="0"/>
              </a:spcAft>
              <a:buFont typeface="Wingdings" pitchFamily="2" charset="2"/>
              <a:buChar char="q"/>
            </a:pPr>
            <a:endParaRPr kumimoji="0" lang="en-US" sz="1600" b="0" i="0" u="none" strike="noStrike" cap="none" normalizeH="0" baseline="0" dirty="0" smtClean="0">
              <a:ln>
                <a:noFill/>
              </a:ln>
              <a:solidFill>
                <a:schemeClr val="tx1"/>
              </a:solidFill>
              <a:effectLst/>
              <a:latin typeface="+mj-lt"/>
              <a:ea typeface="Calibri" pitchFamily="34" charset="0"/>
              <a:cs typeface="Arial" pitchFamily="34" charset="0"/>
            </a:endParaRPr>
          </a:p>
          <a:p>
            <a:pPr lvl="0" eaLnBrk="0" fontAlgn="base" hangingPunct="0">
              <a:spcBef>
                <a:spcPct val="0"/>
              </a:spcBef>
              <a:spcAft>
                <a:spcPct val="0"/>
              </a:spcAft>
              <a:buFont typeface="Wingdings" pitchFamily="2" charset="2"/>
              <a:buChar char="q"/>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In 2014, US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was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 leading filing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jurisdiction.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However</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for the </a:t>
            </a:r>
            <a:r>
              <a:rPr lang="en-US" sz="1600" dirty="0" smtClean="0">
                <a:latin typeface="+mj-lt"/>
                <a:ea typeface="Calibri" pitchFamily="34" charset="0"/>
                <a:cs typeface="Arial" pitchFamily="34" charset="0"/>
              </a:rPr>
              <a:t>next  two years (2015 &amp; 2016</a:t>
            </a:r>
            <a:r>
              <a:rPr lang="en-US" sz="1600" dirty="0" smtClean="0">
                <a:latin typeface="+mj-lt"/>
                <a:ea typeface="Calibri" pitchFamily="34" charset="0"/>
                <a:cs typeface="Arial" pitchFamily="34" charset="0"/>
              </a:rPr>
              <a:t>), </a:t>
            </a:r>
            <a:r>
              <a:rPr lang="en-US" sz="1600" dirty="0" smtClean="0">
                <a:ea typeface="Calibri" pitchFamily="34" charset="0"/>
                <a:cs typeface="Arial" pitchFamily="34" charset="0"/>
              </a:rPr>
              <a:t>Korea captured the pace and emerged as the leading patent </a:t>
            </a:r>
            <a:r>
              <a:rPr lang="en-US" sz="1600" dirty="0" smtClean="0">
                <a:ea typeface="Calibri" pitchFamily="34" charset="0"/>
                <a:cs typeface="Arial" pitchFamily="34" charset="0"/>
              </a:rPr>
              <a:t>applications </a:t>
            </a:r>
            <a:r>
              <a:rPr lang="en-US" sz="1600" dirty="0" smtClean="0">
                <a:ea typeface="Calibri" pitchFamily="34" charset="0"/>
                <a:cs typeface="Arial" pitchFamily="34" charset="0"/>
              </a:rPr>
              <a:t>filing </a:t>
            </a:r>
            <a:r>
              <a:rPr lang="en-US" sz="1600" dirty="0" smtClean="0">
                <a:ea typeface="Calibri" pitchFamily="34" charset="0"/>
                <a:cs typeface="Arial" pitchFamily="34" charset="0"/>
              </a:rPr>
              <a:t>jurisdiction.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16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Also,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universitie</a:t>
            </a:r>
            <a:r>
              <a:rPr lang="en-US" sz="1600" dirty="0" smtClean="0">
                <a:latin typeface="+mj-lt"/>
                <a:ea typeface="Calibri" pitchFamily="34" charset="0"/>
                <a:cs typeface="Arial" pitchFamily="34" charset="0"/>
              </a:rPr>
              <a:t>s and independent inventors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are showing keen interest in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this technology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area,</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wherein </a:t>
            </a:r>
            <a:r>
              <a:rPr lang="en-US" sz="1600" dirty="0">
                <a:latin typeface="+mj-lt"/>
                <a:ea typeface="Calibri" pitchFamily="34" charset="0"/>
                <a:cs typeface="Arial" pitchFamily="34" charset="0"/>
              </a:rPr>
              <a:t>t</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hey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hold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 close</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to</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25%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portfolio of the entire patent portfolio of this domain.</a:t>
            </a:r>
            <a:endParaRPr kumimoji="0" lang="en-US" sz="16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1600" b="0" i="0" u="none" strike="noStrike" cap="none" normalizeH="0" baseline="0" dirty="0" smtClean="0">
              <a:ln>
                <a:noFill/>
              </a:ln>
              <a:solidFill>
                <a:schemeClr val="tx1"/>
              </a:solidFill>
              <a:effectLst/>
              <a:latin typeface="+mj-lt"/>
              <a:cs typeface="Arial" pitchFamily="34" charset="0"/>
            </a:endParaRPr>
          </a:p>
          <a:p>
            <a:pPr lvl="0" eaLnBrk="0" fontAlgn="base" hangingPunct="0">
              <a:spcBef>
                <a:spcPct val="0"/>
              </a:spcBef>
              <a:spcAft>
                <a:spcPct val="0"/>
              </a:spcAft>
              <a:buFont typeface="Wingdings" pitchFamily="2" charset="2"/>
              <a:buChar char="q"/>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Retail is the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place where beacons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are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used frequently, and as per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this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analysis</a:t>
            </a:r>
            <a:r>
              <a:rPr lang="en-US" sz="1600" dirty="0" smtClean="0">
                <a:latin typeface="+mj-lt"/>
                <a:ea typeface="Calibri" pitchFamily="34" charset="0"/>
                <a:cs typeface="Arial" pitchFamily="34" charset="0"/>
              </a:rPr>
              <a:t>, </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as much as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40% patent/application nominated </a:t>
            </a:r>
            <a:r>
              <a:rPr lang="en-US" sz="1600" dirty="0" smtClean="0">
                <a:latin typeface="+mj-lt"/>
                <a:ea typeface="Calibri" pitchFamily="34" charset="0"/>
                <a:cs typeface="Arial" pitchFamily="34" charset="0"/>
              </a:rPr>
              <a:t>the application of </a:t>
            </a:r>
            <a:r>
              <a:rPr lang="en-US" sz="1600" dirty="0" smtClean="0">
                <a:ea typeface="Calibri" pitchFamily="34" charset="0"/>
                <a:cs typeface="Arial" pitchFamily="34" charset="0"/>
              </a:rPr>
              <a:t>beacons in the retail space</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t>
            </a:r>
            <a:endParaRPr kumimoji="0" lang="en-US" sz="16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470735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3352800" cy="492759"/>
          </a:xfrm>
          <a:custGeom>
            <a:avLst/>
            <a:gdLst/>
            <a:ahLst/>
            <a:cxnLst/>
            <a:rect l="l" t="t" r="r" b="b"/>
            <a:pathLst>
              <a:path w="3261995" h="492759">
                <a:moveTo>
                  <a:pt x="0" y="492175"/>
                </a:moveTo>
                <a:lnTo>
                  <a:pt x="3261969" y="492175"/>
                </a:lnTo>
                <a:lnTo>
                  <a:pt x="3261969" y="0"/>
                </a:lnTo>
                <a:lnTo>
                  <a:pt x="0" y="0"/>
                </a:lnTo>
                <a:lnTo>
                  <a:pt x="0" y="492175"/>
                </a:lnTo>
                <a:close/>
              </a:path>
            </a:pathLst>
          </a:custGeom>
          <a:solidFill>
            <a:srgbClr val="2D1012"/>
          </a:solidFill>
        </p:spPr>
        <p:txBody>
          <a:bodyPr wrap="square" lIns="0" tIns="0" rIns="0" bIns="0" rtlCol="0"/>
          <a:lstStyle/>
          <a:p>
            <a:endParaRPr/>
          </a:p>
        </p:txBody>
      </p:sp>
      <p:sp>
        <p:nvSpPr>
          <p:cNvPr id="28" name="object 28"/>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29" name="object 29"/>
          <p:cNvSpPr txBox="1">
            <a:spLocks noGrp="1"/>
          </p:cNvSpPr>
          <p:nvPr>
            <p:ph type="title"/>
          </p:nvPr>
        </p:nvSpPr>
        <p:spPr>
          <a:xfrm>
            <a:off x="272539" y="381000"/>
            <a:ext cx="3080261" cy="289823"/>
          </a:xfrm>
          <a:prstGeom prst="rect">
            <a:avLst/>
          </a:prstGeom>
        </p:spPr>
        <p:txBody>
          <a:bodyPr vert="horz" wrap="square" lIns="0" tIns="12700" rIns="0" bIns="0" rtlCol="0">
            <a:spAutoFit/>
          </a:bodyPr>
          <a:lstStyle/>
          <a:p>
            <a:pPr marL="12700">
              <a:lnSpc>
                <a:spcPct val="100000"/>
              </a:lnSpc>
              <a:spcBef>
                <a:spcPts val="100"/>
              </a:spcBef>
            </a:pPr>
            <a:r>
              <a:rPr lang="sv-SE" sz="1800" spc="-5" dirty="0" smtClean="0">
                <a:latin typeface="Arial" pitchFamily="34" charset="0"/>
                <a:cs typeface="Arial" pitchFamily="34" charset="0"/>
              </a:rPr>
              <a:t>4.1.Technology Dissection</a:t>
            </a:r>
            <a:endParaRPr sz="1800" spc="-15" dirty="0">
              <a:latin typeface="Arial" pitchFamily="34" charset="0"/>
              <a:cs typeface="Arial" pitchFamily="34" charset="0"/>
            </a:endParaRPr>
          </a:p>
        </p:txBody>
      </p:sp>
      <p:sp>
        <p:nvSpPr>
          <p:cNvPr id="30" name="object 30"/>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13" name="Rectangle 12">
            <a:extLst>
              <a:ext uri="{FF2B5EF4-FFF2-40B4-BE49-F238E27FC236}">
                <a16:creationId xmlns:a16="http://schemas.microsoft.com/office/drawing/2014/main" id="{AF1082A8-ED67-4323-9B13-50CBA61364FC}"/>
              </a:ext>
            </a:extLst>
          </p:cNvPr>
          <p:cNvSpPr/>
          <p:nvPr/>
        </p:nvSpPr>
        <p:spPr>
          <a:xfrm>
            <a:off x="999939" y="5792779"/>
            <a:ext cx="9903087"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just">
              <a:spcBef>
                <a:spcPts val="95"/>
              </a:spcBef>
            </a:pPr>
            <a:r>
              <a:rPr lang="en-IN" sz="1400" b="1" dirty="0"/>
              <a:t>Maximum number of patents/applications </a:t>
            </a:r>
            <a:r>
              <a:rPr lang="en-IN" sz="1400" b="1" dirty="0" smtClean="0"/>
              <a:t>mentions Bluetooth </a:t>
            </a:r>
            <a:r>
              <a:rPr lang="en-IN" sz="1400" b="1" dirty="0" smtClean="0"/>
              <a:t>(BLE) </a:t>
            </a:r>
            <a:r>
              <a:rPr lang="en-IN" sz="1400" b="1" dirty="0" smtClean="0"/>
              <a:t>based beacons (69</a:t>
            </a:r>
            <a:r>
              <a:rPr lang="en-IN" sz="1400" b="1" dirty="0" smtClean="0"/>
              <a:t>%) </a:t>
            </a:r>
            <a:r>
              <a:rPr lang="en-IN" sz="1400" b="1" dirty="0"/>
              <a:t>followed by </a:t>
            </a:r>
            <a:r>
              <a:rPr lang="en-IN" sz="1400" b="1" dirty="0" smtClean="0"/>
              <a:t>Wi-Fi based beacons </a:t>
            </a:r>
            <a:r>
              <a:rPr lang="en-IN" sz="1400" b="1" dirty="0" smtClean="0"/>
              <a:t>(28.5%)</a:t>
            </a:r>
            <a:r>
              <a:rPr lang="en-IN" sz="1400" dirty="0" smtClean="0"/>
              <a:t>.</a:t>
            </a:r>
            <a:endParaRPr lang="en-IN" sz="1400" dirty="0"/>
          </a:p>
        </p:txBody>
      </p:sp>
      <p:sp>
        <p:nvSpPr>
          <p:cNvPr id="15" name="Rectangle 14">
            <a:extLst>
              <a:ext uri="{FF2B5EF4-FFF2-40B4-BE49-F238E27FC236}">
                <a16:creationId xmlns:a16="http://schemas.microsoft.com/office/drawing/2014/main" id="{04E1DF05-44B0-473A-9013-B1290E0BF78E}"/>
              </a:ext>
            </a:extLst>
          </p:cNvPr>
          <p:cNvSpPr/>
          <p:nvPr/>
        </p:nvSpPr>
        <p:spPr>
          <a:xfrm>
            <a:off x="999939" y="5480920"/>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0" name="Chart 9"/>
          <p:cNvGraphicFramePr/>
          <p:nvPr/>
        </p:nvGraphicFramePr>
        <p:xfrm>
          <a:off x="2667000" y="1219200"/>
          <a:ext cx="6553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object 101"/>
          <p:cNvSpPr txBox="1"/>
          <p:nvPr/>
        </p:nvSpPr>
        <p:spPr>
          <a:xfrm>
            <a:off x="7086600" y="6378153"/>
            <a:ext cx="3886200" cy="126317"/>
          </a:xfrm>
          <a:prstGeom prst="rect">
            <a:avLst/>
          </a:prstGeom>
        </p:spPr>
        <p:txBody>
          <a:bodyPr vert="horz" wrap="square" lIns="0" tIns="3175" rIns="0" bIns="0" rtlCol="0">
            <a:spAutoFit/>
          </a:bodyPr>
          <a:lstStyle/>
          <a:p>
            <a:pPr marL="12700">
              <a:lnSpc>
                <a:spcPct val="100000"/>
              </a:lnSpc>
              <a:spcBef>
                <a:spcPts val="25"/>
              </a:spcBef>
            </a:pPr>
            <a:r>
              <a:rPr lang="en-IN" sz="800" dirty="0" smtClean="0">
                <a:latin typeface="Arial"/>
                <a:cs typeface="Arial"/>
              </a:rPr>
              <a:t># Other technologies like wireless, GPS, mobile networks, ultrasound and combined</a:t>
            </a:r>
            <a:endParaRPr sz="800" dirty="0">
              <a:latin typeface="Arial"/>
              <a:cs typeface="Arial"/>
            </a:endParaRPr>
          </a:p>
        </p:txBody>
      </p:sp>
      <p:sp>
        <p:nvSpPr>
          <p:cNvPr id="11" name="object 3"/>
          <p:cNvSpPr txBox="1"/>
          <p:nvPr/>
        </p:nvSpPr>
        <p:spPr>
          <a:xfrm>
            <a:off x="2819400" y="6365501"/>
            <a:ext cx="4038600" cy="137607"/>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B4B4B"/>
                </a:solidFill>
                <a:latin typeface="Calibri"/>
                <a:cs typeface="Calibri"/>
              </a:rPr>
              <a:t># The </a:t>
            </a:r>
            <a:r>
              <a:rPr sz="800" spc="-5" dirty="0" smtClean="0">
                <a:solidFill>
                  <a:srgbClr val="4B4B4B"/>
                </a:solidFill>
                <a:latin typeface="Calibri"/>
                <a:cs typeface="Calibri"/>
              </a:rPr>
              <a:t>graph</a:t>
            </a:r>
            <a:r>
              <a:rPr lang="en-US" sz="800" spc="-5" dirty="0">
                <a:solidFill>
                  <a:srgbClr val="4B4B4B"/>
                </a:solidFill>
                <a:latin typeface="Calibri"/>
                <a:cs typeface="Calibri"/>
              </a:rPr>
              <a:t> </a:t>
            </a:r>
            <a:r>
              <a:rPr lang="en-US" sz="800" spc="-5" dirty="0" smtClean="0">
                <a:solidFill>
                  <a:srgbClr val="4B4B4B"/>
                </a:solidFill>
                <a:latin typeface="Calibri"/>
                <a:cs typeface="Calibri"/>
              </a:rPr>
              <a:t>is </a:t>
            </a:r>
            <a:r>
              <a:rPr lang="en-IN" sz="800" spc="-5" dirty="0" smtClean="0">
                <a:solidFill>
                  <a:srgbClr val="4B4B4B"/>
                </a:solidFill>
                <a:latin typeface="Calibri"/>
                <a:cs typeface="Calibri"/>
              </a:rPr>
              <a:t>prepared by taking one member, as the representative member, </a:t>
            </a:r>
            <a:r>
              <a:rPr lang="en-IN" sz="800" spc="-5" dirty="0">
                <a:solidFill>
                  <a:srgbClr val="4B4B4B"/>
                </a:solidFill>
                <a:cs typeface="Calibri"/>
              </a:rPr>
              <a:t>of a </a:t>
            </a:r>
            <a:r>
              <a:rPr lang="en-IN" sz="800" spc="-5" dirty="0" smtClean="0">
                <a:solidFill>
                  <a:srgbClr val="4B4B4B"/>
                </a:solidFill>
                <a:cs typeface="Calibri"/>
              </a:rPr>
              <a:t>patent family </a:t>
            </a:r>
            <a:r>
              <a:rPr lang="en-IN" sz="800" spc="-5" dirty="0" smtClean="0">
                <a:solidFill>
                  <a:srgbClr val="4B4B4B"/>
                </a:solidFill>
                <a:latin typeface="Calibri"/>
                <a:cs typeface="Calibri"/>
              </a:rPr>
              <a:t>.</a:t>
            </a:r>
            <a:endParaRPr sz="800" dirty="0">
              <a:latin typeface="Calibri"/>
              <a:cs typeface="Calibri"/>
            </a:endParaRPr>
          </a:p>
        </p:txBody>
      </p:sp>
    </p:spTree>
    <p:extLst>
      <p:ext uri="{BB962C8B-B14F-4D97-AF65-F5344CB8AC3E}">
        <p14:creationId xmlns:p14="http://schemas.microsoft.com/office/powerpoint/2010/main" val="3470735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1598930" cy="492759"/>
          </a:xfrm>
          <a:custGeom>
            <a:avLst/>
            <a:gdLst/>
            <a:ahLst/>
            <a:cxnLst/>
            <a:rect l="l" t="t" r="r" b="b"/>
            <a:pathLst>
              <a:path w="1598930" h="492759">
                <a:moveTo>
                  <a:pt x="0" y="492175"/>
                </a:moveTo>
                <a:lnTo>
                  <a:pt x="1598917" y="492175"/>
                </a:lnTo>
                <a:lnTo>
                  <a:pt x="1598917"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72540" y="340855"/>
            <a:ext cx="1062990" cy="330835"/>
          </a:xfrm>
          <a:prstGeom prst="rect">
            <a:avLst/>
          </a:prstGeom>
        </p:spPr>
        <p:txBody>
          <a:bodyPr vert="horz" wrap="square" lIns="0" tIns="12700" rIns="0" bIns="0" rtlCol="0">
            <a:spAutoFit/>
          </a:bodyPr>
          <a:lstStyle/>
          <a:p>
            <a:pPr marL="12700">
              <a:lnSpc>
                <a:spcPct val="100000"/>
              </a:lnSpc>
              <a:spcBef>
                <a:spcPts val="100"/>
              </a:spcBef>
            </a:pPr>
            <a:r>
              <a:rPr spc="80" dirty="0">
                <a:latin typeface="Arial"/>
                <a:cs typeface="Arial"/>
              </a:rPr>
              <a:t>Content</a:t>
            </a:r>
          </a:p>
        </p:txBody>
      </p:sp>
      <p:sp>
        <p:nvSpPr>
          <p:cNvPr id="4" name="object 4"/>
          <p:cNvSpPr txBox="1"/>
          <p:nvPr/>
        </p:nvSpPr>
        <p:spPr>
          <a:xfrm>
            <a:off x="650950" y="1066800"/>
            <a:ext cx="8493050" cy="4711546"/>
          </a:xfrm>
          <a:prstGeom prst="rect">
            <a:avLst/>
          </a:prstGeom>
        </p:spPr>
        <p:txBody>
          <a:bodyPr vert="horz" wrap="square" lIns="0" tIns="12700" rIns="0" bIns="0" rtlCol="0">
            <a:spAutoFit/>
          </a:bodyPr>
          <a:lstStyle/>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sz="1800" b="1" spc="-10" dirty="0" smtClean="0">
                <a:cs typeface="Calibri"/>
              </a:rPr>
              <a:t>Introduction</a:t>
            </a:r>
            <a:r>
              <a:rPr lang="en-IN" sz="1800" b="1" spc="-10" dirty="0" smtClean="0">
                <a:cs typeface="Calibri"/>
              </a:rPr>
              <a:t> of </a:t>
            </a:r>
            <a:r>
              <a:rPr lang="en-IN" b="1" spc="-10" dirty="0" smtClean="0">
                <a:cs typeface="Calibri"/>
              </a:rPr>
              <a:t>Beacon Technology</a:t>
            </a: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en-IN" sz="1800" b="1" spc="-10" dirty="0" smtClean="0">
                <a:cs typeface="Calibri"/>
              </a:rPr>
              <a:t>How it Works</a:t>
            </a: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en-IN" b="1" spc="-10" dirty="0" smtClean="0">
                <a:cs typeface="Calibri"/>
              </a:rPr>
              <a:t>Where did Beacon Technology Begin?</a:t>
            </a: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sv-SE" b="1" spc="-10" dirty="0" smtClean="0">
                <a:cs typeface="Calibri"/>
              </a:rPr>
              <a:t>Type of Beacons Protocols</a:t>
            </a: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en-IN" b="1" spc="-10" dirty="0" smtClean="0">
                <a:cs typeface="Calibri"/>
              </a:rPr>
              <a:t>Beacon Technology Market Overview</a:t>
            </a: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sv-SE" b="1" spc="-10" dirty="0" smtClean="0">
                <a:cs typeface="Calibri"/>
              </a:rPr>
              <a:t>Benefits &amp; Industry Sector of Beacon Technology</a:t>
            </a: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sv-SE" sz="1800" b="1" spc="-5" dirty="0" smtClean="0">
                <a:cs typeface="Calibri"/>
              </a:rPr>
              <a:t>O</a:t>
            </a:r>
            <a:r>
              <a:rPr lang="en-IN" sz="1800" b="1" spc="-5" dirty="0">
                <a:cs typeface="Calibri"/>
              </a:rPr>
              <a:t>bjectives</a:t>
            </a:r>
            <a:r>
              <a:rPr sz="1800" b="1" spc="-5" dirty="0">
                <a:cs typeface="Calibri"/>
              </a:rPr>
              <a:t> </a:t>
            </a:r>
            <a:r>
              <a:rPr sz="1800" b="1" dirty="0">
                <a:cs typeface="Calibri"/>
              </a:rPr>
              <a:t>of the</a:t>
            </a:r>
            <a:r>
              <a:rPr sz="1800" b="1" spc="-60" dirty="0">
                <a:cs typeface="Calibri"/>
              </a:rPr>
              <a:t> </a:t>
            </a:r>
            <a:r>
              <a:rPr sz="1800" b="1" spc="-5" dirty="0">
                <a:cs typeface="Calibri"/>
              </a:rPr>
              <a:t>Landscape/Study</a:t>
            </a:r>
            <a:endParaRPr lang="en-IN" sz="1800" b="1" spc="-5" dirty="0">
              <a:cs typeface="Calibri"/>
            </a:endParaRP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en-IN" b="1" spc="-5" dirty="0">
                <a:cs typeface="Calibri"/>
              </a:rPr>
              <a:t>Patent Literature Analysis </a:t>
            </a:r>
          </a:p>
          <a:p>
            <a:pPr marL="927100" lvl="1" indent="-457200">
              <a:lnSpc>
                <a:spcPct val="150000"/>
              </a:lnSpc>
              <a:spcBef>
                <a:spcPts val="100"/>
              </a:spcBef>
              <a:buClr>
                <a:srgbClr val="343A36"/>
              </a:buClr>
              <a:buFont typeface="Wingdings" panose="05000000000000000000" pitchFamily="2" charset="2"/>
              <a:buChar char="v"/>
              <a:tabLst>
                <a:tab pos="469265" algn="l"/>
                <a:tab pos="469900" algn="l"/>
              </a:tabLst>
            </a:pPr>
            <a:r>
              <a:rPr b="1" spc="-5" dirty="0">
                <a:cs typeface="Calibri"/>
              </a:rPr>
              <a:t>Graphical </a:t>
            </a:r>
            <a:r>
              <a:rPr b="1" dirty="0">
                <a:cs typeface="Calibri"/>
              </a:rPr>
              <a:t>and </a:t>
            </a:r>
            <a:r>
              <a:rPr b="1" spc="-5" dirty="0">
                <a:cs typeface="Calibri"/>
              </a:rPr>
              <a:t>Analytical</a:t>
            </a:r>
            <a:r>
              <a:rPr b="1" spc="-105" dirty="0">
                <a:cs typeface="Calibri"/>
              </a:rPr>
              <a:t> </a:t>
            </a:r>
            <a:r>
              <a:rPr b="1" spc="-10" dirty="0">
                <a:cs typeface="Calibri"/>
              </a:rPr>
              <a:t>Representation</a:t>
            </a:r>
            <a:endParaRPr lang="sv-SE" b="1" spc="-10" dirty="0">
              <a:cs typeface="Calibri"/>
            </a:endParaRP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en-US" b="1" dirty="0" smtClean="0">
                <a:cs typeface="Arial" pitchFamily="34" charset="0"/>
              </a:rPr>
              <a:t>Conclusion</a:t>
            </a:r>
          </a:p>
          <a:p>
            <a:pPr marL="469900" indent="-457200">
              <a:lnSpc>
                <a:spcPct val="150000"/>
              </a:lnSpc>
              <a:spcBef>
                <a:spcPts val="100"/>
              </a:spcBef>
              <a:buClr>
                <a:srgbClr val="343A36"/>
              </a:buClr>
              <a:buFont typeface="Wingdings" panose="05000000000000000000" pitchFamily="2" charset="2"/>
              <a:buChar char="Ø"/>
              <a:tabLst>
                <a:tab pos="469265" algn="l"/>
                <a:tab pos="469900" algn="l"/>
              </a:tabLst>
            </a:pPr>
            <a:r>
              <a:rPr lang="en-US" b="1" dirty="0" smtClean="0">
                <a:cs typeface="Arial" pitchFamily="34" charset="0"/>
              </a:rPr>
              <a:t>Appendix </a:t>
            </a:r>
            <a:r>
              <a:rPr lang="en-US" b="1" dirty="0">
                <a:cs typeface="Arial" pitchFamily="34" charset="0"/>
              </a:rPr>
              <a:t>1 – </a:t>
            </a:r>
            <a:r>
              <a:rPr lang="en-US" b="1" dirty="0" smtClean="0">
                <a:cs typeface="Arial" pitchFamily="34" charset="0"/>
              </a:rPr>
              <a:t>Sources</a:t>
            </a:r>
            <a:endParaRPr lang="en-US" b="1" dirty="0">
              <a:cs typeface="Arial"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6085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3124200" cy="492759"/>
          </a:xfrm>
          <a:custGeom>
            <a:avLst/>
            <a:gdLst/>
            <a:ahLst/>
            <a:cxnLst/>
            <a:rect l="l" t="t" r="r" b="b"/>
            <a:pathLst>
              <a:path w="3261995" h="492759">
                <a:moveTo>
                  <a:pt x="0" y="492175"/>
                </a:moveTo>
                <a:lnTo>
                  <a:pt x="3261969" y="492175"/>
                </a:lnTo>
                <a:lnTo>
                  <a:pt x="3261969" y="0"/>
                </a:lnTo>
                <a:lnTo>
                  <a:pt x="0" y="0"/>
                </a:lnTo>
                <a:lnTo>
                  <a:pt x="0" y="492175"/>
                </a:lnTo>
                <a:close/>
              </a:path>
            </a:pathLst>
          </a:custGeom>
          <a:solidFill>
            <a:srgbClr val="2D1012"/>
          </a:solidFill>
        </p:spPr>
        <p:txBody>
          <a:bodyPr wrap="square" lIns="0" tIns="0" rIns="0" bIns="0" rtlCol="0"/>
          <a:lstStyle/>
          <a:p>
            <a:endParaRPr/>
          </a:p>
        </p:txBody>
      </p:sp>
      <p:sp>
        <p:nvSpPr>
          <p:cNvPr id="28" name="object 28"/>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29" name="object 29"/>
          <p:cNvSpPr txBox="1">
            <a:spLocks noGrp="1"/>
          </p:cNvSpPr>
          <p:nvPr>
            <p:ph type="title"/>
          </p:nvPr>
        </p:nvSpPr>
        <p:spPr>
          <a:xfrm>
            <a:off x="272539" y="381000"/>
            <a:ext cx="3156461" cy="289823"/>
          </a:xfrm>
          <a:prstGeom prst="rect">
            <a:avLst/>
          </a:prstGeom>
        </p:spPr>
        <p:txBody>
          <a:bodyPr vert="horz" wrap="square" lIns="0" tIns="12700" rIns="0" bIns="0" rtlCol="0">
            <a:spAutoFit/>
          </a:bodyPr>
          <a:lstStyle/>
          <a:p>
            <a:pPr marL="12700">
              <a:lnSpc>
                <a:spcPct val="100000"/>
              </a:lnSpc>
              <a:spcBef>
                <a:spcPts val="100"/>
              </a:spcBef>
            </a:pPr>
            <a:r>
              <a:rPr lang="sv-SE" sz="1800" spc="-5" dirty="0" smtClean="0">
                <a:latin typeface="Arial" pitchFamily="34" charset="0"/>
                <a:cs typeface="Arial" pitchFamily="34" charset="0"/>
              </a:rPr>
              <a:t>4.2. Operation Dissection</a:t>
            </a:r>
            <a:endParaRPr sz="1800" spc="-15" dirty="0">
              <a:latin typeface="Arial" pitchFamily="34" charset="0"/>
              <a:cs typeface="Arial" pitchFamily="34" charset="0"/>
            </a:endParaRPr>
          </a:p>
        </p:txBody>
      </p:sp>
      <p:sp>
        <p:nvSpPr>
          <p:cNvPr id="30" name="object 30"/>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13" name="Rectangle 12">
            <a:extLst>
              <a:ext uri="{FF2B5EF4-FFF2-40B4-BE49-F238E27FC236}">
                <a16:creationId xmlns:a16="http://schemas.microsoft.com/office/drawing/2014/main" id="{AF1082A8-ED67-4323-9B13-50CBA61364FC}"/>
              </a:ext>
            </a:extLst>
          </p:cNvPr>
          <p:cNvSpPr/>
          <p:nvPr/>
        </p:nvSpPr>
        <p:spPr>
          <a:xfrm>
            <a:off x="999939" y="5792779"/>
            <a:ext cx="9903087"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just">
              <a:spcBef>
                <a:spcPts val="95"/>
              </a:spcBef>
            </a:pPr>
            <a:r>
              <a:rPr lang="en-IN" sz="1400" b="1" dirty="0"/>
              <a:t>Maximum number of patents/applications </a:t>
            </a:r>
            <a:r>
              <a:rPr lang="en-IN" sz="1400" b="1" dirty="0" smtClean="0"/>
              <a:t>mentions/claims the use of beacons for Interaction </a:t>
            </a:r>
            <a:r>
              <a:rPr lang="en-IN" sz="1400" b="1" dirty="0" smtClean="0"/>
              <a:t>(37%) </a:t>
            </a:r>
            <a:r>
              <a:rPr lang="en-IN" sz="1400" b="1" dirty="0"/>
              <a:t>followed by </a:t>
            </a:r>
            <a:r>
              <a:rPr lang="en-IN" sz="1400" b="1" dirty="0" smtClean="0"/>
              <a:t>Tracking &amp; </a:t>
            </a:r>
            <a:r>
              <a:rPr lang="en-IN" sz="1400" b="1" dirty="0" smtClean="0"/>
              <a:t>Navigation(22</a:t>
            </a:r>
            <a:r>
              <a:rPr lang="en-IN" sz="1400" b="1" dirty="0" smtClean="0"/>
              <a:t>%)</a:t>
            </a:r>
            <a:r>
              <a:rPr lang="en-IN" sz="1400" dirty="0" smtClean="0"/>
              <a:t>.</a:t>
            </a:r>
            <a:endParaRPr lang="en-IN" sz="1400" dirty="0"/>
          </a:p>
        </p:txBody>
      </p:sp>
      <p:sp>
        <p:nvSpPr>
          <p:cNvPr id="15" name="Rectangle 14">
            <a:extLst>
              <a:ext uri="{FF2B5EF4-FFF2-40B4-BE49-F238E27FC236}">
                <a16:creationId xmlns:a16="http://schemas.microsoft.com/office/drawing/2014/main" id="{04E1DF05-44B0-473A-9013-B1290E0BF78E}"/>
              </a:ext>
            </a:extLst>
          </p:cNvPr>
          <p:cNvSpPr/>
          <p:nvPr/>
        </p:nvSpPr>
        <p:spPr>
          <a:xfrm>
            <a:off x="999939" y="5480920"/>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9" name="Chart 8"/>
          <p:cNvGraphicFramePr/>
          <p:nvPr/>
        </p:nvGraphicFramePr>
        <p:xfrm>
          <a:off x="2286000" y="838200"/>
          <a:ext cx="7086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bject 30"/>
          <p:cNvSpPr txBox="1"/>
          <p:nvPr/>
        </p:nvSpPr>
        <p:spPr>
          <a:xfrm>
            <a:off x="7620000" y="6399816"/>
            <a:ext cx="3352800" cy="126317"/>
          </a:xfrm>
          <a:prstGeom prst="rect">
            <a:avLst/>
          </a:prstGeom>
        </p:spPr>
        <p:txBody>
          <a:bodyPr vert="horz" wrap="square" lIns="0" tIns="3175" rIns="0" bIns="0" rtlCol="0">
            <a:spAutoFit/>
          </a:bodyPr>
          <a:lstStyle/>
          <a:p>
            <a:pPr marL="12700">
              <a:lnSpc>
                <a:spcPct val="100000"/>
              </a:lnSpc>
              <a:spcBef>
                <a:spcPts val="25"/>
              </a:spcBef>
            </a:pPr>
            <a:r>
              <a:rPr lang="en-IN" sz="800" dirty="0" smtClean="0">
                <a:latin typeface="Arial"/>
                <a:cs typeface="Arial"/>
              </a:rPr>
              <a:t># Other </a:t>
            </a:r>
            <a:r>
              <a:rPr lang="en-IN" sz="800" dirty="0" smtClean="0">
                <a:latin typeface="Arial"/>
                <a:cs typeface="Arial"/>
              </a:rPr>
              <a:t>include operations </a:t>
            </a:r>
            <a:r>
              <a:rPr lang="en-IN" sz="800" dirty="0" smtClean="0">
                <a:latin typeface="Arial"/>
                <a:cs typeface="Arial"/>
              </a:rPr>
              <a:t>like monitoring, notification and safety related</a:t>
            </a:r>
            <a:endParaRPr sz="800" dirty="0">
              <a:latin typeface="Arial"/>
              <a:cs typeface="Arial"/>
            </a:endParaRPr>
          </a:p>
        </p:txBody>
      </p:sp>
      <p:sp>
        <p:nvSpPr>
          <p:cNvPr id="11" name="object 3"/>
          <p:cNvSpPr txBox="1"/>
          <p:nvPr/>
        </p:nvSpPr>
        <p:spPr>
          <a:xfrm>
            <a:off x="3270611" y="6388526"/>
            <a:ext cx="4038600" cy="137607"/>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B4B4B"/>
                </a:solidFill>
                <a:latin typeface="Calibri"/>
                <a:cs typeface="Calibri"/>
              </a:rPr>
              <a:t># The </a:t>
            </a:r>
            <a:r>
              <a:rPr sz="800" spc="-5" dirty="0" smtClean="0">
                <a:solidFill>
                  <a:srgbClr val="4B4B4B"/>
                </a:solidFill>
                <a:latin typeface="Calibri"/>
                <a:cs typeface="Calibri"/>
              </a:rPr>
              <a:t>graph</a:t>
            </a:r>
            <a:r>
              <a:rPr lang="en-US" sz="800" spc="-5" dirty="0">
                <a:solidFill>
                  <a:srgbClr val="4B4B4B"/>
                </a:solidFill>
                <a:latin typeface="Calibri"/>
                <a:cs typeface="Calibri"/>
              </a:rPr>
              <a:t> </a:t>
            </a:r>
            <a:r>
              <a:rPr lang="en-US" sz="800" spc="-5" dirty="0" smtClean="0">
                <a:solidFill>
                  <a:srgbClr val="4B4B4B"/>
                </a:solidFill>
                <a:latin typeface="Calibri"/>
                <a:cs typeface="Calibri"/>
              </a:rPr>
              <a:t>is </a:t>
            </a:r>
            <a:r>
              <a:rPr lang="en-IN" sz="800" spc="-5" dirty="0" smtClean="0">
                <a:solidFill>
                  <a:srgbClr val="4B4B4B"/>
                </a:solidFill>
                <a:latin typeface="Calibri"/>
                <a:cs typeface="Calibri"/>
              </a:rPr>
              <a:t>prepared by taking one member, as the representative member, </a:t>
            </a:r>
            <a:r>
              <a:rPr lang="en-IN" sz="800" spc="-5" dirty="0">
                <a:solidFill>
                  <a:srgbClr val="4B4B4B"/>
                </a:solidFill>
                <a:cs typeface="Calibri"/>
              </a:rPr>
              <a:t>of a </a:t>
            </a:r>
            <a:r>
              <a:rPr lang="en-IN" sz="800" spc="-5" dirty="0" smtClean="0">
                <a:solidFill>
                  <a:srgbClr val="4B4B4B"/>
                </a:solidFill>
                <a:cs typeface="Calibri"/>
              </a:rPr>
              <a:t>patent family </a:t>
            </a:r>
            <a:r>
              <a:rPr lang="en-IN" sz="800" spc="-5" dirty="0" smtClean="0">
                <a:solidFill>
                  <a:srgbClr val="4B4B4B"/>
                </a:solidFill>
                <a:latin typeface="Calibri"/>
                <a:cs typeface="Calibri"/>
              </a:rPr>
              <a:t>.</a:t>
            </a:r>
            <a:endParaRPr sz="800" dirty="0">
              <a:latin typeface="Calibri"/>
              <a:cs typeface="Calibri"/>
            </a:endParaRPr>
          </a:p>
        </p:txBody>
      </p:sp>
    </p:spTree>
    <p:extLst>
      <p:ext uri="{BB962C8B-B14F-4D97-AF65-F5344CB8AC3E}">
        <p14:creationId xmlns:p14="http://schemas.microsoft.com/office/powerpoint/2010/main" val="3470735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24" y="292366"/>
            <a:ext cx="4489476" cy="492759"/>
          </a:xfrm>
          <a:custGeom>
            <a:avLst/>
            <a:gdLst/>
            <a:ahLst/>
            <a:cxnLst/>
            <a:rect l="l" t="t" r="r" b="b"/>
            <a:pathLst>
              <a:path w="5532755" h="492759">
                <a:moveTo>
                  <a:pt x="0" y="492175"/>
                </a:moveTo>
                <a:lnTo>
                  <a:pt x="5532742" y="492175"/>
                </a:lnTo>
                <a:lnTo>
                  <a:pt x="5532742" y="0"/>
                </a:lnTo>
                <a:lnTo>
                  <a:pt x="0" y="0"/>
                </a:lnTo>
                <a:lnTo>
                  <a:pt x="0" y="492175"/>
                </a:lnTo>
                <a:close/>
              </a:path>
            </a:pathLst>
          </a:custGeom>
          <a:solidFill>
            <a:srgbClr val="2D1012"/>
          </a:solidFill>
        </p:spPr>
        <p:txBody>
          <a:bodyPr wrap="square" lIns="0" tIns="0" rIns="0" bIns="0" rtlCol="0"/>
          <a:lstStyle/>
          <a:p>
            <a:endParaRPr/>
          </a:p>
        </p:txBody>
      </p:sp>
      <p:sp>
        <p:nvSpPr>
          <p:cNvPr id="98" name="object 98"/>
          <p:cNvSpPr txBox="1">
            <a:spLocks noGrp="1"/>
          </p:cNvSpPr>
          <p:nvPr>
            <p:ph type="title"/>
          </p:nvPr>
        </p:nvSpPr>
        <p:spPr>
          <a:xfrm>
            <a:off x="272539" y="381000"/>
            <a:ext cx="4974590" cy="289823"/>
          </a:xfrm>
          <a:prstGeom prst="rect">
            <a:avLst/>
          </a:prstGeom>
        </p:spPr>
        <p:txBody>
          <a:bodyPr vert="horz" wrap="square" lIns="0" tIns="12700" rIns="0" bIns="0" rtlCol="0">
            <a:spAutoFit/>
          </a:bodyPr>
          <a:lstStyle/>
          <a:p>
            <a:pPr marL="12700">
              <a:lnSpc>
                <a:spcPct val="100000"/>
              </a:lnSpc>
              <a:spcBef>
                <a:spcPts val="100"/>
              </a:spcBef>
            </a:pPr>
            <a:r>
              <a:rPr lang="sv-SE" sz="1800" spc="-35" dirty="0" smtClean="0">
                <a:latin typeface="Arial" pitchFamily="34" charset="0"/>
                <a:cs typeface="Arial" pitchFamily="34" charset="0"/>
              </a:rPr>
              <a:t>4.3. Beacon Industry Sector Analysis</a:t>
            </a:r>
            <a:endParaRPr sz="1800" spc="-35" dirty="0">
              <a:latin typeface="Arial" pitchFamily="34" charset="0"/>
              <a:cs typeface="Arial" pitchFamily="34" charset="0"/>
            </a:endParaRPr>
          </a:p>
        </p:txBody>
      </p:sp>
      <p:sp>
        <p:nvSpPr>
          <p:cNvPr id="100" name="object 100"/>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01" name="object 101"/>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a:solidFill>
                  <a:srgbClr val="898989"/>
                </a:solidFill>
                <a:latin typeface="Arial"/>
                <a:cs typeface="Arial"/>
              </a:rPr>
              <a:t>Portfolio</a:t>
            </a:r>
            <a:r>
              <a:rPr sz="800" spc="15">
                <a:solidFill>
                  <a:srgbClr val="898989"/>
                </a:solidFill>
                <a:latin typeface="Arial"/>
                <a:cs typeface="Arial"/>
              </a:rPr>
              <a:t> </a:t>
            </a:r>
            <a:r>
              <a:rPr sz="800" spc="5" smtClean="0">
                <a:solidFill>
                  <a:srgbClr val="898989"/>
                </a:solidFill>
                <a:latin typeface="Arial"/>
                <a:cs typeface="Arial"/>
              </a:rPr>
              <a:t>Watch</a:t>
            </a:r>
            <a:endParaRPr sz="800">
              <a:latin typeface="Arial"/>
              <a:cs typeface="Arial"/>
            </a:endParaRPr>
          </a:p>
        </p:txBody>
      </p:sp>
      <p:sp>
        <p:nvSpPr>
          <p:cNvPr id="12" name="Rectangle 11">
            <a:extLst>
              <a:ext uri="{FF2B5EF4-FFF2-40B4-BE49-F238E27FC236}">
                <a16:creationId xmlns:a16="http://schemas.microsoft.com/office/drawing/2014/main" id="{02A19649-E84B-4E37-9221-4D06F4598170}"/>
              </a:ext>
            </a:extLst>
          </p:cNvPr>
          <p:cNvSpPr/>
          <p:nvPr/>
        </p:nvSpPr>
        <p:spPr>
          <a:xfrm>
            <a:off x="1219200" y="5764409"/>
            <a:ext cx="9906000"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a:ln w="22225">
                <a:solidFill>
                  <a:schemeClr val="accent2"/>
                </a:solidFill>
                <a:prstDash val="solid"/>
              </a:ln>
              <a:solidFill>
                <a:schemeClr val="accent2">
                  <a:lumMod val="40000"/>
                  <a:lumOff val="60000"/>
                </a:schemeClr>
              </a:solidFill>
            </a:endParaRPr>
          </a:p>
        </p:txBody>
      </p:sp>
      <p:sp>
        <p:nvSpPr>
          <p:cNvPr id="13" name="Rectangle 12">
            <a:extLst>
              <a:ext uri="{FF2B5EF4-FFF2-40B4-BE49-F238E27FC236}">
                <a16:creationId xmlns:a16="http://schemas.microsoft.com/office/drawing/2014/main" id="{89FB3E45-919F-4245-868E-29F775D88138}"/>
              </a:ext>
            </a:extLst>
          </p:cNvPr>
          <p:cNvSpPr/>
          <p:nvPr/>
        </p:nvSpPr>
        <p:spPr>
          <a:xfrm>
            <a:off x="1219200" y="5455254"/>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sp>
        <p:nvSpPr>
          <p:cNvPr id="4" name="Rectangle 3">
            <a:extLst>
              <a:ext uri="{FF2B5EF4-FFF2-40B4-BE49-F238E27FC236}">
                <a16:creationId xmlns:a16="http://schemas.microsoft.com/office/drawing/2014/main" id="{170D4EF4-14F3-4C45-81C8-9175C452C493}"/>
              </a:ext>
            </a:extLst>
          </p:cNvPr>
          <p:cNvSpPr/>
          <p:nvPr/>
        </p:nvSpPr>
        <p:spPr>
          <a:xfrm>
            <a:off x="1219200" y="5721338"/>
            <a:ext cx="9906000" cy="307777"/>
          </a:xfrm>
          <a:prstGeom prst="rect">
            <a:avLst/>
          </a:prstGeom>
        </p:spPr>
        <p:txBody>
          <a:bodyPr wrap="square">
            <a:spAutoFit/>
          </a:bodyPr>
          <a:lstStyle/>
          <a:p>
            <a:pPr marL="40640" algn="just">
              <a:lnSpc>
                <a:spcPct val="100000"/>
              </a:lnSpc>
              <a:spcBef>
                <a:spcPts val="95"/>
              </a:spcBef>
            </a:pPr>
            <a:r>
              <a:rPr lang="en-IN" sz="1400" b="1" spc="-10" dirty="0">
                <a:cs typeface="Calibri"/>
              </a:rPr>
              <a:t>M</a:t>
            </a:r>
            <a:r>
              <a:rPr lang="en-IN" sz="1400" b="1" spc="-10" dirty="0" smtClean="0">
                <a:cs typeface="Calibri"/>
              </a:rPr>
              <a:t>aximum </a:t>
            </a:r>
            <a:r>
              <a:rPr lang="en-IN" sz="1400" b="1" spc="-5" dirty="0">
                <a:cs typeface="Calibri"/>
              </a:rPr>
              <a:t>number of </a:t>
            </a:r>
            <a:r>
              <a:rPr lang="en-IN" sz="1400" b="1" spc="-10" dirty="0" smtClean="0">
                <a:cs typeface="Calibri"/>
              </a:rPr>
              <a:t>patent/applications found application in Retail followed </a:t>
            </a:r>
            <a:r>
              <a:rPr lang="en-IN" sz="1400" b="1" spc="-10" dirty="0" smtClean="0">
                <a:cs typeface="Calibri"/>
              </a:rPr>
              <a:t>by </a:t>
            </a:r>
            <a:r>
              <a:rPr lang="en-IN" sz="1400" b="1" spc="-10" dirty="0" smtClean="0">
                <a:cs typeface="Calibri"/>
              </a:rPr>
              <a:t>Travel/Tourism </a:t>
            </a:r>
            <a:r>
              <a:rPr lang="en-IN" sz="1400" b="1" spc="-10" dirty="0" smtClean="0">
                <a:cs typeface="Calibri"/>
              </a:rPr>
              <a:t>&amp; </a:t>
            </a:r>
            <a:r>
              <a:rPr lang="en-IN" sz="1400" b="1" spc="-10" dirty="0" smtClean="0">
                <a:cs typeface="Calibri"/>
              </a:rPr>
              <a:t>Hospitality, </a:t>
            </a:r>
            <a:r>
              <a:rPr lang="en-IN" sz="1400" b="1" spc="-10" dirty="0" smtClean="0">
                <a:cs typeface="Calibri"/>
              </a:rPr>
              <a:t>and Healthcare sector</a:t>
            </a:r>
            <a:endParaRPr lang="en-IN" sz="1400" b="1" dirty="0">
              <a:cs typeface="Calibri"/>
            </a:endParaRPr>
          </a:p>
        </p:txBody>
      </p:sp>
      <p:graphicFrame>
        <p:nvGraphicFramePr>
          <p:cNvPr id="10" name="Chart 9"/>
          <p:cNvGraphicFramePr/>
          <p:nvPr/>
        </p:nvGraphicFramePr>
        <p:xfrm>
          <a:off x="1166778" y="1000108"/>
          <a:ext cx="9572691" cy="4572032"/>
        </p:xfrm>
        <a:graphic>
          <a:graphicData uri="http://schemas.openxmlformats.org/drawingml/2006/chart">
            <c:chart xmlns:c="http://schemas.openxmlformats.org/drawingml/2006/chart" xmlns:r="http://schemas.openxmlformats.org/officeDocument/2006/relationships" r:id="rId3"/>
          </a:graphicData>
        </a:graphic>
      </p:graphicFrame>
      <p:sp>
        <p:nvSpPr>
          <p:cNvPr id="11" name="object 101"/>
          <p:cNvSpPr txBox="1"/>
          <p:nvPr/>
        </p:nvSpPr>
        <p:spPr>
          <a:xfrm>
            <a:off x="6554972" y="6367671"/>
            <a:ext cx="4722628" cy="126317"/>
          </a:xfrm>
          <a:prstGeom prst="rect">
            <a:avLst/>
          </a:prstGeom>
        </p:spPr>
        <p:txBody>
          <a:bodyPr vert="horz" wrap="square" lIns="0" tIns="3175" rIns="0" bIns="0" rtlCol="0">
            <a:spAutoFit/>
          </a:bodyPr>
          <a:lstStyle/>
          <a:p>
            <a:pPr marL="12700">
              <a:lnSpc>
                <a:spcPct val="100000"/>
              </a:lnSpc>
              <a:spcBef>
                <a:spcPts val="25"/>
              </a:spcBef>
            </a:pPr>
            <a:r>
              <a:rPr lang="en-IN" sz="800" dirty="0" smtClean="0">
                <a:latin typeface="Arial"/>
                <a:cs typeface="Arial"/>
              </a:rPr>
              <a:t># Others </a:t>
            </a:r>
            <a:r>
              <a:rPr lang="en-IN" sz="800" dirty="0" smtClean="0">
                <a:latin typeface="Arial"/>
                <a:cs typeface="Arial"/>
              </a:rPr>
              <a:t>include are </a:t>
            </a:r>
            <a:r>
              <a:rPr lang="en-IN" sz="800" dirty="0" smtClean="0">
                <a:latin typeface="Arial"/>
                <a:cs typeface="Arial"/>
              </a:rPr>
              <a:t>the application like Marine, Railways, Infrastructure Customized service and etc.</a:t>
            </a:r>
            <a:endParaRPr sz="800" dirty="0">
              <a:latin typeface="Arial"/>
              <a:cs typeface="Arial"/>
            </a:endParaRPr>
          </a:p>
        </p:txBody>
      </p:sp>
      <p:sp>
        <p:nvSpPr>
          <p:cNvPr id="14" name="object 3"/>
          <p:cNvSpPr txBox="1"/>
          <p:nvPr/>
        </p:nvSpPr>
        <p:spPr>
          <a:xfrm>
            <a:off x="2126512" y="6356381"/>
            <a:ext cx="4038600" cy="137607"/>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B4B4B"/>
                </a:solidFill>
                <a:latin typeface="Calibri"/>
                <a:cs typeface="Calibri"/>
              </a:rPr>
              <a:t># The </a:t>
            </a:r>
            <a:r>
              <a:rPr sz="800" spc="-5" dirty="0" smtClean="0">
                <a:solidFill>
                  <a:srgbClr val="4B4B4B"/>
                </a:solidFill>
                <a:latin typeface="Calibri"/>
                <a:cs typeface="Calibri"/>
              </a:rPr>
              <a:t>graph</a:t>
            </a:r>
            <a:r>
              <a:rPr lang="en-US" sz="800" spc="-5" dirty="0">
                <a:solidFill>
                  <a:srgbClr val="4B4B4B"/>
                </a:solidFill>
                <a:latin typeface="Calibri"/>
                <a:cs typeface="Calibri"/>
              </a:rPr>
              <a:t> </a:t>
            </a:r>
            <a:r>
              <a:rPr lang="en-US" sz="800" spc="-5" dirty="0" smtClean="0">
                <a:solidFill>
                  <a:srgbClr val="4B4B4B"/>
                </a:solidFill>
                <a:latin typeface="Calibri"/>
                <a:cs typeface="Calibri"/>
              </a:rPr>
              <a:t>is </a:t>
            </a:r>
            <a:r>
              <a:rPr lang="en-IN" sz="800" spc="-5" dirty="0" smtClean="0">
                <a:solidFill>
                  <a:srgbClr val="4B4B4B"/>
                </a:solidFill>
                <a:latin typeface="Calibri"/>
                <a:cs typeface="Calibri"/>
              </a:rPr>
              <a:t>prepared by taking one member, as the representative member, </a:t>
            </a:r>
            <a:r>
              <a:rPr lang="en-IN" sz="800" spc="-5" dirty="0">
                <a:solidFill>
                  <a:srgbClr val="4B4B4B"/>
                </a:solidFill>
                <a:cs typeface="Calibri"/>
              </a:rPr>
              <a:t>of a </a:t>
            </a:r>
            <a:r>
              <a:rPr lang="en-IN" sz="800" spc="-5" dirty="0" smtClean="0">
                <a:solidFill>
                  <a:srgbClr val="4B4B4B"/>
                </a:solidFill>
                <a:cs typeface="Calibri"/>
              </a:rPr>
              <a:t>patent family </a:t>
            </a:r>
            <a:r>
              <a:rPr lang="en-IN" sz="800" spc="-5" dirty="0" smtClean="0">
                <a:solidFill>
                  <a:srgbClr val="4B4B4B"/>
                </a:solidFill>
                <a:latin typeface="Calibri"/>
                <a:cs typeface="Calibri"/>
              </a:rPr>
              <a:t>.</a:t>
            </a:r>
            <a:endParaRPr sz="800" dirty="0">
              <a:latin typeface="Calibri"/>
              <a:cs typeface="Calibri"/>
            </a:endParaRPr>
          </a:p>
        </p:txBody>
      </p:sp>
    </p:spTree>
    <p:extLst>
      <p:ext uri="{BB962C8B-B14F-4D97-AF65-F5344CB8AC3E}">
        <p14:creationId xmlns:p14="http://schemas.microsoft.com/office/powerpoint/2010/main" val="2572661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24" y="292366"/>
            <a:ext cx="4870476" cy="492759"/>
          </a:xfrm>
          <a:custGeom>
            <a:avLst/>
            <a:gdLst/>
            <a:ahLst/>
            <a:cxnLst/>
            <a:rect l="l" t="t" r="r" b="b"/>
            <a:pathLst>
              <a:path w="5532755" h="492759">
                <a:moveTo>
                  <a:pt x="0" y="492175"/>
                </a:moveTo>
                <a:lnTo>
                  <a:pt x="5532742" y="492175"/>
                </a:lnTo>
                <a:lnTo>
                  <a:pt x="5532742" y="0"/>
                </a:lnTo>
                <a:lnTo>
                  <a:pt x="0" y="0"/>
                </a:lnTo>
                <a:lnTo>
                  <a:pt x="0" y="492175"/>
                </a:lnTo>
                <a:close/>
              </a:path>
            </a:pathLst>
          </a:custGeom>
          <a:solidFill>
            <a:srgbClr val="2D1012"/>
          </a:solidFill>
        </p:spPr>
        <p:txBody>
          <a:bodyPr wrap="square" lIns="0" tIns="0" rIns="0" bIns="0" rtlCol="0"/>
          <a:lstStyle/>
          <a:p>
            <a:endParaRPr/>
          </a:p>
        </p:txBody>
      </p:sp>
      <p:sp>
        <p:nvSpPr>
          <p:cNvPr id="98" name="object 98"/>
          <p:cNvSpPr txBox="1">
            <a:spLocks noGrp="1"/>
          </p:cNvSpPr>
          <p:nvPr>
            <p:ph type="title"/>
          </p:nvPr>
        </p:nvSpPr>
        <p:spPr>
          <a:xfrm>
            <a:off x="272539" y="381000"/>
            <a:ext cx="4974590" cy="289823"/>
          </a:xfrm>
          <a:prstGeom prst="rect">
            <a:avLst/>
          </a:prstGeom>
        </p:spPr>
        <p:txBody>
          <a:bodyPr vert="horz" wrap="square" lIns="0" tIns="12700" rIns="0" bIns="0" rtlCol="0">
            <a:spAutoFit/>
          </a:bodyPr>
          <a:lstStyle/>
          <a:p>
            <a:pPr marL="12700">
              <a:lnSpc>
                <a:spcPct val="100000"/>
              </a:lnSpc>
              <a:spcBef>
                <a:spcPts val="100"/>
              </a:spcBef>
            </a:pPr>
            <a:r>
              <a:rPr lang="sv-SE" sz="1800" spc="-35" dirty="0" smtClean="0">
                <a:latin typeface="Arial" pitchFamily="34" charset="0"/>
                <a:cs typeface="Arial" pitchFamily="34" charset="0"/>
              </a:rPr>
              <a:t>5. Technology Vs Industry Sector Analysis</a:t>
            </a:r>
            <a:endParaRPr sz="1800" spc="-35" dirty="0">
              <a:latin typeface="Arial" pitchFamily="34" charset="0"/>
              <a:cs typeface="Arial" pitchFamily="34" charset="0"/>
            </a:endParaRPr>
          </a:p>
        </p:txBody>
      </p:sp>
      <p:sp>
        <p:nvSpPr>
          <p:cNvPr id="100" name="object 100"/>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01" name="object 101"/>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graphicFrame>
        <p:nvGraphicFramePr>
          <p:cNvPr id="7" name="Chart 6"/>
          <p:cNvGraphicFramePr/>
          <p:nvPr/>
        </p:nvGraphicFramePr>
        <p:xfrm>
          <a:off x="1666844" y="457200"/>
          <a:ext cx="9382156"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02A19649-E84B-4E37-9221-4D06F4598170}"/>
              </a:ext>
            </a:extLst>
          </p:cNvPr>
          <p:cNvSpPr/>
          <p:nvPr/>
        </p:nvSpPr>
        <p:spPr>
          <a:xfrm>
            <a:off x="1219200" y="5916809"/>
            <a:ext cx="9220200"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a:ln w="22225">
                <a:solidFill>
                  <a:schemeClr val="accent2"/>
                </a:solidFill>
                <a:prstDash val="solid"/>
              </a:ln>
              <a:solidFill>
                <a:schemeClr val="accent2">
                  <a:lumMod val="40000"/>
                  <a:lumOff val="60000"/>
                </a:schemeClr>
              </a:solidFill>
            </a:endParaRPr>
          </a:p>
        </p:txBody>
      </p:sp>
      <p:sp>
        <p:nvSpPr>
          <p:cNvPr id="9" name="Rectangle 8">
            <a:extLst>
              <a:ext uri="{FF2B5EF4-FFF2-40B4-BE49-F238E27FC236}">
                <a16:creationId xmlns:a16="http://schemas.microsoft.com/office/drawing/2014/main" id="{89FB3E45-919F-4245-868E-29F775D88138}"/>
              </a:ext>
            </a:extLst>
          </p:cNvPr>
          <p:cNvSpPr/>
          <p:nvPr/>
        </p:nvSpPr>
        <p:spPr>
          <a:xfrm>
            <a:off x="1219200" y="5607654"/>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sp>
        <p:nvSpPr>
          <p:cNvPr id="11" name="Rectangle 10">
            <a:extLst>
              <a:ext uri="{FF2B5EF4-FFF2-40B4-BE49-F238E27FC236}">
                <a16:creationId xmlns:a16="http://schemas.microsoft.com/office/drawing/2014/main" id="{170D4EF4-14F3-4C45-81C8-9175C452C493}"/>
              </a:ext>
            </a:extLst>
          </p:cNvPr>
          <p:cNvSpPr/>
          <p:nvPr/>
        </p:nvSpPr>
        <p:spPr>
          <a:xfrm>
            <a:off x="1219200" y="5873739"/>
            <a:ext cx="8839200" cy="523220"/>
          </a:xfrm>
          <a:prstGeom prst="rect">
            <a:avLst/>
          </a:prstGeom>
        </p:spPr>
        <p:txBody>
          <a:bodyPr wrap="square">
            <a:spAutoFit/>
          </a:bodyPr>
          <a:lstStyle/>
          <a:p>
            <a:pPr marL="40640" algn="just">
              <a:lnSpc>
                <a:spcPct val="100000"/>
              </a:lnSpc>
              <a:spcBef>
                <a:spcPts val="95"/>
              </a:spcBef>
            </a:pPr>
            <a:r>
              <a:rPr lang="en-IN" sz="1400" b="1" spc="-10" dirty="0">
                <a:cs typeface="Calibri"/>
              </a:rPr>
              <a:t>M</a:t>
            </a:r>
            <a:r>
              <a:rPr lang="en-IN" sz="1400" b="1" spc="-10" dirty="0" smtClean="0">
                <a:cs typeface="Calibri"/>
              </a:rPr>
              <a:t>aximum </a:t>
            </a:r>
            <a:r>
              <a:rPr lang="en-IN" sz="1400" b="1" spc="-5" dirty="0">
                <a:cs typeface="Calibri"/>
              </a:rPr>
              <a:t>number of </a:t>
            </a:r>
            <a:r>
              <a:rPr lang="en-IN" sz="1400" b="1" spc="-10" dirty="0" smtClean="0">
                <a:cs typeface="Calibri"/>
              </a:rPr>
              <a:t>patent/applications mentions/claims Bluetooth Based Beacons being used in Retail environment.</a:t>
            </a:r>
            <a:endParaRPr lang="en-IN" sz="1400" b="1" dirty="0">
              <a:cs typeface="Calibri"/>
            </a:endParaRPr>
          </a:p>
        </p:txBody>
      </p:sp>
    </p:spTree>
    <p:extLst>
      <p:ext uri="{BB962C8B-B14F-4D97-AF65-F5344CB8AC3E}">
        <p14:creationId xmlns:p14="http://schemas.microsoft.com/office/powerpoint/2010/main" val="1125940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3048000" cy="492759"/>
          </a:xfrm>
          <a:custGeom>
            <a:avLst/>
            <a:gdLst/>
            <a:ahLst/>
            <a:cxnLst/>
            <a:rect l="l" t="t" r="r" b="b"/>
            <a:pathLst>
              <a:path w="2571750" h="492759">
                <a:moveTo>
                  <a:pt x="0" y="492175"/>
                </a:moveTo>
                <a:lnTo>
                  <a:pt x="2571165" y="492175"/>
                </a:lnTo>
                <a:lnTo>
                  <a:pt x="2571165" y="0"/>
                </a:lnTo>
                <a:lnTo>
                  <a:pt x="0" y="0"/>
                </a:lnTo>
                <a:lnTo>
                  <a:pt x="0" y="492175"/>
                </a:lnTo>
                <a:close/>
              </a:path>
            </a:pathLst>
          </a:custGeom>
          <a:solidFill>
            <a:srgbClr val="2D1012"/>
          </a:solidFill>
        </p:spPr>
        <p:txBody>
          <a:bodyPr wrap="square" lIns="0" tIns="0" rIns="0" bIns="0" rtlCol="0"/>
          <a:lstStyle/>
          <a:p>
            <a:endParaRPr/>
          </a:p>
        </p:txBody>
      </p:sp>
      <p:sp>
        <p:nvSpPr>
          <p:cNvPr id="21" name="object 21"/>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22" name="object 22"/>
          <p:cNvSpPr txBox="1">
            <a:spLocks noGrp="1"/>
          </p:cNvSpPr>
          <p:nvPr>
            <p:ph type="title"/>
          </p:nvPr>
        </p:nvSpPr>
        <p:spPr>
          <a:xfrm>
            <a:off x="272539" y="381000"/>
            <a:ext cx="2546861" cy="289823"/>
          </a:xfrm>
          <a:prstGeom prst="rect">
            <a:avLst/>
          </a:prstGeom>
        </p:spPr>
        <p:txBody>
          <a:bodyPr vert="horz" wrap="square" lIns="0" tIns="12700" rIns="0" bIns="0" rtlCol="0">
            <a:spAutoFit/>
          </a:bodyPr>
          <a:lstStyle/>
          <a:p>
            <a:pPr marL="12700">
              <a:lnSpc>
                <a:spcPct val="100000"/>
              </a:lnSpc>
              <a:spcBef>
                <a:spcPts val="100"/>
              </a:spcBef>
            </a:pPr>
            <a:r>
              <a:rPr lang="sv-SE" sz="1800" spc="-10" dirty="0" smtClean="0">
                <a:latin typeface="Arial" pitchFamily="34" charset="0"/>
                <a:cs typeface="Arial" pitchFamily="34" charset="0"/>
              </a:rPr>
              <a:t>6.  </a:t>
            </a:r>
            <a:r>
              <a:rPr sz="1800" spc="-10" dirty="0" smtClean="0">
                <a:latin typeface="Arial" pitchFamily="34" charset="0"/>
                <a:cs typeface="Arial" pitchFamily="34" charset="0"/>
              </a:rPr>
              <a:t>IPCs </a:t>
            </a:r>
            <a:r>
              <a:rPr sz="1800" spc="-10" dirty="0">
                <a:latin typeface="Arial" pitchFamily="34" charset="0"/>
                <a:cs typeface="Arial" pitchFamily="34" charset="0"/>
              </a:rPr>
              <a:t>Based</a:t>
            </a:r>
            <a:r>
              <a:rPr sz="1800" spc="-105" dirty="0">
                <a:latin typeface="Arial" pitchFamily="34" charset="0"/>
                <a:cs typeface="Arial" pitchFamily="34" charset="0"/>
              </a:rPr>
              <a:t> </a:t>
            </a:r>
            <a:r>
              <a:rPr sz="1800" spc="-35" dirty="0">
                <a:latin typeface="Arial" pitchFamily="34" charset="0"/>
                <a:cs typeface="Arial" pitchFamily="34" charset="0"/>
              </a:rPr>
              <a:t>Trends</a:t>
            </a:r>
          </a:p>
        </p:txBody>
      </p:sp>
      <p:sp>
        <p:nvSpPr>
          <p:cNvPr id="24" name="object 24"/>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graphicFrame>
        <p:nvGraphicFramePr>
          <p:cNvPr id="31" name="Table 30">
            <a:extLst>
              <a:ext uri="{FF2B5EF4-FFF2-40B4-BE49-F238E27FC236}">
                <a16:creationId xmlns:a16="http://schemas.microsoft.com/office/drawing/2014/main" id="{70EE21AC-3EC5-4E45-AE63-A853073946AD}"/>
              </a:ext>
            </a:extLst>
          </p:cNvPr>
          <p:cNvGraphicFramePr>
            <a:graphicFrameLocks noGrp="1"/>
          </p:cNvGraphicFramePr>
          <p:nvPr>
            <p:extLst>
              <p:ext uri="{D42A27DB-BD31-4B8C-83A1-F6EECF244321}">
                <p14:modId xmlns:p14="http://schemas.microsoft.com/office/powerpoint/2010/main" val="2250381730"/>
              </p:ext>
            </p:extLst>
          </p:nvPr>
        </p:nvGraphicFramePr>
        <p:xfrm>
          <a:off x="6524627" y="785125"/>
          <a:ext cx="5133972" cy="3498269"/>
        </p:xfrm>
        <a:graphic>
          <a:graphicData uri="http://schemas.openxmlformats.org/drawingml/2006/table">
            <a:tbl>
              <a:tblPr firstRow="1" bandRow="1">
                <a:tableStyleId>{5C22544A-7EE6-4342-B048-85BDC9FD1C3A}</a:tableStyleId>
              </a:tblPr>
              <a:tblGrid>
                <a:gridCol w="1095372">
                  <a:extLst>
                    <a:ext uri="{9D8B030D-6E8A-4147-A177-3AD203B41FA5}">
                      <a16:colId xmlns:a16="http://schemas.microsoft.com/office/drawing/2014/main" val="1432319583"/>
                    </a:ext>
                  </a:extLst>
                </a:gridCol>
                <a:gridCol w="4038600">
                  <a:extLst>
                    <a:ext uri="{9D8B030D-6E8A-4147-A177-3AD203B41FA5}">
                      <a16:colId xmlns:a16="http://schemas.microsoft.com/office/drawing/2014/main" val="368250330"/>
                    </a:ext>
                  </a:extLst>
                </a:gridCol>
              </a:tblGrid>
              <a:tr h="482079">
                <a:tc>
                  <a:txBody>
                    <a:bodyPr/>
                    <a:lstStyle/>
                    <a:p>
                      <a:pPr algn="ctr">
                        <a:lnSpc>
                          <a:spcPct val="150000"/>
                        </a:lnSpc>
                      </a:pPr>
                      <a:r>
                        <a:rPr lang="sv-SE" sz="1400" dirty="0">
                          <a:latin typeface="+mn-lt"/>
                        </a:rPr>
                        <a:t>IPC</a:t>
                      </a:r>
                      <a:endParaRPr lang="en-IN" sz="1400" dirty="0">
                        <a:latin typeface="+mn-lt"/>
                      </a:endParaRPr>
                    </a:p>
                  </a:txBody>
                  <a:tcPr/>
                </a:tc>
                <a:tc>
                  <a:txBody>
                    <a:bodyPr/>
                    <a:lstStyle/>
                    <a:p>
                      <a:pPr algn="ctr">
                        <a:lnSpc>
                          <a:spcPct val="150000"/>
                        </a:lnSpc>
                      </a:pPr>
                      <a:r>
                        <a:rPr lang="sv-SE" sz="1400" dirty="0" smtClean="0">
                          <a:latin typeface="+mn-lt"/>
                        </a:rPr>
                        <a:t>DEFINITION</a:t>
                      </a:r>
                      <a:endParaRPr lang="en-IN" sz="1400" dirty="0">
                        <a:latin typeface="+mn-lt"/>
                      </a:endParaRPr>
                    </a:p>
                  </a:txBody>
                  <a:tcPr/>
                </a:tc>
                <a:extLst>
                  <a:ext uri="{0D108BD9-81ED-4DB2-BD59-A6C34878D82A}">
                    <a16:rowId xmlns:a16="http://schemas.microsoft.com/office/drawing/2014/main" val="2068178045"/>
                  </a:ext>
                </a:extLst>
              </a:tr>
              <a:tr h="332996">
                <a:tc>
                  <a:txBody>
                    <a:bodyPr/>
                    <a:lstStyle/>
                    <a:p>
                      <a:pPr algn="ctr" fontAlgn="b"/>
                      <a:r>
                        <a:rPr lang="en-IN" sz="1200" b="0" dirty="0" smtClean="0">
                          <a:solidFill>
                            <a:schemeClr val="tx1"/>
                          </a:solidFill>
                          <a:latin typeface="+mn-lt"/>
                          <a:ea typeface="+mn-ea"/>
                          <a:cs typeface="Arial" panose="020B0604020202020204" pitchFamily="34" charset="0"/>
                        </a:rPr>
                        <a:t>H04W</a:t>
                      </a: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dirty="0" smtClean="0">
                          <a:latin typeface="+mn-lt"/>
                          <a:cs typeface="Arial" panose="020B0604020202020204" pitchFamily="34" charset="0"/>
                        </a:rPr>
                        <a:t>Wireless communications networks</a:t>
                      </a:r>
                      <a:endParaRPr lang="en-IN" sz="1200" b="0" dirty="0">
                        <a:latin typeface="+mn-lt"/>
                        <a:cs typeface="Arial" panose="020B0604020202020204" pitchFamily="34" charset="0"/>
                      </a:endParaRPr>
                    </a:p>
                  </a:txBody>
                  <a:tcPr anchor="ctr"/>
                </a:tc>
                <a:extLst>
                  <a:ext uri="{0D108BD9-81ED-4DB2-BD59-A6C34878D82A}">
                    <a16:rowId xmlns:a16="http://schemas.microsoft.com/office/drawing/2014/main" val="4112567728"/>
                  </a:ext>
                </a:extLst>
              </a:tr>
              <a:tr h="328602">
                <a:tc>
                  <a:txBody>
                    <a:bodyPr/>
                    <a:lstStyle/>
                    <a:p>
                      <a:pPr algn="ctr"/>
                      <a:r>
                        <a:rPr lang="en-IN" sz="1200" b="0" dirty="0" smtClean="0">
                          <a:solidFill>
                            <a:schemeClr val="tx1"/>
                          </a:solidFill>
                          <a:latin typeface="+mn-lt"/>
                          <a:ea typeface="+mn-ea"/>
                          <a:cs typeface="Arial" panose="020B0604020202020204" pitchFamily="34" charset="0"/>
                        </a:rPr>
                        <a:t>H04B</a:t>
                      </a:r>
                      <a:endParaRPr lang="en-IN" sz="1200" b="0" dirty="0">
                        <a:solidFill>
                          <a:schemeClr val="tx1"/>
                        </a:solidFill>
                        <a:latin typeface="+mn-lt"/>
                        <a:ea typeface="+mn-ea"/>
                        <a:cs typeface="Arial" panose="020B0604020202020204" pitchFamily="34" charset="0"/>
                      </a:endParaRPr>
                    </a:p>
                  </a:txBody>
                  <a:tcPr anchor="ctr"/>
                </a:tc>
                <a:tc>
                  <a:txBody>
                    <a:bodyPr/>
                    <a:lstStyle/>
                    <a:p>
                      <a:pPr algn="just"/>
                      <a:r>
                        <a:rPr lang="en-IN" sz="1200" b="0" i="0" dirty="0" smtClean="0">
                          <a:solidFill>
                            <a:schemeClr val="dk1"/>
                          </a:solidFill>
                          <a:latin typeface="+mn-lt"/>
                          <a:ea typeface="+mn-ea"/>
                          <a:cs typeface="+mn-cs"/>
                        </a:rPr>
                        <a:t>Transmission </a:t>
                      </a:r>
                      <a:endParaRPr lang="en-IN" sz="1200" b="0" dirty="0">
                        <a:latin typeface="+mn-lt"/>
                      </a:endParaRPr>
                    </a:p>
                  </a:txBody>
                  <a:tcPr anchor="ctr"/>
                </a:tc>
                <a:extLst>
                  <a:ext uri="{0D108BD9-81ED-4DB2-BD59-A6C34878D82A}">
                    <a16:rowId xmlns:a16="http://schemas.microsoft.com/office/drawing/2014/main" val="795732584"/>
                  </a:ext>
                </a:extLst>
              </a:tr>
              <a:tr h="482079">
                <a:tc>
                  <a:txBody>
                    <a:bodyPr/>
                    <a:lstStyle/>
                    <a:p>
                      <a:pPr algn="ctr"/>
                      <a:r>
                        <a:rPr lang="en-IN" sz="1200" b="0" dirty="0" smtClean="0">
                          <a:solidFill>
                            <a:schemeClr val="tx1"/>
                          </a:solidFill>
                          <a:latin typeface="+mn-lt"/>
                          <a:ea typeface="+mn-ea"/>
                          <a:cs typeface="Arial" panose="020B0604020202020204" pitchFamily="34" charset="0"/>
                        </a:rPr>
                        <a:t>G01S</a:t>
                      </a:r>
                      <a:endParaRPr lang="en-IN" sz="1200" b="0" dirty="0">
                        <a:solidFill>
                          <a:schemeClr val="tx1"/>
                        </a:solidFill>
                        <a:latin typeface="+mn-lt"/>
                        <a:ea typeface="+mn-ea"/>
                        <a:cs typeface="Arial" panose="020B0604020202020204" pitchFamily="34" charset="0"/>
                      </a:endParaRPr>
                    </a:p>
                  </a:txBody>
                  <a:tcPr anchor="ctr"/>
                </a:tc>
                <a:tc>
                  <a:txBody>
                    <a:bodyPr/>
                    <a:lstStyle/>
                    <a:p>
                      <a:pPr algn="just"/>
                      <a:r>
                        <a:rPr lang="en-IN" sz="1200" b="0" i="0" dirty="0" smtClean="0">
                          <a:solidFill>
                            <a:schemeClr val="dk1"/>
                          </a:solidFill>
                          <a:latin typeface="+mn-lt"/>
                          <a:ea typeface="+mn-ea"/>
                          <a:cs typeface="+mn-cs"/>
                        </a:rPr>
                        <a:t>Radio direction-finding; radio navigation; determining distance or velocity by use of radio waves; locating or </a:t>
                      </a:r>
                      <a:r>
                        <a:rPr lang="en-IN" sz="1200" b="0" dirty="0" smtClean="0">
                          <a:solidFill>
                            <a:schemeClr val="tx1"/>
                          </a:solidFill>
                          <a:latin typeface="+mn-lt"/>
                          <a:ea typeface="+mn-ea"/>
                          <a:cs typeface="Arial" panose="020B0604020202020204" pitchFamily="34" charset="0"/>
                        </a:rPr>
                        <a:t>presence-detecting</a:t>
                      </a:r>
                      <a:r>
                        <a:rPr lang="en-IN" sz="1200" b="0" i="0" dirty="0" smtClean="0">
                          <a:solidFill>
                            <a:schemeClr val="dk1"/>
                          </a:solidFill>
                          <a:latin typeface="+mn-lt"/>
                          <a:ea typeface="+mn-ea"/>
                          <a:cs typeface="+mn-cs"/>
                        </a:rPr>
                        <a:t> by use of the reflection or </a:t>
                      </a:r>
                      <a:r>
                        <a:rPr lang="en-IN" sz="1200" b="0" i="0" dirty="0" err="1" smtClean="0">
                          <a:solidFill>
                            <a:schemeClr val="dk1"/>
                          </a:solidFill>
                          <a:latin typeface="+mn-lt"/>
                          <a:ea typeface="+mn-ea"/>
                          <a:cs typeface="+mn-cs"/>
                        </a:rPr>
                        <a:t>reradiation</a:t>
                      </a:r>
                      <a:r>
                        <a:rPr lang="en-IN" sz="1200" b="0" i="0" dirty="0" smtClean="0">
                          <a:solidFill>
                            <a:schemeClr val="dk1"/>
                          </a:solidFill>
                          <a:latin typeface="+mn-lt"/>
                          <a:ea typeface="+mn-ea"/>
                          <a:cs typeface="+mn-cs"/>
                        </a:rPr>
                        <a:t> of radio waves; analogous arrangements using other waves</a:t>
                      </a:r>
                      <a:endParaRPr lang="en-IN" sz="1200" b="0" dirty="0">
                        <a:latin typeface="+mn-lt"/>
                        <a:cs typeface="Arial" panose="020B0604020202020204" pitchFamily="34" charset="0"/>
                      </a:endParaRPr>
                    </a:p>
                  </a:txBody>
                  <a:tcPr anchor="ctr"/>
                </a:tc>
                <a:extLst>
                  <a:ext uri="{0D108BD9-81ED-4DB2-BD59-A6C34878D82A}">
                    <a16:rowId xmlns:a16="http://schemas.microsoft.com/office/drawing/2014/main" val="921345570"/>
                  </a:ext>
                </a:extLst>
              </a:tr>
              <a:tr h="342912">
                <a:tc>
                  <a:txBody>
                    <a:bodyPr/>
                    <a:lstStyle/>
                    <a:p>
                      <a:pPr algn="ctr"/>
                      <a:r>
                        <a:rPr lang="en-IN" sz="1200" b="0" dirty="0" smtClean="0">
                          <a:solidFill>
                            <a:schemeClr val="tx1"/>
                          </a:solidFill>
                          <a:latin typeface="+mn-lt"/>
                          <a:ea typeface="+mn-ea"/>
                          <a:cs typeface="Arial" panose="020B0604020202020204" pitchFamily="34" charset="0"/>
                        </a:rPr>
                        <a:t>G08G</a:t>
                      </a:r>
                      <a:endParaRPr lang="en-IN" sz="1200" b="0" dirty="0">
                        <a:solidFill>
                          <a:schemeClr val="tx1"/>
                        </a:solidFill>
                        <a:latin typeface="+mn-lt"/>
                        <a:ea typeface="+mn-ea"/>
                        <a:cs typeface="Arial" panose="020B0604020202020204" pitchFamily="34" charset="0"/>
                      </a:endParaRPr>
                    </a:p>
                  </a:txBody>
                  <a:tcPr anchor="ctr"/>
                </a:tc>
                <a:tc>
                  <a:txBody>
                    <a:bodyPr/>
                    <a:lstStyle/>
                    <a:p>
                      <a:pPr algn="just"/>
                      <a:r>
                        <a:rPr lang="en-IN" sz="1200" b="0" i="0" dirty="0" smtClean="0">
                          <a:solidFill>
                            <a:schemeClr val="dk1"/>
                          </a:solidFill>
                          <a:latin typeface="+mn-lt"/>
                          <a:ea typeface="+mn-ea"/>
                          <a:cs typeface="+mn-cs"/>
                        </a:rPr>
                        <a:t>Traffic control systems</a:t>
                      </a:r>
                      <a:endParaRPr lang="en-IN" sz="1200" b="0" dirty="0">
                        <a:latin typeface="+mn-lt"/>
                      </a:endParaRPr>
                    </a:p>
                  </a:txBody>
                  <a:tcPr anchor="ctr"/>
                </a:tc>
                <a:extLst>
                  <a:ext uri="{0D108BD9-81ED-4DB2-BD59-A6C34878D82A}">
                    <a16:rowId xmlns:a16="http://schemas.microsoft.com/office/drawing/2014/main" val="3582356435"/>
                  </a:ext>
                </a:extLst>
              </a:tr>
              <a:tr h="482079">
                <a:tc>
                  <a:txBody>
                    <a:bodyPr/>
                    <a:lstStyle/>
                    <a:p>
                      <a:pPr algn="ctr"/>
                      <a:r>
                        <a:rPr lang="en-IN" sz="1200" b="0" dirty="0" smtClean="0">
                          <a:solidFill>
                            <a:schemeClr val="tx1"/>
                          </a:solidFill>
                          <a:latin typeface="+mn-lt"/>
                          <a:ea typeface="+mn-ea"/>
                          <a:cs typeface="Arial" panose="020B0604020202020204" pitchFamily="34" charset="0"/>
                        </a:rPr>
                        <a:t>G06Q</a:t>
                      </a:r>
                      <a:endParaRPr lang="en-IN" sz="1200" b="0" dirty="0">
                        <a:solidFill>
                          <a:schemeClr val="tx1"/>
                        </a:solidFill>
                        <a:latin typeface="+mn-lt"/>
                        <a:ea typeface="+mn-ea"/>
                        <a:cs typeface="Arial" panose="020B0604020202020204" pitchFamily="34" charset="0"/>
                      </a:endParaRPr>
                    </a:p>
                  </a:txBody>
                  <a:tcPr anchor="ctr"/>
                </a:tc>
                <a:tc>
                  <a:txBody>
                    <a:bodyPr/>
                    <a:lstStyle/>
                    <a:p>
                      <a:pPr algn="just"/>
                      <a:r>
                        <a:rPr lang="en-IN" sz="1200" b="0" i="0" dirty="0" smtClean="0">
                          <a:solidFill>
                            <a:schemeClr val="dk1"/>
                          </a:solidFill>
                          <a:latin typeface="+mn-lt"/>
                          <a:ea typeface="+mn-ea"/>
                          <a:cs typeface="+mn-cs"/>
                        </a:rPr>
                        <a:t>Data processing systems or methods, specially adapted for administrative, commercial, financial, managerial, supervisory or forecasting purposes; systems or methods specially adapted for administrative, commercial, financial, managerial, supervisory or forecasting purposes, not otherwise provided for</a:t>
                      </a:r>
                      <a:endParaRPr lang="en-IN" sz="1200" b="0" dirty="0">
                        <a:latin typeface="+mn-lt"/>
                      </a:endParaRPr>
                    </a:p>
                  </a:txBody>
                  <a:tcPr anchor="ctr"/>
                </a:tc>
                <a:extLst>
                  <a:ext uri="{0D108BD9-81ED-4DB2-BD59-A6C34878D82A}">
                    <a16:rowId xmlns:a16="http://schemas.microsoft.com/office/drawing/2014/main" val="10005"/>
                  </a:ext>
                </a:extLst>
              </a:tr>
            </a:tbl>
          </a:graphicData>
        </a:graphic>
      </p:graphicFrame>
      <p:sp>
        <p:nvSpPr>
          <p:cNvPr id="33" name="TextBox 32">
            <a:extLst>
              <a:ext uri="{FF2B5EF4-FFF2-40B4-BE49-F238E27FC236}">
                <a16:creationId xmlns:a16="http://schemas.microsoft.com/office/drawing/2014/main" id="{E8FBD912-2CEC-4531-BBDB-DCCEFA9362B6}"/>
              </a:ext>
            </a:extLst>
          </p:cNvPr>
          <p:cNvSpPr txBox="1"/>
          <p:nvPr/>
        </p:nvSpPr>
        <p:spPr>
          <a:xfrm>
            <a:off x="10903026" y="6433722"/>
            <a:ext cx="1511147" cy="276999"/>
          </a:xfrm>
          <a:prstGeom prst="rect">
            <a:avLst/>
          </a:prstGeom>
          <a:noFill/>
        </p:spPr>
        <p:txBody>
          <a:bodyPr wrap="square" rtlCol="0">
            <a:spAutoFit/>
          </a:bodyPr>
          <a:lstStyle/>
          <a:p>
            <a:r>
              <a:rPr lang="sv-SE" sz="1200" b="1" i="1" dirty="0">
                <a:hlinkClick r:id="rId3"/>
              </a:rPr>
              <a:t>Source:WIPO</a:t>
            </a:r>
            <a:endParaRPr lang="en-IN" sz="1200" b="1" i="1" dirty="0"/>
          </a:p>
        </p:txBody>
      </p:sp>
      <p:sp>
        <p:nvSpPr>
          <p:cNvPr id="13" name="Rectangle 12">
            <a:extLst>
              <a:ext uri="{FF2B5EF4-FFF2-40B4-BE49-F238E27FC236}">
                <a16:creationId xmlns:a16="http://schemas.microsoft.com/office/drawing/2014/main" id="{73D3BBE7-9DFB-4AA9-B161-D2E25D54953A}"/>
              </a:ext>
            </a:extLst>
          </p:cNvPr>
          <p:cNvSpPr/>
          <p:nvPr/>
        </p:nvSpPr>
        <p:spPr>
          <a:xfrm>
            <a:off x="999939" y="5792779"/>
            <a:ext cx="9903087"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just">
              <a:lnSpc>
                <a:spcPct val="100000"/>
              </a:lnSpc>
              <a:spcBef>
                <a:spcPts val="95"/>
              </a:spcBef>
            </a:pPr>
            <a:r>
              <a:rPr lang="en-IN" sz="1400" b="1" spc="-5" dirty="0">
                <a:cs typeface="Calibri"/>
              </a:rPr>
              <a:t>Majority of </a:t>
            </a:r>
            <a:r>
              <a:rPr lang="en-IN" sz="1400" b="1" spc="-10" dirty="0" smtClean="0">
                <a:cs typeface="Calibri"/>
              </a:rPr>
              <a:t>patents/</a:t>
            </a:r>
            <a:r>
              <a:rPr lang="en-IN" sz="1400" b="1" spc="-5" dirty="0" smtClean="0">
                <a:cs typeface="Calibri"/>
              </a:rPr>
              <a:t>applications </a:t>
            </a:r>
            <a:r>
              <a:rPr lang="en-IN" sz="1400" b="1" spc="-15" dirty="0">
                <a:cs typeface="Calibri"/>
              </a:rPr>
              <a:t>were </a:t>
            </a:r>
            <a:r>
              <a:rPr lang="en-IN" sz="1400" b="1" spc="-5" dirty="0">
                <a:cs typeface="Calibri"/>
              </a:rPr>
              <a:t>assigned with IPC </a:t>
            </a:r>
            <a:r>
              <a:rPr lang="en-IN" sz="1400" b="1" spc="-10" dirty="0" smtClean="0">
                <a:cs typeface="Calibri"/>
              </a:rPr>
              <a:t>“H04W” </a:t>
            </a:r>
            <a:r>
              <a:rPr lang="en-IN" sz="1400" b="1" spc="-10" dirty="0">
                <a:cs typeface="Calibri"/>
              </a:rPr>
              <a:t>and </a:t>
            </a:r>
            <a:r>
              <a:rPr lang="en-IN" sz="1400" b="1" spc="-25" dirty="0" smtClean="0">
                <a:cs typeface="Calibri"/>
              </a:rPr>
              <a:t>“H04B” </a:t>
            </a:r>
            <a:r>
              <a:rPr lang="en-IN" sz="1400" b="1" spc="-25" dirty="0">
                <a:cs typeface="Calibri"/>
              </a:rPr>
              <a:t>followed by IPC </a:t>
            </a:r>
            <a:r>
              <a:rPr lang="en-IN" sz="1400" b="1" spc="-25" dirty="0" smtClean="0">
                <a:cs typeface="Calibri"/>
              </a:rPr>
              <a:t>”G01S” </a:t>
            </a:r>
            <a:r>
              <a:rPr lang="en-IN" sz="1400" b="1" spc="-25" dirty="0">
                <a:cs typeface="Calibri"/>
              </a:rPr>
              <a:t>and </a:t>
            </a:r>
            <a:r>
              <a:rPr lang="en-IN" sz="1400" b="1" spc="-25" dirty="0" smtClean="0">
                <a:cs typeface="Calibri"/>
              </a:rPr>
              <a:t>”G08G”</a:t>
            </a:r>
            <a:endParaRPr lang="en-IN" sz="1400" b="1" dirty="0">
              <a:cs typeface="Calibri"/>
            </a:endParaRPr>
          </a:p>
        </p:txBody>
      </p:sp>
      <p:sp>
        <p:nvSpPr>
          <p:cNvPr id="14" name="Rectangle 13">
            <a:extLst>
              <a:ext uri="{FF2B5EF4-FFF2-40B4-BE49-F238E27FC236}">
                <a16:creationId xmlns:a16="http://schemas.microsoft.com/office/drawing/2014/main" id="{1ED8342F-69FC-4469-A5DA-44066670E98F}"/>
              </a:ext>
            </a:extLst>
          </p:cNvPr>
          <p:cNvSpPr/>
          <p:nvPr/>
        </p:nvSpPr>
        <p:spPr>
          <a:xfrm>
            <a:off x="999939" y="5480920"/>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5" name="Chart 14"/>
          <p:cNvGraphicFramePr/>
          <p:nvPr/>
        </p:nvGraphicFramePr>
        <p:xfrm>
          <a:off x="533400" y="914400"/>
          <a:ext cx="5943600" cy="4267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4495800" cy="492759"/>
          </a:xfrm>
          <a:custGeom>
            <a:avLst/>
            <a:gdLst/>
            <a:ahLst/>
            <a:cxnLst/>
            <a:rect l="l" t="t" r="r" b="b"/>
            <a:pathLst>
              <a:path w="3261995" h="492759">
                <a:moveTo>
                  <a:pt x="0" y="492175"/>
                </a:moveTo>
                <a:lnTo>
                  <a:pt x="3261969" y="492175"/>
                </a:lnTo>
                <a:lnTo>
                  <a:pt x="3261969" y="0"/>
                </a:lnTo>
                <a:lnTo>
                  <a:pt x="0" y="0"/>
                </a:lnTo>
                <a:lnTo>
                  <a:pt x="0" y="492175"/>
                </a:lnTo>
                <a:close/>
              </a:path>
            </a:pathLst>
          </a:custGeom>
          <a:solidFill>
            <a:srgbClr val="2D1012"/>
          </a:solidFill>
        </p:spPr>
        <p:txBody>
          <a:bodyPr wrap="square" lIns="0" tIns="0" rIns="0" bIns="0" rtlCol="0"/>
          <a:lstStyle/>
          <a:p>
            <a:endParaRPr/>
          </a:p>
        </p:txBody>
      </p:sp>
      <p:sp>
        <p:nvSpPr>
          <p:cNvPr id="28" name="object 28"/>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29" name="object 29"/>
          <p:cNvSpPr txBox="1">
            <a:spLocks noGrp="1"/>
          </p:cNvSpPr>
          <p:nvPr>
            <p:ph type="title"/>
          </p:nvPr>
        </p:nvSpPr>
        <p:spPr>
          <a:xfrm>
            <a:off x="272539" y="381000"/>
            <a:ext cx="4223261" cy="289823"/>
          </a:xfrm>
          <a:prstGeom prst="rect">
            <a:avLst/>
          </a:prstGeom>
        </p:spPr>
        <p:txBody>
          <a:bodyPr vert="horz" wrap="square" lIns="0" tIns="12700" rIns="0" bIns="0" rtlCol="0">
            <a:spAutoFit/>
          </a:bodyPr>
          <a:lstStyle/>
          <a:p>
            <a:pPr marL="12700">
              <a:lnSpc>
                <a:spcPct val="100000"/>
              </a:lnSpc>
              <a:spcBef>
                <a:spcPts val="100"/>
              </a:spcBef>
            </a:pPr>
            <a:r>
              <a:rPr lang="en-IN" sz="1800" spc="-5" dirty="0" smtClean="0">
                <a:latin typeface="Arial" pitchFamily="34" charset="0"/>
                <a:cs typeface="Arial" pitchFamily="34" charset="0"/>
              </a:rPr>
              <a:t>6.1. </a:t>
            </a:r>
            <a:r>
              <a:rPr sz="1800" spc="-5" dirty="0" smtClean="0">
                <a:latin typeface="Arial" pitchFamily="34" charset="0"/>
                <a:cs typeface="Arial" pitchFamily="34" charset="0"/>
              </a:rPr>
              <a:t>IPC </a:t>
            </a:r>
            <a:r>
              <a:rPr sz="1800" spc="-10" dirty="0">
                <a:latin typeface="Arial" pitchFamily="34" charset="0"/>
                <a:cs typeface="Arial" pitchFamily="34" charset="0"/>
              </a:rPr>
              <a:t>Sub </a:t>
            </a:r>
            <a:r>
              <a:rPr sz="1800" spc="-15" dirty="0">
                <a:latin typeface="Arial" pitchFamily="34" charset="0"/>
                <a:cs typeface="Arial" pitchFamily="34" charset="0"/>
              </a:rPr>
              <a:t>Class</a:t>
            </a:r>
            <a:r>
              <a:rPr sz="1800" spc="-100" dirty="0">
                <a:latin typeface="Arial" pitchFamily="34" charset="0"/>
                <a:cs typeface="Arial" pitchFamily="34" charset="0"/>
              </a:rPr>
              <a:t> </a:t>
            </a:r>
            <a:r>
              <a:rPr sz="1800" spc="-15" dirty="0" smtClean="0">
                <a:latin typeface="Arial" pitchFamily="34" charset="0"/>
                <a:cs typeface="Arial" pitchFamily="34" charset="0"/>
              </a:rPr>
              <a:t>Distribution</a:t>
            </a:r>
            <a:r>
              <a:rPr lang="en-IN" sz="1800" spc="-15" dirty="0" smtClean="0">
                <a:latin typeface="Arial" pitchFamily="34" charset="0"/>
                <a:cs typeface="Arial" pitchFamily="34" charset="0"/>
              </a:rPr>
              <a:t> – H04W</a:t>
            </a:r>
            <a:endParaRPr sz="1800" spc="-15" dirty="0">
              <a:latin typeface="Arial" pitchFamily="34" charset="0"/>
              <a:cs typeface="Arial" pitchFamily="34" charset="0"/>
            </a:endParaRPr>
          </a:p>
        </p:txBody>
      </p:sp>
      <p:sp>
        <p:nvSpPr>
          <p:cNvPr id="30" name="object 30"/>
          <p:cNvSpPr txBox="1"/>
          <p:nvPr/>
        </p:nvSpPr>
        <p:spPr>
          <a:xfrm>
            <a:off x="3245802" y="6572222"/>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graphicFrame>
        <p:nvGraphicFramePr>
          <p:cNvPr id="11" name="Table 10">
            <a:extLst>
              <a:ext uri="{FF2B5EF4-FFF2-40B4-BE49-F238E27FC236}">
                <a16:creationId xmlns:a16="http://schemas.microsoft.com/office/drawing/2014/main" id="{70EE21AC-3EC5-4E45-AE63-A853073946AD}"/>
              </a:ext>
            </a:extLst>
          </p:cNvPr>
          <p:cNvGraphicFramePr>
            <a:graphicFrameLocks noGrp="1"/>
          </p:cNvGraphicFramePr>
          <p:nvPr>
            <p:extLst>
              <p:ext uri="{D42A27DB-BD31-4B8C-83A1-F6EECF244321}">
                <p14:modId xmlns:p14="http://schemas.microsoft.com/office/powerpoint/2010/main" val="2250381730"/>
              </p:ext>
            </p:extLst>
          </p:nvPr>
        </p:nvGraphicFramePr>
        <p:xfrm>
          <a:off x="6524627" y="785125"/>
          <a:ext cx="5133972" cy="3185628"/>
        </p:xfrm>
        <a:graphic>
          <a:graphicData uri="http://schemas.openxmlformats.org/drawingml/2006/table">
            <a:tbl>
              <a:tblPr firstRow="1" bandRow="1">
                <a:tableStyleId>{5C22544A-7EE6-4342-B048-85BDC9FD1C3A}</a:tableStyleId>
              </a:tblPr>
              <a:tblGrid>
                <a:gridCol w="1095372">
                  <a:extLst>
                    <a:ext uri="{9D8B030D-6E8A-4147-A177-3AD203B41FA5}">
                      <a16:colId xmlns:a16="http://schemas.microsoft.com/office/drawing/2014/main" val="1432319583"/>
                    </a:ext>
                  </a:extLst>
                </a:gridCol>
                <a:gridCol w="4038600">
                  <a:extLst>
                    <a:ext uri="{9D8B030D-6E8A-4147-A177-3AD203B41FA5}">
                      <a16:colId xmlns:a16="http://schemas.microsoft.com/office/drawing/2014/main" val="368250330"/>
                    </a:ext>
                  </a:extLst>
                </a:gridCol>
              </a:tblGrid>
              <a:tr h="482079">
                <a:tc>
                  <a:txBody>
                    <a:bodyPr/>
                    <a:lstStyle/>
                    <a:p>
                      <a:pPr algn="ctr">
                        <a:lnSpc>
                          <a:spcPct val="150000"/>
                        </a:lnSpc>
                      </a:pPr>
                      <a:r>
                        <a:rPr lang="sv-SE" sz="1400" dirty="0">
                          <a:latin typeface="+mn-lt"/>
                        </a:rPr>
                        <a:t>IPC</a:t>
                      </a:r>
                      <a:endParaRPr lang="en-IN" sz="1400" dirty="0">
                        <a:latin typeface="+mn-lt"/>
                      </a:endParaRPr>
                    </a:p>
                  </a:txBody>
                  <a:tcPr/>
                </a:tc>
                <a:tc>
                  <a:txBody>
                    <a:bodyPr/>
                    <a:lstStyle/>
                    <a:p>
                      <a:pPr algn="ctr">
                        <a:lnSpc>
                          <a:spcPct val="150000"/>
                        </a:lnSpc>
                      </a:pPr>
                      <a:r>
                        <a:rPr lang="sv-SE" sz="1400" dirty="0">
                          <a:latin typeface="+mn-lt"/>
                        </a:rPr>
                        <a:t>DEFINITION</a:t>
                      </a:r>
                      <a:endParaRPr lang="en-IN" sz="1400" dirty="0">
                        <a:latin typeface="+mn-lt"/>
                      </a:endParaRPr>
                    </a:p>
                  </a:txBody>
                  <a:tcPr/>
                </a:tc>
                <a:extLst>
                  <a:ext uri="{0D108BD9-81ED-4DB2-BD59-A6C34878D82A}">
                    <a16:rowId xmlns:a16="http://schemas.microsoft.com/office/drawing/2014/main" val="2068178045"/>
                  </a:ext>
                </a:extLst>
              </a:tr>
              <a:tr h="332996">
                <a:tc>
                  <a:txBody>
                    <a:bodyPr/>
                    <a:lstStyle/>
                    <a:p>
                      <a:pPr algn="ctr" fontAlgn="b"/>
                      <a:r>
                        <a:rPr lang="en-IN" sz="1200" b="0" dirty="0" smtClean="0">
                          <a:solidFill>
                            <a:schemeClr val="tx1"/>
                          </a:solidFill>
                          <a:latin typeface="+mn-lt"/>
                          <a:ea typeface="+mn-ea"/>
                          <a:cs typeface="Arial" panose="020B0604020202020204" pitchFamily="34" charset="0"/>
                        </a:rPr>
                        <a:t>H04W-004</a:t>
                      </a:r>
                    </a:p>
                  </a:txBody>
                  <a:tcPr marL="0" marR="0" marT="0" marB="0"/>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i="0" dirty="0" smtClean="0">
                          <a:solidFill>
                            <a:schemeClr val="dk1"/>
                          </a:solidFill>
                          <a:latin typeface="+mn-lt"/>
                          <a:ea typeface="+mn-ea"/>
                          <a:cs typeface="+mn-cs"/>
                        </a:rPr>
                        <a:t>Services specially adapted for wireless communication networks; facilities </a:t>
                      </a:r>
                      <a:r>
                        <a:rPr lang="en-IN" sz="1200" b="0" i="0" dirty="0" err="1" smtClean="0">
                          <a:solidFill>
                            <a:schemeClr val="dk1"/>
                          </a:solidFill>
                          <a:latin typeface="+mn-lt"/>
                          <a:ea typeface="+mn-ea"/>
                          <a:cs typeface="+mn-cs"/>
                        </a:rPr>
                        <a:t>therefor</a:t>
                      </a:r>
                      <a:endParaRPr lang="en-IN" sz="1200" b="0" dirty="0">
                        <a:latin typeface="+mn-lt"/>
                        <a:cs typeface="Arial" panose="020B0604020202020204" pitchFamily="34" charset="0"/>
                      </a:endParaRPr>
                    </a:p>
                  </a:txBody>
                  <a:tcPr/>
                </a:tc>
                <a:extLst>
                  <a:ext uri="{0D108BD9-81ED-4DB2-BD59-A6C34878D82A}">
                    <a16:rowId xmlns:a16="http://schemas.microsoft.com/office/drawing/2014/main" val="4112567728"/>
                  </a:ext>
                </a:extLst>
              </a:tr>
              <a:tr h="328602">
                <a:tc>
                  <a:txBody>
                    <a:bodyPr/>
                    <a:lstStyle/>
                    <a:p>
                      <a:pPr algn="ctr"/>
                      <a:r>
                        <a:rPr lang="en-IN" sz="1200" b="0" dirty="0" smtClean="0">
                          <a:solidFill>
                            <a:schemeClr val="tx1"/>
                          </a:solidFill>
                          <a:latin typeface="+mn-lt"/>
                          <a:ea typeface="+mn-ea"/>
                          <a:cs typeface="Arial" panose="020B0604020202020204" pitchFamily="34" charset="0"/>
                        </a:rPr>
                        <a:t>H04W-064</a:t>
                      </a:r>
                      <a:endParaRPr lang="en-IN" sz="1200" b="0" dirty="0">
                        <a:solidFill>
                          <a:schemeClr val="tx1"/>
                        </a:solidFill>
                        <a:latin typeface="+mn-lt"/>
                        <a:ea typeface="+mn-ea"/>
                        <a:cs typeface="Arial" panose="020B0604020202020204" pitchFamily="34" charset="0"/>
                      </a:endParaRPr>
                    </a:p>
                  </a:txBody>
                  <a:tcPr/>
                </a:tc>
                <a:tc>
                  <a:txBody>
                    <a:bodyPr/>
                    <a:lstStyle/>
                    <a:p>
                      <a:pPr algn="just"/>
                      <a:r>
                        <a:rPr lang="en-IN" sz="1200" b="0" i="0" dirty="0" smtClean="0">
                          <a:solidFill>
                            <a:schemeClr val="dk1"/>
                          </a:solidFill>
                          <a:latin typeface="+mn-lt"/>
                          <a:ea typeface="+mn-ea"/>
                          <a:cs typeface="+mn-cs"/>
                        </a:rPr>
                        <a:t>Locating users or terminals or network equipment for network management purposes, e.g. Mobility management</a:t>
                      </a:r>
                      <a:endParaRPr lang="en-IN" sz="1200" b="0" dirty="0">
                        <a:latin typeface="+mn-lt"/>
                      </a:endParaRPr>
                    </a:p>
                  </a:txBody>
                  <a:tcPr/>
                </a:tc>
                <a:extLst>
                  <a:ext uri="{0D108BD9-81ED-4DB2-BD59-A6C34878D82A}">
                    <a16:rowId xmlns:a16="http://schemas.microsoft.com/office/drawing/2014/main" val="795732584"/>
                  </a:ext>
                </a:extLst>
              </a:tr>
              <a:tr h="482079">
                <a:tc>
                  <a:txBody>
                    <a:bodyPr/>
                    <a:lstStyle/>
                    <a:p>
                      <a:pPr algn="ctr"/>
                      <a:r>
                        <a:rPr lang="en-IN" sz="1200" b="0" dirty="0" smtClean="0">
                          <a:solidFill>
                            <a:schemeClr val="tx1"/>
                          </a:solidFill>
                          <a:latin typeface="+mn-lt"/>
                          <a:ea typeface="+mn-ea"/>
                          <a:cs typeface="Arial" panose="020B0604020202020204" pitchFamily="34" charset="0"/>
                        </a:rPr>
                        <a:t>H04W-008</a:t>
                      </a:r>
                      <a:endParaRPr lang="en-IN" sz="1200" b="0" dirty="0">
                        <a:solidFill>
                          <a:schemeClr val="tx1"/>
                        </a:solidFill>
                        <a:latin typeface="+mn-lt"/>
                        <a:ea typeface="+mn-ea"/>
                        <a:cs typeface="Arial" panose="020B0604020202020204" pitchFamily="34" charset="0"/>
                      </a:endParaRPr>
                    </a:p>
                  </a:txBody>
                  <a:tcPr/>
                </a:tc>
                <a:tc>
                  <a:txBody>
                    <a:bodyPr/>
                    <a:lstStyle/>
                    <a:p>
                      <a:pPr algn="just"/>
                      <a:r>
                        <a:rPr lang="en-IN" sz="1200" b="0" i="0" dirty="0" smtClean="0">
                          <a:solidFill>
                            <a:schemeClr val="dk1"/>
                          </a:solidFill>
                          <a:latin typeface="+mn-lt"/>
                          <a:ea typeface="+mn-ea"/>
                          <a:cs typeface="+mn-cs"/>
                        </a:rPr>
                        <a:t>Network data management</a:t>
                      </a:r>
                      <a:endParaRPr lang="en-IN" sz="1200" b="0" dirty="0">
                        <a:latin typeface="+mn-lt"/>
                        <a:cs typeface="Arial" panose="020B0604020202020204" pitchFamily="34" charset="0"/>
                      </a:endParaRPr>
                    </a:p>
                  </a:txBody>
                  <a:tcPr/>
                </a:tc>
                <a:extLst>
                  <a:ext uri="{0D108BD9-81ED-4DB2-BD59-A6C34878D82A}">
                    <a16:rowId xmlns:a16="http://schemas.microsoft.com/office/drawing/2014/main" val="921345570"/>
                  </a:ext>
                </a:extLst>
              </a:tr>
              <a:tr h="342912">
                <a:tc>
                  <a:txBody>
                    <a:bodyPr/>
                    <a:lstStyle/>
                    <a:p>
                      <a:pPr algn="ctr"/>
                      <a:r>
                        <a:rPr lang="en-IN" sz="1200" b="0" dirty="0" smtClean="0">
                          <a:solidFill>
                            <a:schemeClr val="tx1"/>
                          </a:solidFill>
                          <a:latin typeface="+mn-lt"/>
                          <a:ea typeface="+mn-ea"/>
                          <a:cs typeface="Arial" panose="020B0604020202020204" pitchFamily="34" charset="0"/>
                        </a:rPr>
                        <a:t>H04W-084</a:t>
                      </a:r>
                      <a:endParaRPr lang="en-IN" sz="1200" b="0" dirty="0">
                        <a:solidFill>
                          <a:schemeClr val="tx1"/>
                        </a:solidFill>
                        <a:latin typeface="+mn-lt"/>
                        <a:ea typeface="+mn-ea"/>
                        <a:cs typeface="Arial" panose="020B0604020202020204" pitchFamily="34" charset="0"/>
                      </a:endParaRPr>
                    </a:p>
                  </a:txBody>
                  <a:tcPr/>
                </a:tc>
                <a:tc>
                  <a:txBody>
                    <a:bodyPr/>
                    <a:lstStyle/>
                    <a:p>
                      <a:pPr algn="just"/>
                      <a:r>
                        <a:rPr lang="en-IN" sz="1200" b="0" i="0" dirty="0" smtClean="0">
                          <a:solidFill>
                            <a:schemeClr val="dk1"/>
                          </a:solidFill>
                          <a:latin typeface="+mn-lt"/>
                          <a:ea typeface="+mn-ea"/>
                          <a:cs typeface="+mn-cs"/>
                        </a:rPr>
                        <a:t>Network topologies</a:t>
                      </a:r>
                      <a:endParaRPr lang="en-IN" sz="1200" b="0" dirty="0">
                        <a:latin typeface="+mn-lt"/>
                      </a:endParaRPr>
                    </a:p>
                  </a:txBody>
                  <a:tcPr/>
                </a:tc>
                <a:extLst>
                  <a:ext uri="{0D108BD9-81ED-4DB2-BD59-A6C34878D82A}">
                    <a16:rowId xmlns:a16="http://schemas.microsoft.com/office/drawing/2014/main" val="3582356435"/>
                  </a:ext>
                </a:extLst>
              </a:tr>
              <a:tr h="482079">
                <a:tc>
                  <a:txBody>
                    <a:bodyPr/>
                    <a:lstStyle/>
                    <a:p>
                      <a:pPr algn="ctr"/>
                      <a:r>
                        <a:rPr lang="en-IN" sz="1200" b="0" dirty="0" smtClean="0">
                          <a:solidFill>
                            <a:schemeClr val="tx1"/>
                          </a:solidFill>
                          <a:latin typeface="+mn-lt"/>
                          <a:ea typeface="+mn-ea"/>
                          <a:cs typeface="Arial" panose="020B0604020202020204" pitchFamily="34" charset="0"/>
                        </a:rPr>
                        <a:t>H04W-036</a:t>
                      </a:r>
                      <a:endParaRPr lang="en-IN" sz="1200" b="0" dirty="0">
                        <a:solidFill>
                          <a:schemeClr val="tx1"/>
                        </a:solidFill>
                        <a:latin typeface="+mn-lt"/>
                        <a:ea typeface="+mn-ea"/>
                        <a:cs typeface="Arial" panose="020B0604020202020204" pitchFamily="34" charset="0"/>
                      </a:endParaRPr>
                    </a:p>
                  </a:txBody>
                  <a:tcPr/>
                </a:tc>
                <a:tc>
                  <a:txBody>
                    <a:bodyPr/>
                    <a:lstStyle/>
                    <a:p>
                      <a:pPr algn="just"/>
                      <a:r>
                        <a:rPr lang="en-IN" sz="1200" b="0" i="0" dirty="0" smtClean="0">
                          <a:solidFill>
                            <a:schemeClr val="dk1"/>
                          </a:solidFill>
                          <a:latin typeface="+mn-lt"/>
                          <a:ea typeface="+mn-ea"/>
                          <a:cs typeface="+mn-cs"/>
                        </a:rPr>
                        <a:t>Hand-off or reselection arrangements</a:t>
                      </a:r>
                      <a:endParaRPr lang="en-IN" sz="1200" b="0" dirty="0">
                        <a:latin typeface="+mn-lt"/>
                      </a:endParaRPr>
                    </a:p>
                  </a:txBody>
                  <a:tcPr/>
                </a:tc>
                <a:extLst>
                  <a:ext uri="{0D108BD9-81ED-4DB2-BD59-A6C34878D82A}">
                    <a16:rowId xmlns:a16="http://schemas.microsoft.com/office/drawing/2014/main" val="10005"/>
                  </a:ext>
                </a:extLst>
              </a:tr>
              <a:tr h="482079">
                <a:tc>
                  <a:txBody>
                    <a:bodyPr/>
                    <a:lstStyle/>
                    <a:p>
                      <a:pPr algn="ctr"/>
                      <a:r>
                        <a:rPr lang="en-IN" sz="1200" b="0" dirty="0" smtClean="0">
                          <a:solidFill>
                            <a:schemeClr val="tx1"/>
                          </a:solidFill>
                          <a:latin typeface="+mn-lt"/>
                          <a:ea typeface="+mn-ea"/>
                          <a:cs typeface="Arial" panose="020B0604020202020204" pitchFamily="34" charset="0"/>
                        </a:rPr>
                        <a:t>H04W-040</a:t>
                      </a:r>
                      <a:endParaRPr lang="en-IN" sz="1200" b="0" dirty="0">
                        <a:solidFill>
                          <a:schemeClr val="tx1"/>
                        </a:solidFill>
                        <a:latin typeface="+mn-lt"/>
                        <a:ea typeface="+mn-ea"/>
                        <a:cs typeface="Arial" panose="020B0604020202020204" pitchFamily="34" charset="0"/>
                      </a:endParaRPr>
                    </a:p>
                  </a:txBody>
                  <a:tcPr/>
                </a:tc>
                <a:tc>
                  <a:txBody>
                    <a:bodyPr/>
                    <a:lstStyle/>
                    <a:p>
                      <a:pPr algn="just"/>
                      <a:r>
                        <a:rPr lang="en-IN" sz="1200" b="0" i="0" dirty="0" smtClean="0">
                          <a:solidFill>
                            <a:schemeClr val="dk1"/>
                          </a:solidFill>
                          <a:latin typeface="+mn-lt"/>
                          <a:ea typeface="+mn-ea"/>
                          <a:cs typeface="+mn-cs"/>
                        </a:rPr>
                        <a:t>Communication routing or communication path finding</a:t>
                      </a:r>
                      <a:endParaRPr lang="en-IN" sz="1200" b="0" dirty="0">
                        <a:latin typeface="+mn-lt"/>
                      </a:endParaRPr>
                    </a:p>
                  </a:txBody>
                  <a:tcPr/>
                </a:tc>
                <a:extLst>
                  <a:ext uri="{0D108BD9-81ED-4DB2-BD59-A6C34878D82A}">
                    <a16:rowId xmlns:a16="http://schemas.microsoft.com/office/drawing/2014/main" val="10006"/>
                  </a:ext>
                </a:extLst>
              </a:tr>
            </a:tbl>
          </a:graphicData>
        </a:graphic>
      </p:graphicFrame>
      <p:sp>
        <p:nvSpPr>
          <p:cNvPr id="13" name="Rectangle 12">
            <a:extLst>
              <a:ext uri="{FF2B5EF4-FFF2-40B4-BE49-F238E27FC236}">
                <a16:creationId xmlns:a16="http://schemas.microsoft.com/office/drawing/2014/main" id="{73D3BBE7-9DFB-4AA9-B161-D2E25D54953A}"/>
              </a:ext>
            </a:extLst>
          </p:cNvPr>
          <p:cNvSpPr/>
          <p:nvPr/>
        </p:nvSpPr>
        <p:spPr>
          <a:xfrm>
            <a:off x="999939" y="5792779"/>
            <a:ext cx="9903087"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just">
              <a:lnSpc>
                <a:spcPct val="100000"/>
              </a:lnSpc>
              <a:spcBef>
                <a:spcPts val="95"/>
              </a:spcBef>
            </a:pPr>
            <a:r>
              <a:rPr lang="en-IN" sz="1400" b="1" spc="-5" dirty="0">
                <a:cs typeface="Calibri"/>
              </a:rPr>
              <a:t>Majority of </a:t>
            </a:r>
            <a:r>
              <a:rPr lang="en-IN" sz="1400" b="1" spc="-10" dirty="0">
                <a:cs typeface="Calibri"/>
              </a:rPr>
              <a:t>patent </a:t>
            </a:r>
            <a:r>
              <a:rPr lang="en-IN" sz="1400" b="1" spc="-5" dirty="0">
                <a:cs typeface="Calibri"/>
              </a:rPr>
              <a:t>applications </a:t>
            </a:r>
            <a:r>
              <a:rPr lang="en-IN" sz="1400" b="1" spc="-15" dirty="0">
                <a:cs typeface="Calibri"/>
              </a:rPr>
              <a:t>were </a:t>
            </a:r>
            <a:r>
              <a:rPr lang="en-IN" sz="1400" b="1" spc="-5" dirty="0">
                <a:cs typeface="Calibri"/>
              </a:rPr>
              <a:t>assigned with IPC </a:t>
            </a:r>
            <a:r>
              <a:rPr lang="en-IN" sz="1400" b="1" spc="-10" dirty="0" smtClean="0">
                <a:cs typeface="Calibri"/>
              </a:rPr>
              <a:t>“H04W-004” </a:t>
            </a:r>
            <a:r>
              <a:rPr lang="en-IN" sz="1400" b="1" spc="-25" dirty="0" smtClean="0">
                <a:cs typeface="Calibri"/>
              </a:rPr>
              <a:t>followed </a:t>
            </a:r>
            <a:r>
              <a:rPr lang="en-IN" sz="1400" b="1" spc="-25" dirty="0">
                <a:cs typeface="Calibri"/>
              </a:rPr>
              <a:t>by IPC </a:t>
            </a:r>
            <a:r>
              <a:rPr lang="en-IN" sz="1400" b="1" spc="-25" dirty="0" smtClean="0">
                <a:cs typeface="Calibri"/>
              </a:rPr>
              <a:t>”H04W-064” </a:t>
            </a:r>
            <a:r>
              <a:rPr lang="en-IN" sz="1400" b="1" spc="-25" dirty="0">
                <a:cs typeface="Calibri"/>
              </a:rPr>
              <a:t>and </a:t>
            </a:r>
            <a:r>
              <a:rPr lang="en-IN" sz="1400" b="1" spc="-25" dirty="0" smtClean="0">
                <a:cs typeface="Calibri"/>
              </a:rPr>
              <a:t>”</a:t>
            </a:r>
            <a:r>
              <a:rPr lang="en-IN" sz="1400" b="1" spc="-10" dirty="0" smtClean="0">
                <a:cs typeface="Calibri"/>
              </a:rPr>
              <a:t> H04W-008” </a:t>
            </a:r>
            <a:endParaRPr lang="en-IN" sz="1400" b="1" dirty="0">
              <a:cs typeface="Calibri"/>
            </a:endParaRPr>
          </a:p>
        </p:txBody>
      </p:sp>
      <p:sp>
        <p:nvSpPr>
          <p:cNvPr id="14" name="Rectangle 13">
            <a:extLst>
              <a:ext uri="{FF2B5EF4-FFF2-40B4-BE49-F238E27FC236}">
                <a16:creationId xmlns:a16="http://schemas.microsoft.com/office/drawing/2014/main" id="{1ED8342F-69FC-4469-A5DA-44066670E98F}"/>
              </a:ext>
            </a:extLst>
          </p:cNvPr>
          <p:cNvSpPr/>
          <p:nvPr/>
        </p:nvSpPr>
        <p:spPr>
          <a:xfrm>
            <a:off x="999939" y="5480920"/>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5" name="Chart 14"/>
          <p:cNvGraphicFramePr/>
          <p:nvPr/>
        </p:nvGraphicFramePr>
        <p:xfrm>
          <a:off x="533400" y="914400"/>
          <a:ext cx="60198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292366"/>
            <a:ext cx="4553585" cy="492759"/>
          </a:xfrm>
          <a:custGeom>
            <a:avLst/>
            <a:gdLst/>
            <a:ahLst/>
            <a:cxnLst/>
            <a:rect l="l" t="t" r="r" b="b"/>
            <a:pathLst>
              <a:path w="4553585" h="492759">
                <a:moveTo>
                  <a:pt x="0" y="492175"/>
                </a:moveTo>
                <a:lnTo>
                  <a:pt x="4553394" y="492175"/>
                </a:lnTo>
                <a:lnTo>
                  <a:pt x="4553394"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p:nvPr/>
        </p:nvSpPr>
        <p:spPr>
          <a:xfrm>
            <a:off x="2898139" y="6486333"/>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
        <p:nvSpPr>
          <p:cNvPr id="5" name="object 5"/>
          <p:cNvSpPr txBox="1"/>
          <p:nvPr/>
        </p:nvSpPr>
        <p:spPr>
          <a:xfrm>
            <a:off x="10883862" y="6450094"/>
            <a:ext cx="1137285" cy="197490"/>
          </a:xfrm>
          <a:prstGeom prst="rect">
            <a:avLst/>
          </a:prstGeom>
        </p:spPr>
        <p:txBody>
          <a:bodyPr vert="horz" wrap="square" lIns="0" tIns="12700" rIns="0" bIns="0" rtlCol="0">
            <a:spAutoFit/>
          </a:bodyPr>
          <a:lstStyle/>
          <a:p>
            <a:pPr marL="12700">
              <a:lnSpc>
                <a:spcPct val="100000"/>
              </a:lnSpc>
              <a:spcBef>
                <a:spcPts val="100"/>
              </a:spcBef>
            </a:pPr>
            <a:r>
              <a:rPr sz="1200" i="1" u="sng" spc="-5" dirty="0">
                <a:solidFill>
                  <a:srgbClr val="0462C1"/>
                </a:solidFill>
                <a:uFill>
                  <a:solidFill>
                    <a:srgbClr val="0462C1"/>
                  </a:solidFill>
                </a:uFill>
                <a:latin typeface="Calibri"/>
                <a:cs typeface="Calibri"/>
                <a:hlinkClick r:id="rId2"/>
              </a:rPr>
              <a:t>Source:</a:t>
            </a:r>
            <a:r>
              <a:rPr lang="sv-SE" sz="1200" i="1" u="sng" spc="-5" dirty="0">
                <a:solidFill>
                  <a:srgbClr val="0462C1"/>
                </a:solidFill>
                <a:uFill>
                  <a:solidFill>
                    <a:srgbClr val="0462C1"/>
                  </a:solidFill>
                </a:uFill>
                <a:latin typeface="Calibri"/>
                <a:cs typeface="Calibri"/>
              </a:rPr>
              <a:t>WIPO</a:t>
            </a:r>
            <a:endParaRPr sz="1200" dirty="0">
              <a:latin typeface="Calibri"/>
              <a:cs typeface="Calibri"/>
            </a:endParaRPr>
          </a:p>
        </p:txBody>
      </p:sp>
      <p:sp>
        <p:nvSpPr>
          <p:cNvPr id="6" name="object 6"/>
          <p:cNvSpPr txBox="1">
            <a:spLocks noGrp="1"/>
          </p:cNvSpPr>
          <p:nvPr>
            <p:ph type="title"/>
          </p:nvPr>
        </p:nvSpPr>
        <p:spPr>
          <a:xfrm>
            <a:off x="272540" y="381000"/>
            <a:ext cx="4147060" cy="289823"/>
          </a:xfrm>
          <a:prstGeom prst="rect">
            <a:avLst/>
          </a:prstGeom>
        </p:spPr>
        <p:txBody>
          <a:bodyPr vert="horz" wrap="square" lIns="0" tIns="12700" rIns="0" bIns="0" rtlCol="0">
            <a:spAutoFit/>
          </a:bodyPr>
          <a:lstStyle/>
          <a:p>
            <a:pPr marL="12700">
              <a:lnSpc>
                <a:spcPct val="100000"/>
              </a:lnSpc>
              <a:spcBef>
                <a:spcPts val="100"/>
              </a:spcBef>
            </a:pPr>
            <a:r>
              <a:rPr lang="en-IN" sz="1800" spc="-5" dirty="0" smtClean="0">
                <a:latin typeface="Arial" pitchFamily="34" charset="0"/>
                <a:cs typeface="Arial" pitchFamily="34" charset="0"/>
              </a:rPr>
              <a:t>6.2. IPC </a:t>
            </a:r>
            <a:r>
              <a:rPr lang="en-IN" sz="1800" spc="-10" dirty="0" smtClean="0">
                <a:latin typeface="Arial" pitchFamily="34" charset="0"/>
                <a:cs typeface="Arial" pitchFamily="34" charset="0"/>
              </a:rPr>
              <a:t>Sub </a:t>
            </a:r>
            <a:r>
              <a:rPr lang="en-IN" sz="1800" spc="-15" dirty="0" smtClean="0">
                <a:latin typeface="Arial" pitchFamily="34" charset="0"/>
                <a:cs typeface="Arial" pitchFamily="34" charset="0"/>
              </a:rPr>
              <a:t>Class</a:t>
            </a:r>
            <a:r>
              <a:rPr lang="en-IN" sz="1800" spc="-100" dirty="0" smtClean="0">
                <a:latin typeface="Arial" pitchFamily="34" charset="0"/>
                <a:cs typeface="Arial" pitchFamily="34" charset="0"/>
              </a:rPr>
              <a:t> </a:t>
            </a:r>
            <a:r>
              <a:rPr lang="en-IN" sz="1800" spc="-15" dirty="0" smtClean="0">
                <a:latin typeface="Arial" pitchFamily="34" charset="0"/>
                <a:cs typeface="Arial" pitchFamily="34" charset="0"/>
              </a:rPr>
              <a:t>Distribution – H04B</a:t>
            </a:r>
            <a:endParaRPr sz="1800" spc="-5" dirty="0">
              <a:latin typeface="Arial" pitchFamily="34" charset="0"/>
              <a:cs typeface="Arial" pitchFamily="34" charset="0"/>
            </a:endParaRPr>
          </a:p>
        </p:txBody>
      </p:sp>
      <p:sp>
        <p:nvSpPr>
          <p:cNvPr id="7" name="object 7"/>
          <p:cNvSpPr/>
          <p:nvPr/>
        </p:nvSpPr>
        <p:spPr>
          <a:xfrm>
            <a:off x="131178" y="6504470"/>
            <a:ext cx="719874" cy="235672"/>
          </a:xfrm>
          <a:prstGeom prst="rect">
            <a:avLst/>
          </a:prstGeom>
          <a:blipFill>
            <a:blip r:embed="rId3" cstate="print"/>
            <a:stretch>
              <a:fillRect/>
            </a:stretch>
          </a:blipFill>
        </p:spPr>
        <p:txBody>
          <a:bodyPr wrap="square" lIns="0" tIns="0" rIns="0" bIns="0" rtlCol="0"/>
          <a:lstStyle/>
          <a:p>
            <a:endParaRPr/>
          </a:p>
        </p:txBody>
      </p:sp>
      <p:graphicFrame>
        <p:nvGraphicFramePr>
          <p:cNvPr id="9" name="Table 8">
            <a:extLst>
              <a:ext uri="{FF2B5EF4-FFF2-40B4-BE49-F238E27FC236}">
                <a16:creationId xmlns:a16="http://schemas.microsoft.com/office/drawing/2014/main" id="{70EE21AC-3EC5-4E45-AE63-A853073946AD}"/>
              </a:ext>
            </a:extLst>
          </p:cNvPr>
          <p:cNvGraphicFramePr>
            <a:graphicFrameLocks noGrp="1"/>
          </p:cNvGraphicFramePr>
          <p:nvPr>
            <p:extLst>
              <p:ext uri="{D42A27DB-BD31-4B8C-83A1-F6EECF244321}">
                <p14:modId xmlns:p14="http://schemas.microsoft.com/office/powerpoint/2010/main" val="2250381730"/>
              </p:ext>
            </p:extLst>
          </p:nvPr>
        </p:nvGraphicFramePr>
        <p:xfrm>
          <a:off x="6524627" y="785125"/>
          <a:ext cx="5133972" cy="3884384"/>
        </p:xfrm>
        <a:graphic>
          <a:graphicData uri="http://schemas.openxmlformats.org/drawingml/2006/table">
            <a:tbl>
              <a:tblPr firstRow="1" bandRow="1">
                <a:tableStyleId>{5C22544A-7EE6-4342-B048-85BDC9FD1C3A}</a:tableStyleId>
              </a:tblPr>
              <a:tblGrid>
                <a:gridCol w="1095372">
                  <a:extLst>
                    <a:ext uri="{9D8B030D-6E8A-4147-A177-3AD203B41FA5}">
                      <a16:colId xmlns:a16="http://schemas.microsoft.com/office/drawing/2014/main" val="1432319583"/>
                    </a:ext>
                  </a:extLst>
                </a:gridCol>
                <a:gridCol w="4038600">
                  <a:extLst>
                    <a:ext uri="{9D8B030D-6E8A-4147-A177-3AD203B41FA5}">
                      <a16:colId xmlns:a16="http://schemas.microsoft.com/office/drawing/2014/main" val="368250330"/>
                    </a:ext>
                  </a:extLst>
                </a:gridCol>
              </a:tblGrid>
              <a:tr h="482079">
                <a:tc>
                  <a:txBody>
                    <a:bodyPr/>
                    <a:lstStyle/>
                    <a:p>
                      <a:pPr algn="ctr">
                        <a:lnSpc>
                          <a:spcPct val="150000"/>
                        </a:lnSpc>
                      </a:pPr>
                      <a:r>
                        <a:rPr lang="sv-SE" sz="1400" dirty="0">
                          <a:latin typeface="+mn-lt"/>
                        </a:rPr>
                        <a:t>IPC</a:t>
                      </a:r>
                      <a:endParaRPr lang="en-IN" sz="1400" dirty="0">
                        <a:latin typeface="+mn-lt"/>
                      </a:endParaRPr>
                    </a:p>
                  </a:txBody>
                  <a:tcPr/>
                </a:tc>
                <a:tc>
                  <a:txBody>
                    <a:bodyPr/>
                    <a:lstStyle/>
                    <a:p>
                      <a:pPr algn="ctr">
                        <a:lnSpc>
                          <a:spcPct val="150000"/>
                        </a:lnSpc>
                      </a:pPr>
                      <a:r>
                        <a:rPr lang="sv-SE" sz="1400" dirty="0">
                          <a:latin typeface="+mn-lt"/>
                        </a:rPr>
                        <a:t>DEFINITION</a:t>
                      </a:r>
                      <a:endParaRPr lang="en-IN" sz="1400" dirty="0">
                        <a:latin typeface="+mn-lt"/>
                      </a:endParaRPr>
                    </a:p>
                  </a:txBody>
                  <a:tcPr/>
                </a:tc>
                <a:extLst>
                  <a:ext uri="{0D108BD9-81ED-4DB2-BD59-A6C34878D82A}">
                    <a16:rowId xmlns:a16="http://schemas.microsoft.com/office/drawing/2014/main" val="2068178045"/>
                  </a:ext>
                </a:extLst>
              </a:tr>
              <a:tr h="332996">
                <a:tc>
                  <a:txBody>
                    <a:bodyPr/>
                    <a:lstStyle/>
                    <a:p>
                      <a:pPr algn="l" fontAlgn="b"/>
                      <a:r>
                        <a:rPr lang="en-IN" sz="1200" b="0" i="0" u="none" strike="noStrike" smtClean="0">
                          <a:solidFill>
                            <a:srgbClr val="000000"/>
                          </a:solidFill>
                          <a:latin typeface="+mn-lt"/>
                        </a:rPr>
                        <a:t>H04B-007</a:t>
                      </a:r>
                      <a:endParaRPr lang="en-IN" sz="1200" b="0" i="0" u="none" strike="noStrike" dirty="0">
                        <a:solidFill>
                          <a:srgbClr val="000000"/>
                        </a:solidFill>
                        <a:latin typeface="+mn-lt"/>
                      </a:endParaRP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i="0" dirty="0" smtClean="0">
                          <a:solidFill>
                            <a:schemeClr val="dk1"/>
                          </a:solidFill>
                          <a:latin typeface="+mn-lt"/>
                          <a:ea typeface="+mn-ea"/>
                          <a:cs typeface="+mn-cs"/>
                        </a:rPr>
                        <a:t>Radio transmission systems, i.e. Using radiation field</a:t>
                      </a:r>
                      <a:endParaRPr lang="en-IN" sz="1200" b="0" dirty="0">
                        <a:latin typeface="+mn-lt"/>
                        <a:cs typeface="Arial" panose="020B0604020202020204" pitchFamily="34" charset="0"/>
                      </a:endParaRPr>
                    </a:p>
                  </a:txBody>
                  <a:tcPr anchor="ctr"/>
                </a:tc>
                <a:extLst>
                  <a:ext uri="{0D108BD9-81ED-4DB2-BD59-A6C34878D82A}">
                    <a16:rowId xmlns:a16="http://schemas.microsoft.com/office/drawing/2014/main" val="4112567728"/>
                  </a:ext>
                </a:extLst>
              </a:tr>
              <a:tr h="328602">
                <a:tc>
                  <a:txBody>
                    <a:bodyPr/>
                    <a:lstStyle/>
                    <a:p>
                      <a:pPr algn="l" fontAlgn="b"/>
                      <a:r>
                        <a:rPr lang="en-IN" sz="1200" b="0" i="0" u="none" strike="noStrike" dirty="0" smtClean="0">
                          <a:solidFill>
                            <a:srgbClr val="000000"/>
                          </a:solidFill>
                          <a:latin typeface="+mn-lt"/>
                        </a:rPr>
                        <a:t>H04B-001</a:t>
                      </a:r>
                      <a:endParaRPr lang="en-IN" sz="1200" b="0" i="0" u="none" strike="noStrike" dirty="0">
                        <a:solidFill>
                          <a:srgbClr val="000000"/>
                        </a:solidFill>
                        <a:latin typeface="+mn-lt"/>
                      </a:endParaRPr>
                    </a:p>
                  </a:txBody>
                  <a:tcPr marL="0" marR="0" marT="0" marB="0" anchor="ctr"/>
                </a:tc>
                <a:tc>
                  <a:txBody>
                    <a:bodyPr/>
                    <a:lstStyle/>
                    <a:p>
                      <a:pPr algn="just"/>
                      <a:r>
                        <a:rPr lang="en-IN" sz="1200" b="0" i="0" dirty="0" smtClean="0">
                          <a:solidFill>
                            <a:schemeClr val="dk1"/>
                          </a:solidFill>
                          <a:latin typeface="+mn-lt"/>
                          <a:ea typeface="+mn-ea"/>
                          <a:cs typeface="+mn-cs"/>
                        </a:rPr>
                        <a:t>Details of transmission systems, not covered by a single one of groups </a:t>
                      </a:r>
                      <a:endParaRPr lang="en-IN" sz="1200" b="0" dirty="0">
                        <a:latin typeface="+mn-lt"/>
                      </a:endParaRPr>
                    </a:p>
                  </a:txBody>
                  <a:tcPr anchor="ctr"/>
                </a:tc>
                <a:extLst>
                  <a:ext uri="{0D108BD9-81ED-4DB2-BD59-A6C34878D82A}">
                    <a16:rowId xmlns:a16="http://schemas.microsoft.com/office/drawing/2014/main" val="795732584"/>
                  </a:ext>
                </a:extLst>
              </a:tr>
              <a:tr h="482079">
                <a:tc>
                  <a:txBody>
                    <a:bodyPr/>
                    <a:lstStyle/>
                    <a:p>
                      <a:pPr algn="l" fontAlgn="b"/>
                      <a:r>
                        <a:rPr lang="en-IN" sz="1200" b="0" i="0" u="none" strike="noStrike" smtClean="0">
                          <a:solidFill>
                            <a:srgbClr val="000000"/>
                          </a:solidFill>
                          <a:latin typeface="+mn-lt"/>
                        </a:rPr>
                        <a:t>H04B-010</a:t>
                      </a:r>
                      <a:endParaRPr lang="en-IN" sz="1200" b="0" i="0" u="none" strike="noStrike" dirty="0">
                        <a:solidFill>
                          <a:srgbClr val="000000"/>
                        </a:solidFill>
                        <a:latin typeface="+mn-lt"/>
                      </a:endParaRPr>
                    </a:p>
                  </a:txBody>
                  <a:tcPr marL="0" marR="0" marT="0" marB="0" anchor="ctr"/>
                </a:tc>
                <a:tc>
                  <a:txBody>
                    <a:bodyPr/>
                    <a:lstStyle/>
                    <a:p>
                      <a:pPr algn="just"/>
                      <a:r>
                        <a:rPr lang="en-IN" sz="1200" b="0" i="0" dirty="0" smtClean="0">
                          <a:solidFill>
                            <a:schemeClr val="dk1"/>
                          </a:solidFill>
                          <a:latin typeface="+mn-lt"/>
                          <a:ea typeface="+mn-ea"/>
                          <a:cs typeface="+mn-cs"/>
                        </a:rPr>
                        <a:t>Transmission systems employing electromagnetic waves other than radio-waves, e.g. Infrared, visible or ultraviolet light, or employing corpuscular radiation, e.g. Quantum communication</a:t>
                      </a:r>
                      <a:endParaRPr lang="en-IN" sz="1200" b="0" dirty="0">
                        <a:latin typeface="+mn-lt"/>
                        <a:cs typeface="Arial" panose="020B0604020202020204" pitchFamily="34" charset="0"/>
                      </a:endParaRPr>
                    </a:p>
                  </a:txBody>
                  <a:tcPr anchor="ctr"/>
                </a:tc>
                <a:extLst>
                  <a:ext uri="{0D108BD9-81ED-4DB2-BD59-A6C34878D82A}">
                    <a16:rowId xmlns:a16="http://schemas.microsoft.com/office/drawing/2014/main" val="921345570"/>
                  </a:ext>
                </a:extLst>
              </a:tr>
              <a:tr h="342912">
                <a:tc>
                  <a:txBody>
                    <a:bodyPr/>
                    <a:lstStyle/>
                    <a:p>
                      <a:pPr algn="l" fontAlgn="b"/>
                      <a:r>
                        <a:rPr lang="en-IN" sz="1200" b="0" i="0" u="none" strike="noStrike" smtClean="0">
                          <a:solidFill>
                            <a:srgbClr val="000000"/>
                          </a:solidFill>
                          <a:latin typeface="+mn-lt"/>
                        </a:rPr>
                        <a:t>H04B-005</a:t>
                      </a:r>
                      <a:endParaRPr lang="en-IN" sz="1200" b="0" i="0" u="none" strike="noStrike" dirty="0">
                        <a:solidFill>
                          <a:srgbClr val="000000"/>
                        </a:solidFill>
                        <a:latin typeface="+mn-lt"/>
                      </a:endParaRPr>
                    </a:p>
                  </a:txBody>
                  <a:tcPr marL="0" marR="0" marT="0" marB="0" anchor="ctr"/>
                </a:tc>
                <a:tc>
                  <a:txBody>
                    <a:bodyPr/>
                    <a:lstStyle/>
                    <a:p>
                      <a:pPr algn="just"/>
                      <a:r>
                        <a:rPr lang="en-IN" sz="1200" b="0" i="0" dirty="0" smtClean="0">
                          <a:solidFill>
                            <a:schemeClr val="dk1"/>
                          </a:solidFill>
                          <a:latin typeface="+mn-lt"/>
                          <a:ea typeface="+mn-ea"/>
                          <a:cs typeface="+mn-cs"/>
                        </a:rPr>
                        <a:t>Near-field transmission systems, e.g. Inductive loop type</a:t>
                      </a:r>
                      <a:endParaRPr lang="en-IN" sz="1200" b="0" dirty="0">
                        <a:latin typeface="+mn-lt"/>
                      </a:endParaRPr>
                    </a:p>
                  </a:txBody>
                  <a:tcPr anchor="ctr"/>
                </a:tc>
                <a:extLst>
                  <a:ext uri="{0D108BD9-81ED-4DB2-BD59-A6C34878D82A}">
                    <a16:rowId xmlns:a16="http://schemas.microsoft.com/office/drawing/2014/main" val="3582356435"/>
                  </a:ext>
                </a:extLst>
              </a:tr>
              <a:tr h="482079">
                <a:tc>
                  <a:txBody>
                    <a:bodyPr/>
                    <a:lstStyle/>
                    <a:p>
                      <a:pPr algn="l" fontAlgn="b"/>
                      <a:r>
                        <a:rPr lang="en-IN" sz="1200" b="0" i="0" u="none" strike="noStrike" smtClean="0">
                          <a:solidFill>
                            <a:srgbClr val="000000"/>
                          </a:solidFill>
                          <a:latin typeface="+mn-lt"/>
                        </a:rPr>
                        <a:t>H04B-017</a:t>
                      </a:r>
                      <a:endParaRPr lang="en-IN" sz="1200" b="0" i="0" u="none" strike="noStrike" dirty="0">
                        <a:solidFill>
                          <a:srgbClr val="000000"/>
                        </a:solidFill>
                        <a:latin typeface="+mn-lt"/>
                      </a:endParaRPr>
                    </a:p>
                  </a:txBody>
                  <a:tcPr marL="0" marR="0" marT="0" marB="0" anchor="ctr"/>
                </a:tc>
                <a:tc>
                  <a:txBody>
                    <a:bodyPr/>
                    <a:lstStyle/>
                    <a:p>
                      <a:pPr algn="just"/>
                      <a:r>
                        <a:rPr lang="en-IN" sz="1200" b="0" i="0" dirty="0" smtClean="0">
                          <a:solidFill>
                            <a:schemeClr val="dk1"/>
                          </a:solidFill>
                          <a:latin typeface="+mn-lt"/>
                          <a:ea typeface="+mn-ea"/>
                          <a:cs typeface="+mn-cs"/>
                        </a:rPr>
                        <a:t>Monitoring; testing </a:t>
                      </a:r>
                      <a:endParaRPr lang="en-IN" sz="1200" b="0" dirty="0">
                        <a:latin typeface="+mn-lt"/>
                      </a:endParaRPr>
                    </a:p>
                  </a:txBody>
                  <a:tcPr anchor="ctr"/>
                </a:tc>
                <a:extLst>
                  <a:ext uri="{0D108BD9-81ED-4DB2-BD59-A6C34878D82A}">
                    <a16:rowId xmlns:a16="http://schemas.microsoft.com/office/drawing/2014/main" val="10005"/>
                  </a:ext>
                </a:extLst>
              </a:tr>
              <a:tr h="482079">
                <a:tc>
                  <a:txBody>
                    <a:bodyPr/>
                    <a:lstStyle/>
                    <a:p>
                      <a:pPr algn="l" fontAlgn="b"/>
                      <a:r>
                        <a:rPr lang="en-IN" sz="1200" b="0" i="0" u="none" strike="noStrike" smtClean="0">
                          <a:solidFill>
                            <a:srgbClr val="000000"/>
                          </a:solidFill>
                          <a:latin typeface="+mn-lt"/>
                        </a:rPr>
                        <a:t>H04B-003</a:t>
                      </a:r>
                      <a:endParaRPr lang="en-IN" sz="1200" b="0" i="0" u="none" strike="noStrike" dirty="0">
                        <a:solidFill>
                          <a:srgbClr val="000000"/>
                        </a:solidFill>
                        <a:latin typeface="+mn-lt"/>
                      </a:endParaRPr>
                    </a:p>
                  </a:txBody>
                  <a:tcPr marL="0" marR="0" marT="0" marB="0" anchor="ctr"/>
                </a:tc>
                <a:tc>
                  <a:txBody>
                    <a:bodyPr/>
                    <a:lstStyle/>
                    <a:p>
                      <a:pPr algn="just"/>
                      <a:r>
                        <a:rPr lang="en-IN" sz="1200" b="0" i="0" dirty="0" smtClean="0">
                          <a:solidFill>
                            <a:schemeClr val="dk1"/>
                          </a:solidFill>
                          <a:latin typeface="+mn-lt"/>
                          <a:ea typeface="+mn-ea"/>
                          <a:cs typeface="+mn-cs"/>
                        </a:rPr>
                        <a:t>Line transmission systems</a:t>
                      </a:r>
                      <a:endParaRPr lang="en-IN" sz="1200" b="0" dirty="0">
                        <a:latin typeface="+mn-lt"/>
                      </a:endParaRPr>
                    </a:p>
                  </a:txBody>
                  <a:tcPr anchor="ctr"/>
                </a:tc>
                <a:extLst>
                  <a:ext uri="{0D108BD9-81ED-4DB2-BD59-A6C34878D82A}">
                    <a16:rowId xmlns:a16="http://schemas.microsoft.com/office/drawing/2014/main" val="10006"/>
                  </a:ext>
                </a:extLst>
              </a:tr>
              <a:tr h="482079">
                <a:tc>
                  <a:txBody>
                    <a:bodyPr/>
                    <a:lstStyle/>
                    <a:p>
                      <a:pPr algn="l" fontAlgn="b"/>
                      <a:r>
                        <a:rPr lang="en-IN" sz="1200" b="0" i="0" u="none" strike="noStrike" smtClean="0">
                          <a:solidFill>
                            <a:srgbClr val="000000"/>
                          </a:solidFill>
                          <a:latin typeface="+mn-lt"/>
                        </a:rPr>
                        <a:t>H04B-015</a:t>
                      </a:r>
                      <a:endParaRPr lang="en-IN" sz="1200" b="0" i="0" u="none" strike="noStrike" dirty="0">
                        <a:solidFill>
                          <a:srgbClr val="000000"/>
                        </a:solidFill>
                        <a:latin typeface="+mn-lt"/>
                      </a:endParaRPr>
                    </a:p>
                  </a:txBody>
                  <a:tcPr marL="0" marR="0" marT="0" marB="0" anchor="ctr"/>
                </a:tc>
                <a:tc>
                  <a:txBody>
                    <a:bodyPr/>
                    <a:lstStyle/>
                    <a:p>
                      <a:pPr algn="just"/>
                      <a:r>
                        <a:rPr lang="en-IN" sz="1200" b="0" i="0" dirty="0" smtClean="0">
                          <a:solidFill>
                            <a:schemeClr val="dk1"/>
                          </a:solidFill>
                          <a:latin typeface="+mn-lt"/>
                          <a:ea typeface="+mn-ea"/>
                          <a:cs typeface="+mn-cs"/>
                        </a:rPr>
                        <a:t>Suppression or limitation of noise or interference </a:t>
                      </a:r>
                      <a:endParaRPr lang="en-IN" sz="1200" b="0" dirty="0">
                        <a:latin typeface="+mn-lt"/>
                      </a:endParaRPr>
                    </a:p>
                  </a:txBody>
                  <a:tcPr anchor="ctr"/>
                </a:tc>
                <a:extLst>
                  <a:ext uri="{0D108BD9-81ED-4DB2-BD59-A6C34878D82A}">
                    <a16:rowId xmlns:a16="http://schemas.microsoft.com/office/drawing/2014/main" val="10007"/>
                  </a:ext>
                </a:extLst>
              </a:tr>
            </a:tbl>
          </a:graphicData>
        </a:graphic>
      </p:graphicFrame>
      <p:sp>
        <p:nvSpPr>
          <p:cNvPr id="10" name="Rectangle 9">
            <a:extLst>
              <a:ext uri="{FF2B5EF4-FFF2-40B4-BE49-F238E27FC236}">
                <a16:creationId xmlns:a16="http://schemas.microsoft.com/office/drawing/2014/main" id="{73D3BBE7-9DFB-4AA9-B161-D2E25D54953A}"/>
              </a:ext>
            </a:extLst>
          </p:cNvPr>
          <p:cNvSpPr/>
          <p:nvPr/>
        </p:nvSpPr>
        <p:spPr>
          <a:xfrm>
            <a:off x="999939" y="5792779"/>
            <a:ext cx="9903087"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just">
              <a:lnSpc>
                <a:spcPct val="100000"/>
              </a:lnSpc>
              <a:spcBef>
                <a:spcPts val="95"/>
              </a:spcBef>
            </a:pPr>
            <a:r>
              <a:rPr lang="en-IN" sz="1400" b="1" spc="-5" dirty="0">
                <a:cs typeface="Calibri"/>
              </a:rPr>
              <a:t>Majority of </a:t>
            </a:r>
            <a:r>
              <a:rPr lang="en-IN" sz="1400" b="1" spc="-10" dirty="0">
                <a:cs typeface="Calibri"/>
              </a:rPr>
              <a:t>patent </a:t>
            </a:r>
            <a:r>
              <a:rPr lang="en-IN" sz="1400" b="1" spc="-5" dirty="0">
                <a:cs typeface="Calibri"/>
              </a:rPr>
              <a:t>applications </a:t>
            </a:r>
            <a:r>
              <a:rPr lang="en-IN" sz="1400" b="1" spc="-15" dirty="0">
                <a:cs typeface="Calibri"/>
              </a:rPr>
              <a:t>were </a:t>
            </a:r>
            <a:r>
              <a:rPr lang="en-IN" sz="1400" b="1" spc="-5" dirty="0">
                <a:cs typeface="Calibri"/>
              </a:rPr>
              <a:t>assigned with IPC </a:t>
            </a:r>
            <a:r>
              <a:rPr lang="en-IN" sz="1400" b="1" spc="-10" dirty="0" smtClean="0">
                <a:cs typeface="Calibri"/>
              </a:rPr>
              <a:t>“H04B-007” </a:t>
            </a:r>
            <a:r>
              <a:rPr lang="en-IN" sz="1400" b="1" spc="-25" dirty="0" smtClean="0">
                <a:cs typeface="Calibri"/>
              </a:rPr>
              <a:t>followed </a:t>
            </a:r>
            <a:r>
              <a:rPr lang="en-IN" sz="1400" b="1" spc="-25" dirty="0">
                <a:cs typeface="Calibri"/>
              </a:rPr>
              <a:t>by IPC </a:t>
            </a:r>
            <a:r>
              <a:rPr lang="en-IN" sz="1400" b="1" spc="-25" dirty="0" smtClean="0">
                <a:cs typeface="Calibri"/>
              </a:rPr>
              <a:t>” H04B-001” </a:t>
            </a:r>
            <a:r>
              <a:rPr lang="en-IN" sz="1400" b="1" spc="-25" dirty="0">
                <a:cs typeface="Calibri"/>
              </a:rPr>
              <a:t>and </a:t>
            </a:r>
            <a:r>
              <a:rPr lang="en-IN" sz="1400" b="1" spc="-25" dirty="0" smtClean="0">
                <a:cs typeface="Calibri"/>
              </a:rPr>
              <a:t>” H04B-010”</a:t>
            </a:r>
            <a:endParaRPr lang="en-IN" sz="1400" b="1" dirty="0">
              <a:cs typeface="Calibri"/>
            </a:endParaRPr>
          </a:p>
        </p:txBody>
      </p:sp>
      <p:sp>
        <p:nvSpPr>
          <p:cNvPr id="11" name="Rectangle 10">
            <a:extLst>
              <a:ext uri="{FF2B5EF4-FFF2-40B4-BE49-F238E27FC236}">
                <a16:creationId xmlns:a16="http://schemas.microsoft.com/office/drawing/2014/main" id="{1ED8342F-69FC-4469-A5DA-44066670E98F}"/>
              </a:ext>
            </a:extLst>
          </p:cNvPr>
          <p:cNvSpPr/>
          <p:nvPr/>
        </p:nvSpPr>
        <p:spPr>
          <a:xfrm>
            <a:off x="999939" y="5480920"/>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3" name="Chart 12"/>
          <p:cNvGraphicFramePr/>
          <p:nvPr/>
        </p:nvGraphicFramePr>
        <p:xfrm>
          <a:off x="838200" y="838200"/>
          <a:ext cx="5591212" cy="406244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292366"/>
            <a:ext cx="4553585" cy="492759"/>
          </a:xfrm>
          <a:custGeom>
            <a:avLst/>
            <a:gdLst/>
            <a:ahLst/>
            <a:cxnLst/>
            <a:rect l="l" t="t" r="r" b="b"/>
            <a:pathLst>
              <a:path w="4553585" h="492759">
                <a:moveTo>
                  <a:pt x="0" y="492175"/>
                </a:moveTo>
                <a:lnTo>
                  <a:pt x="4553394" y="492175"/>
                </a:lnTo>
                <a:lnTo>
                  <a:pt x="4553394"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p:nvPr/>
        </p:nvSpPr>
        <p:spPr>
          <a:xfrm>
            <a:off x="2898139" y="6486333"/>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
        <p:nvSpPr>
          <p:cNvPr id="5" name="object 5"/>
          <p:cNvSpPr txBox="1"/>
          <p:nvPr/>
        </p:nvSpPr>
        <p:spPr>
          <a:xfrm>
            <a:off x="10883862" y="6450094"/>
            <a:ext cx="1137285" cy="197490"/>
          </a:xfrm>
          <a:prstGeom prst="rect">
            <a:avLst/>
          </a:prstGeom>
        </p:spPr>
        <p:txBody>
          <a:bodyPr vert="horz" wrap="square" lIns="0" tIns="12700" rIns="0" bIns="0" rtlCol="0">
            <a:spAutoFit/>
          </a:bodyPr>
          <a:lstStyle/>
          <a:p>
            <a:pPr marL="12700">
              <a:lnSpc>
                <a:spcPct val="100000"/>
              </a:lnSpc>
              <a:spcBef>
                <a:spcPts val="100"/>
              </a:spcBef>
            </a:pPr>
            <a:r>
              <a:rPr sz="1200" i="1" u="sng" spc="-5" dirty="0">
                <a:solidFill>
                  <a:srgbClr val="0462C1"/>
                </a:solidFill>
                <a:uFill>
                  <a:solidFill>
                    <a:srgbClr val="0462C1"/>
                  </a:solidFill>
                </a:uFill>
                <a:latin typeface="Calibri"/>
                <a:cs typeface="Calibri"/>
                <a:hlinkClick r:id="rId3"/>
              </a:rPr>
              <a:t>Source:</a:t>
            </a:r>
            <a:r>
              <a:rPr lang="sv-SE" sz="1200" i="1" u="sng" spc="-5" dirty="0">
                <a:solidFill>
                  <a:srgbClr val="0462C1"/>
                </a:solidFill>
                <a:uFill>
                  <a:solidFill>
                    <a:srgbClr val="0462C1"/>
                  </a:solidFill>
                </a:uFill>
                <a:latin typeface="Calibri"/>
                <a:cs typeface="Calibri"/>
                <a:hlinkClick r:id="rId3"/>
              </a:rPr>
              <a:t>WIPO</a:t>
            </a:r>
            <a:endParaRPr lang="sv-SE" sz="1200" i="1" u="sng" spc="-5" dirty="0">
              <a:solidFill>
                <a:srgbClr val="0462C1"/>
              </a:solidFill>
              <a:uFill>
                <a:solidFill>
                  <a:srgbClr val="0462C1"/>
                </a:solidFill>
              </a:uFill>
              <a:latin typeface="Calibri"/>
              <a:cs typeface="Calibri"/>
            </a:endParaRPr>
          </a:p>
        </p:txBody>
      </p:sp>
      <p:sp>
        <p:nvSpPr>
          <p:cNvPr id="6" name="object 6"/>
          <p:cNvSpPr txBox="1">
            <a:spLocks noGrp="1"/>
          </p:cNvSpPr>
          <p:nvPr>
            <p:ph type="title"/>
          </p:nvPr>
        </p:nvSpPr>
        <p:spPr>
          <a:xfrm>
            <a:off x="272540" y="381000"/>
            <a:ext cx="4299460" cy="289823"/>
          </a:xfrm>
          <a:prstGeom prst="rect">
            <a:avLst/>
          </a:prstGeom>
        </p:spPr>
        <p:txBody>
          <a:bodyPr vert="horz" wrap="square" lIns="0" tIns="12700" rIns="0" bIns="0" rtlCol="0">
            <a:spAutoFit/>
          </a:bodyPr>
          <a:lstStyle/>
          <a:p>
            <a:pPr marL="12700">
              <a:lnSpc>
                <a:spcPct val="100000"/>
              </a:lnSpc>
              <a:spcBef>
                <a:spcPts val="100"/>
              </a:spcBef>
            </a:pPr>
            <a:r>
              <a:rPr lang="en-IN" sz="1800" spc="-5" dirty="0" smtClean="0">
                <a:latin typeface="Arial" pitchFamily="34" charset="0"/>
                <a:cs typeface="Arial" pitchFamily="34" charset="0"/>
              </a:rPr>
              <a:t>6.3. IPC </a:t>
            </a:r>
            <a:r>
              <a:rPr lang="en-IN" sz="1800" spc="-10" dirty="0" smtClean="0">
                <a:latin typeface="Arial" pitchFamily="34" charset="0"/>
                <a:cs typeface="Arial" pitchFamily="34" charset="0"/>
              </a:rPr>
              <a:t>Sub </a:t>
            </a:r>
            <a:r>
              <a:rPr lang="en-IN" sz="1800" spc="-15" dirty="0" smtClean="0">
                <a:latin typeface="Arial" pitchFamily="34" charset="0"/>
                <a:cs typeface="Arial" pitchFamily="34" charset="0"/>
              </a:rPr>
              <a:t>Class</a:t>
            </a:r>
            <a:r>
              <a:rPr lang="en-IN" sz="1800" spc="-100" dirty="0" smtClean="0">
                <a:latin typeface="Arial" pitchFamily="34" charset="0"/>
                <a:cs typeface="Arial" pitchFamily="34" charset="0"/>
              </a:rPr>
              <a:t> </a:t>
            </a:r>
            <a:r>
              <a:rPr lang="en-IN" sz="1800" spc="-15" dirty="0" smtClean="0">
                <a:latin typeface="Arial" pitchFamily="34" charset="0"/>
                <a:cs typeface="Arial" pitchFamily="34" charset="0"/>
              </a:rPr>
              <a:t>Distribution – G01S</a:t>
            </a:r>
            <a:endParaRPr sz="1800" spc="-5" dirty="0">
              <a:latin typeface="Arial" pitchFamily="34" charset="0"/>
              <a:cs typeface="Arial" pitchFamily="34" charset="0"/>
            </a:endParaRPr>
          </a:p>
        </p:txBody>
      </p:sp>
      <p:sp>
        <p:nvSpPr>
          <p:cNvPr id="7" name="object 7"/>
          <p:cNvSpPr/>
          <p:nvPr/>
        </p:nvSpPr>
        <p:spPr>
          <a:xfrm>
            <a:off x="131178" y="6504470"/>
            <a:ext cx="719874" cy="235672"/>
          </a:xfrm>
          <a:prstGeom prst="rect">
            <a:avLst/>
          </a:prstGeom>
          <a:blipFill>
            <a:blip r:embed="rId4" cstate="print"/>
            <a:stretch>
              <a:fillRect/>
            </a:stretch>
          </a:blipFill>
        </p:spPr>
        <p:txBody>
          <a:bodyPr wrap="square" lIns="0" tIns="0" rIns="0" bIns="0" rtlCol="0"/>
          <a:lstStyle/>
          <a:p>
            <a:endParaRPr/>
          </a:p>
        </p:txBody>
      </p:sp>
      <p:graphicFrame>
        <p:nvGraphicFramePr>
          <p:cNvPr id="9" name="Table 8">
            <a:extLst>
              <a:ext uri="{FF2B5EF4-FFF2-40B4-BE49-F238E27FC236}">
                <a16:creationId xmlns:a16="http://schemas.microsoft.com/office/drawing/2014/main" id="{70EE21AC-3EC5-4E45-AE63-A853073946AD}"/>
              </a:ext>
            </a:extLst>
          </p:cNvPr>
          <p:cNvGraphicFramePr>
            <a:graphicFrameLocks noGrp="1"/>
          </p:cNvGraphicFramePr>
          <p:nvPr>
            <p:extLst>
              <p:ext uri="{D42A27DB-BD31-4B8C-83A1-F6EECF244321}">
                <p14:modId xmlns:p14="http://schemas.microsoft.com/office/powerpoint/2010/main" val="2250381730"/>
              </p:ext>
            </p:extLst>
          </p:nvPr>
        </p:nvGraphicFramePr>
        <p:xfrm>
          <a:off x="6524627" y="785125"/>
          <a:ext cx="5133972" cy="4713198"/>
        </p:xfrm>
        <a:graphic>
          <a:graphicData uri="http://schemas.openxmlformats.org/drawingml/2006/table">
            <a:tbl>
              <a:tblPr firstRow="1" bandRow="1">
                <a:tableStyleId>{5C22544A-7EE6-4342-B048-85BDC9FD1C3A}</a:tableStyleId>
              </a:tblPr>
              <a:tblGrid>
                <a:gridCol w="1095372">
                  <a:extLst>
                    <a:ext uri="{9D8B030D-6E8A-4147-A177-3AD203B41FA5}">
                      <a16:colId xmlns:a16="http://schemas.microsoft.com/office/drawing/2014/main" val="1432319583"/>
                    </a:ext>
                  </a:extLst>
                </a:gridCol>
                <a:gridCol w="4038600">
                  <a:extLst>
                    <a:ext uri="{9D8B030D-6E8A-4147-A177-3AD203B41FA5}">
                      <a16:colId xmlns:a16="http://schemas.microsoft.com/office/drawing/2014/main" val="368250330"/>
                    </a:ext>
                  </a:extLst>
                </a:gridCol>
              </a:tblGrid>
              <a:tr h="482079">
                <a:tc>
                  <a:txBody>
                    <a:bodyPr/>
                    <a:lstStyle/>
                    <a:p>
                      <a:pPr algn="ctr">
                        <a:lnSpc>
                          <a:spcPct val="150000"/>
                        </a:lnSpc>
                      </a:pPr>
                      <a:r>
                        <a:rPr lang="sv-SE" sz="1400" dirty="0">
                          <a:latin typeface="+mn-lt"/>
                        </a:rPr>
                        <a:t>IPC</a:t>
                      </a:r>
                      <a:endParaRPr lang="en-IN" sz="1400" dirty="0">
                        <a:latin typeface="+mn-lt"/>
                      </a:endParaRPr>
                    </a:p>
                  </a:txBody>
                  <a:tcPr/>
                </a:tc>
                <a:tc>
                  <a:txBody>
                    <a:bodyPr/>
                    <a:lstStyle/>
                    <a:p>
                      <a:pPr algn="ctr">
                        <a:lnSpc>
                          <a:spcPct val="150000"/>
                        </a:lnSpc>
                      </a:pPr>
                      <a:r>
                        <a:rPr lang="sv-SE" sz="1400" dirty="0">
                          <a:latin typeface="+mn-lt"/>
                        </a:rPr>
                        <a:t>DEFINITION</a:t>
                      </a:r>
                      <a:endParaRPr lang="en-IN" sz="1400" dirty="0">
                        <a:latin typeface="+mn-lt"/>
                      </a:endParaRPr>
                    </a:p>
                  </a:txBody>
                  <a:tcPr/>
                </a:tc>
                <a:extLst>
                  <a:ext uri="{0D108BD9-81ED-4DB2-BD59-A6C34878D82A}">
                    <a16:rowId xmlns:a16="http://schemas.microsoft.com/office/drawing/2014/main" val="2068178045"/>
                  </a:ext>
                </a:extLst>
              </a:tr>
              <a:tr h="332996">
                <a:tc>
                  <a:txBody>
                    <a:bodyPr/>
                    <a:lstStyle/>
                    <a:p>
                      <a:pPr algn="l" fontAlgn="b"/>
                      <a:r>
                        <a:rPr lang="en-IN" sz="1200" b="0" i="0" u="none" strike="noStrike" dirty="0" smtClean="0">
                          <a:solidFill>
                            <a:srgbClr val="000000"/>
                          </a:solidFill>
                          <a:latin typeface="+mn-lt"/>
                        </a:rPr>
                        <a:t>G01S-001</a:t>
                      </a:r>
                      <a:endParaRPr lang="en-IN" sz="1200" b="0" i="0" u="none" strike="noStrike" dirty="0">
                        <a:solidFill>
                          <a:srgbClr val="000000"/>
                        </a:solidFill>
                        <a:latin typeface="+mn-lt"/>
                      </a:endParaRP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dirty="0" smtClean="0">
                          <a:latin typeface="+mn-lt"/>
                          <a:cs typeface="Arial" panose="020B0604020202020204" pitchFamily="34" charset="0"/>
                        </a:rPr>
                        <a:t>Beacons or beacon systems transmitting signals having a characteristic or characteristics capable of being detected by non-directional receivers and defining directions, positions, or position lines fixed relatively to the beacon transmitters;</a:t>
                      </a:r>
                      <a:endParaRPr lang="en-IN" sz="1200" b="0" dirty="0">
                        <a:latin typeface="+mn-lt"/>
                        <a:cs typeface="Arial" panose="020B0604020202020204" pitchFamily="34" charset="0"/>
                      </a:endParaRPr>
                    </a:p>
                  </a:txBody>
                  <a:tcPr/>
                </a:tc>
                <a:extLst>
                  <a:ext uri="{0D108BD9-81ED-4DB2-BD59-A6C34878D82A}">
                    <a16:rowId xmlns:a16="http://schemas.microsoft.com/office/drawing/2014/main" val="4112567728"/>
                  </a:ext>
                </a:extLst>
              </a:tr>
              <a:tr h="328602">
                <a:tc>
                  <a:txBody>
                    <a:bodyPr/>
                    <a:lstStyle/>
                    <a:p>
                      <a:pPr algn="l" fontAlgn="b"/>
                      <a:r>
                        <a:rPr lang="en-IN" sz="1200" b="0" i="0" u="none" strike="noStrike" dirty="0" smtClean="0">
                          <a:solidFill>
                            <a:srgbClr val="000000"/>
                          </a:solidFill>
                          <a:latin typeface="+mn-lt"/>
                        </a:rPr>
                        <a:t>G01S-019</a:t>
                      </a:r>
                      <a:endParaRPr lang="en-IN" sz="1200" b="0" i="0" u="none" strike="noStrike" dirty="0">
                        <a:solidFill>
                          <a:srgbClr val="000000"/>
                        </a:solidFill>
                        <a:latin typeface="+mn-lt"/>
                      </a:endParaRP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dirty="0" smtClean="0">
                          <a:latin typeface="+mn-lt"/>
                        </a:rPr>
                        <a:t>Satellite radio beacon positioning systems; determining position, velocity or attitude using signals transmitted by such systems</a:t>
                      </a:r>
                      <a:endParaRPr lang="en-IN" sz="1200" b="0" dirty="0">
                        <a:latin typeface="+mn-lt"/>
                      </a:endParaRPr>
                    </a:p>
                  </a:txBody>
                  <a:tcPr/>
                </a:tc>
                <a:extLst>
                  <a:ext uri="{0D108BD9-81ED-4DB2-BD59-A6C34878D82A}">
                    <a16:rowId xmlns:a16="http://schemas.microsoft.com/office/drawing/2014/main" val="795732584"/>
                  </a:ext>
                </a:extLst>
              </a:tr>
              <a:tr h="482079">
                <a:tc>
                  <a:txBody>
                    <a:bodyPr/>
                    <a:lstStyle/>
                    <a:p>
                      <a:pPr algn="l" fontAlgn="b"/>
                      <a:r>
                        <a:rPr lang="en-IN" sz="1200" b="0" i="0" u="none" strike="noStrike" dirty="0" smtClean="0">
                          <a:solidFill>
                            <a:srgbClr val="000000"/>
                          </a:solidFill>
                          <a:latin typeface="+mn-lt"/>
                        </a:rPr>
                        <a:t>G01S-013</a:t>
                      </a:r>
                      <a:endParaRPr lang="en-IN" sz="1200" b="0" i="0" u="none" strike="noStrike" dirty="0">
                        <a:solidFill>
                          <a:srgbClr val="000000"/>
                        </a:solidFill>
                        <a:latin typeface="+mn-lt"/>
                      </a:endParaRP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dirty="0" smtClean="0">
                          <a:latin typeface="+mn-lt"/>
                          <a:cs typeface="Arial" panose="020B0604020202020204" pitchFamily="34" charset="0"/>
                        </a:rPr>
                        <a:t>Systems using the reflection or </a:t>
                      </a:r>
                      <a:r>
                        <a:rPr lang="en-IN" sz="1200" b="0" dirty="0" err="1" smtClean="0">
                          <a:latin typeface="+mn-lt"/>
                          <a:cs typeface="Arial" panose="020B0604020202020204" pitchFamily="34" charset="0"/>
                        </a:rPr>
                        <a:t>reradiation</a:t>
                      </a:r>
                      <a:r>
                        <a:rPr lang="en-IN" sz="1200" b="0" dirty="0" smtClean="0">
                          <a:latin typeface="+mn-lt"/>
                          <a:cs typeface="Arial" panose="020B0604020202020204" pitchFamily="34" charset="0"/>
                        </a:rPr>
                        <a:t> of radio waves, e.g. Radar systems; analogous systems using reflection or </a:t>
                      </a:r>
                      <a:r>
                        <a:rPr lang="en-IN" sz="1200" b="0" dirty="0" err="1" smtClean="0">
                          <a:latin typeface="+mn-lt"/>
                          <a:cs typeface="Arial" panose="020B0604020202020204" pitchFamily="34" charset="0"/>
                        </a:rPr>
                        <a:t>reradiation</a:t>
                      </a:r>
                      <a:r>
                        <a:rPr lang="en-IN" sz="1200" b="0" dirty="0" smtClean="0">
                          <a:latin typeface="+mn-lt"/>
                          <a:cs typeface="Arial" panose="020B0604020202020204" pitchFamily="34" charset="0"/>
                        </a:rPr>
                        <a:t> of waves whose nature or wavelength is irrelevant or unspecified</a:t>
                      </a:r>
                      <a:endParaRPr lang="en-IN" sz="1200" b="0" dirty="0">
                        <a:latin typeface="+mn-lt"/>
                        <a:cs typeface="Arial" panose="020B0604020202020204" pitchFamily="34" charset="0"/>
                      </a:endParaRPr>
                    </a:p>
                  </a:txBody>
                  <a:tcPr/>
                </a:tc>
                <a:extLst>
                  <a:ext uri="{0D108BD9-81ED-4DB2-BD59-A6C34878D82A}">
                    <a16:rowId xmlns:a16="http://schemas.microsoft.com/office/drawing/2014/main" val="921345570"/>
                  </a:ext>
                </a:extLst>
              </a:tr>
              <a:tr h="342912">
                <a:tc>
                  <a:txBody>
                    <a:bodyPr/>
                    <a:lstStyle/>
                    <a:p>
                      <a:pPr algn="l" fontAlgn="b"/>
                      <a:r>
                        <a:rPr lang="en-IN" sz="1200" b="0" i="0" u="none" strike="noStrike" dirty="0" smtClean="0">
                          <a:solidFill>
                            <a:srgbClr val="000000"/>
                          </a:solidFill>
                          <a:latin typeface="+mn-lt"/>
                        </a:rPr>
                        <a:t>G01S-005</a:t>
                      </a:r>
                      <a:endParaRPr lang="en-IN" sz="1200" b="0" i="0" u="none" strike="noStrike" dirty="0">
                        <a:solidFill>
                          <a:srgbClr val="000000"/>
                        </a:solidFill>
                        <a:latin typeface="+mn-lt"/>
                      </a:endParaRP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dirty="0" smtClean="0">
                          <a:latin typeface="+mn-lt"/>
                        </a:rPr>
                        <a:t>Position-fixing by co-ordinating two or more direction or position line determinations; position-fixing by co-ordinating two or more distance determinations</a:t>
                      </a:r>
                      <a:endParaRPr lang="en-IN" sz="1200" b="0" dirty="0">
                        <a:latin typeface="+mn-lt"/>
                      </a:endParaRPr>
                    </a:p>
                  </a:txBody>
                  <a:tcPr/>
                </a:tc>
                <a:extLst>
                  <a:ext uri="{0D108BD9-81ED-4DB2-BD59-A6C34878D82A}">
                    <a16:rowId xmlns:a16="http://schemas.microsoft.com/office/drawing/2014/main" val="3582356435"/>
                  </a:ext>
                </a:extLst>
              </a:tr>
              <a:tr h="482079">
                <a:tc>
                  <a:txBody>
                    <a:bodyPr/>
                    <a:lstStyle/>
                    <a:p>
                      <a:pPr algn="l" fontAlgn="b"/>
                      <a:r>
                        <a:rPr lang="en-IN" sz="1200" b="0" i="0" u="none" strike="noStrike" dirty="0" smtClean="0">
                          <a:solidFill>
                            <a:srgbClr val="000000"/>
                          </a:solidFill>
                          <a:latin typeface="+mn-lt"/>
                        </a:rPr>
                        <a:t>G01S-003</a:t>
                      </a:r>
                      <a:endParaRPr lang="en-IN" sz="1200" b="0" i="0" u="none" strike="noStrike" dirty="0">
                        <a:solidFill>
                          <a:srgbClr val="000000"/>
                        </a:solidFill>
                        <a:latin typeface="+mn-lt"/>
                      </a:endParaRP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dirty="0" smtClean="0">
                          <a:latin typeface="+mn-lt"/>
                        </a:rPr>
                        <a:t>Direction-finders for determining the direction from which infrasonic, sonic, ultrasonic, or electromagnetic waves, or particle emission, not having a directional significance, are being received </a:t>
                      </a:r>
                      <a:endParaRPr lang="en-IN" sz="1200" b="0" dirty="0">
                        <a:latin typeface="+mn-lt"/>
                      </a:endParaRPr>
                    </a:p>
                  </a:txBody>
                  <a:tcPr/>
                </a:tc>
                <a:extLst>
                  <a:ext uri="{0D108BD9-81ED-4DB2-BD59-A6C34878D82A}">
                    <a16:rowId xmlns:a16="http://schemas.microsoft.com/office/drawing/2014/main" val="10005"/>
                  </a:ext>
                </a:extLst>
              </a:tr>
              <a:tr h="482079">
                <a:tc>
                  <a:txBody>
                    <a:bodyPr/>
                    <a:lstStyle/>
                    <a:p>
                      <a:pPr algn="l" fontAlgn="b"/>
                      <a:r>
                        <a:rPr lang="en-IN" sz="1200" b="0" i="0" u="none" strike="noStrike" dirty="0" smtClean="0">
                          <a:solidFill>
                            <a:srgbClr val="000000"/>
                          </a:solidFill>
                          <a:latin typeface="+mn-lt"/>
                        </a:rPr>
                        <a:t>G01S-017</a:t>
                      </a:r>
                      <a:endParaRPr lang="en-IN" sz="1200" b="0" i="0" u="none" strike="noStrike" dirty="0">
                        <a:solidFill>
                          <a:srgbClr val="000000"/>
                        </a:solidFill>
                        <a:latin typeface="+mn-lt"/>
                      </a:endParaRP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dirty="0" smtClean="0">
                          <a:latin typeface="+mn-lt"/>
                        </a:rPr>
                        <a:t>Systems using the reflection or </a:t>
                      </a:r>
                      <a:r>
                        <a:rPr lang="en-IN" sz="1200" b="0" dirty="0" err="1" smtClean="0">
                          <a:latin typeface="+mn-lt"/>
                        </a:rPr>
                        <a:t>reradiation</a:t>
                      </a:r>
                      <a:r>
                        <a:rPr lang="en-IN" sz="1200" b="0" dirty="0" smtClean="0">
                          <a:latin typeface="+mn-lt"/>
                        </a:rPr>
                        <a:t> of electromagnetic waves other than radio waves</a:t>
                      </a:r>
                      <a:endParaRPr lang="en-IN" sz="1200" b="0" dirty="0">
                        <a:latin typeface="+mn-lt"/>
                      </a:endParaRPr>
                    </a:p>
                  </a:txBody>
                  <a:tcPr/>
                </a:tc>
                <a:extLst>
                  <a:ext uri="{0D108BD9-81ED-4DB2-BD59-A6C34878D82A}">
                    <a16:rowId xmlns:a16="http://schemas.microsoft.com/office/drawing/2014/main" val="10006"/>
                  </a:ext>
                </a:extLst>
              </a:tr>
            </a:tbl>
          </a:graphicData>
        </a:graphic>
      </p:graphicFrame>
      <p:sp>
        <p:nvSpPr>
          <p:cNvPr id="10" name="Rectangle 9">
            <a:extLst>
              <a:ext uri="{FF2B5EF4-FFF2-40B4-BE49-F238E27FC236}">
                <a16:creationId xmlns:a16="http://schemas.microsoft.com/office/drawing/2014/main" id="{73D3BBE7-9DFB-4AA9-B161-D2E25D54953A}"/>
              </a:ext>
            </a:extLst>
          </p:cNvPr>
          <p:cNvSpPr/>
          <p:nvPr/>
        </p:nvSpPr>
        <p:spPr>
          <a:xfrm>
            <a:off x="999939" y="5943600"/>
            <a:ext cx="9903087" cy="409370"/>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just">
              <a:lnSpc>
                <a:spcPct val="100000"/>
              </a:lnSpc>
              <a:spcBef>
                <a:spcPts val="95"/>
              </a:spcBef>
            </a:pPr>
            <a:r>
              <a:rPr lang="en-IN" sz="1400" b="1" spc="-5" dirty="0">
                <a:cs typeface="Calibri"/>
              </a:rPr>
              <a:t>Majority of </a:t>
            </a:r>
            <a:r>
              <a:rPr lang="en-IN" sz="1400" b="1" spc="-10" dirty="0">
                <a:cs typeface="Calibri"/>
              </a:rPr>
              <a:t>patent </a:t>
            </a:r>
            <a:r>
              <a:rPr lang="en-IN" sz="1400" b="1" spc="-5" dirty="0">
                <a:cs typeface="Calibri"/>
              </a:rPr>
              <a:t>applications </a:t>
            </a:r>
            <a:r>
              <a:rPr lang="en-IN" sz="1400" b="1" spc="-15" dirty="0">
                <a:cs typeface="Calibri"/>
              </a:rPr>
              <a:t>were </a:t>
            </a:r>
            <a:r>
              <a:rPr lang="en-IN" sz="1400" b="1" spc="-5" dirty="0">
                <a:cs typeface="Calibri"/>
              </a:rPr>
              <a:t>assigned with IPC </a:t>
            </a:r>
            <a:r>
              <a:rPr lang="en-IN" sz="1400" b="1" spc="-10" dirty="0" smtClean="0">
                <a:cs typeface="Calibri"/>
              </a:rPr>
              <a:t>“G01S-001” followed </a:t>
            </a:r>
            <a:r>
              <a:rPr lang="en-IN" sz="1400" b="1" spc="-25" dirty="0" smtClean="0">
                <a:cs typeface="Calibri"/>
              </a:rPr>
              <a:t>by </a:t>
            </a:r>
            <a:r>
              <a:rPr lang="en-IN" sz="1400" b="1" spc="-25" dirty="0">
                <a:cs typeface="Calibri"/>
              </a:rPr>
              <a:t>IPC </a:t>
            </a:r>
            <a:r>
              <a:rPr lang="en-IN" sz="1400" b="1" spc="-25" dirty="0" smtClean="0">
                <a:cs typeface="Calibri"/>
              </a:rPr>
              <a:t>”G01S-019” </a:t>
            </a:r>
            <a:r>
              <a:rPr lang="en-IN" sz="1400" b="1" spc="-25" dirty="0">
                <a:cs typeface="Calibri"/>
              </a:rPr>
              <a:t>and </a:t>
            </a:r>
            <a:r>
              <a:rPr lang="en-IN" sz="1400" b="1" spc="-25" dirty="0" smtClean="0">
                <a:cs typeface="Calibri"/>
              </a:rPr>
              <a:t>”G01S-013”</a:t>
            </a:r>
            <a:endParaRPr lang="en-IN" sz="1400" b="1" dirty="0">
              <a:cs typeface="Calibri"/>
            </a:endParaRPr>
          </a:p>
        </p:txBody>
      </p:sp>
      <p:sp>
        <p:nvSpPr>
          <p:cNvPr id="11" name="Rectangle 10">
            <a:extLst>
              <a:ext uri="{FF2B5EF4-FFF2-40B4-BE49-F238E27FC236}">
                <a16:creationId xmlns:a16="http://schemas.microsoft.com/office/drawing/2014/main" id="{1ED8342F-69FC-4469-A5DA-44066670E98F}"/>
              </a:ext>
            </a:extLst>
          </p:cNvPr>
          <p:cNvSpPr/>
          <p:nvPr/>
        </p:nvSpPr>
        <p:spPr>
          <a:xfrm>
            <a:off x="999939" y="5602387"/>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3" name="Chart 12"/>
          <p:cNvGraphicFramePr/>
          <p:nvPr/>
        </p:nvGraphicFramePr>
        <p:xfrm>
          <a:off x="609600" y="914400"/>
          <a:ext cx="5286412" cy="4143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4969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292366"/>
            <a:ext cx="4553585" cy="492759"/>
          </a:xfrm>
          <a:custGeom>
            <a:avLst/>
            <a:gdLst/>
            <a:ahLst/>
            <a:cxnLst/>
            <a:rect l="l" t="t" r="r" b="b"/>
            <a:pathLst>
              <a:path w="4553585" h="492759">
                <a:moveTo>
                  <a:pt x="0" y="492175"/>
                </a:moveTo>
                <a:lnTo>
                  <a:pt x="4553394" y="492175"/>
                </a:lnTo>
                <a:lnTo>
                  <a:pt x="4553394"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p:nvPr/>
        </p:nvSpPr>
        <p:spPr>
          <a:xfrm>
            <a:off x="2898139" y="6486333"/>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
        <p:nvSpPr>
          <p:cNvPr id="5" name="object 5"/>
          <p:cNvSpPr txBox="1"/>
          <p:nvPr/>
        </p:nvSpPr>
        <p:spPr>
          <a:xfrm>
            <a:off x="10883862" y="6450094"/>
            <a:ext cx="1137285" cy="197490"/>
          </a:xfrm>
          <a:prstGeom prst="rect">
            <a:avLst/>
          </a:prstGeom>
        </p:spPr>
        <p:txBody>
          <a:bodyPr vert="horz" wrap="square" lIns="0" tIns="12700" rIns="0" bIns="0" rtlCol="0">
            <a:spAutoFit/>
          </a:bodyPr>
          <a:lstStyle/>
          <a:p>
            <a:pPr marL="12700">
              <a:lnSpc>
                <a:spcPct val="100000"/>
              </a:lnSpc>
              <a:spcBef>
                <a:spcPts val="100"/>
              </a:spcBef>
            </a:pPr>
            <a:r>
              <a:rPr sz="1200" i="1" u="sng" spc="-5" dirty="0">
                <a:solidFill>
                  <a:srgbClr val="0462C1"/>
                </a:solidFill>
                <a:uFill>
                  <a:solidFill>
                    <a:srgbClr val="0462C1"/>
                  </a:solidFill>
                </a:uFill>
                <a:latin typeface="Calibri"/>
                <a:cs typeface="Calibri"/>
                <a:hlinkClick r:id="rId2"/>
              </a:rPr>
              <a:t>Source:</a:t>
            </a:r>
            <a:r>
              <a:rPr lang="sv-SE" sz="1200" i="1" u="sng" spc="-5" dirty="0">
                <a:solidFill>
                  <a:srgbClr val="0462C1"/>
                </a:solidFill>
                <a:uFill>
                  <a:solidFill>
                    <a:srgbClr val="0462C1"/>
                  </a:solidFill>
                </a:uFill>
                <a:latin typeface="Calibri"/>
                <a:cs typeface="Calibri"/>
                <a:hlinkClick r:id="rId2"/>
              </a:rPr>
              <a:t>WIPO</a:t>
            </a:r>
            <a:endParaRPr lang="sv-SE" sz="1200" i="1" u="sng" spc="-5" dirty="0">
              <a:solidFill>
                <a:srgbClr val="0462C1"/>
              </a:solidFill>
              <a:uFill>
                <a:solidFill>
                  <a:srgbClr val="0462C1"/>
                </a:solidFill>
              </a:uFill>
              <a:latin typeface="Calibri"/>
              <a:cs typeface="Calibri"/>
            </a:endParaRPr>
          </a:p>
        </p:txBody>
      </p:sp>
      <p:sp>
        <p:nvSpPr>
          <p:cNvPr id="6" name="object 6"/>
          <p:cNvSpPr txBox="1">
            <a:spLocks noGrp="1"/>
          </p:cNvSpPr>
          <p:nvPr>
            <p:ph type="title"/>
          </p:nvPr>
        </p:nvSpPr>
        <p:spPr>
          <a:xfrm>
            <a:off x="272540" y="381000"/>
            <a:ext cx="4223260" cy="289823"/>
          </a:xfrm>
          <a:prstGeom prst="rect">
            <a:avLst/>
          </a:prstGeom>
        </p:spPr>
        <p:txBody>
          <a:bodyPr vert="horz" wrap="square" lIns="0" tIns="12700" rIns="0" bIns="0" rtlCol="0">
            <a:spAutoFit/>
          </a:bodyPr>
          <a:lstStyle/>
          <a:p>
            <a:pPr marL="12700">
              <a:lnSpc>
                <a:spcPct val="100000"/>
              </a:lnSpc>
              <a:spcBef>
                <a:spcPts val="100"/>
              </a:spcBef>
            </a:pPr>
            <a:r>
              <a:rPr lang="en-IN" sz="1800" spc="-5" dirty="0" smtClean="0">
                <a:latin typeface="Arial" pitchFamily="34" charset="0"/>
                <a:cs typeface="Arial" pitchFamily="34" charset="0"/>
              </a:rPr>
              <a:t>6.4. IPC </a:t>
            </a:r>
            <a:r>
              <a:rPr lang="en-IN" sz="1800" spc="-10" dirty="0" smtClean="0">
                <a:latin typeface="Arial" pitchFamily="34" charset="0"/>
                <a:cs typeface="Arial" pitchFamily="34" charset="0"/>
              </a:rPr>
              <a:t>Sub </a:t>
            </a:r>
            <a:r>
              <a:rPr lang="en-IN" sz="1800" spc="-15" dirty="0" smtClean="0">
                <a:latin typeface="Arial" pitchFamily="34" charset="0"/>
                <a:cs typeface="Arial" pitchFamily="34" charset="0"/>
              </a:rPr>
              <a:t>Class</a:t>
            </a:r>
            <a:r>
              <a:rPr lang="en-IN" sz="1800" spc="-100" dirty="0" smtClean="0">
                <a:latin typeface="Arial" pitchFamily="34" charset="0"/>
                <a:cs typeface="Arial" pitchFamily="34" charset="0"/>
              </a:rPr>
              <a:t> </a:t>
            </a:r>
            <a:r>
              <a:rPr lang="en-IN" sz="1800" spc="-15" dirty="0" smtClean="0">
                <a:latin typeface="Arial" pitchFamily="34" charset="0"/>
                <a:cs typeface="Arial" pitchFamily="34" charset="0"/>
              </a:rPr>
              <a:t>Distribution – G08G</a:t>
            </a:r>
            <a:endParaRPr sz="1800" spc="-5" dirty="0">
              <a:latin typeface="Arial" pitchFamily="34" charset="0"/>
              <a:cs typeface="Arial" pitchFamily="34" charset="0"/>
            </a:endParaRPr>
          </a:p>
        </p:txBody>
      </p:sp>
      <p:sp>
        <p:nvSpPr>
          <p:cNvPr id="7" name="object 7"/>
          <p:cNvSpPr/>
          <p:nvPr/>
        </p:nvSpPr>
        <p:spPr>
          <a:xfrm>
            <a:off x="131178" y="6504470"/>
            <a:ext cx="719874" cy="235672"/>
          </a:xfrm>
          <a:prstGeom prst="rect">
            <a:avLst/>
          </a:prstGeom>
          <a:blipFill>
            <a:blip r:embed="rId3" cstate="print"/>
            <a:stretch>
              <a:fillRect/>
            </a:stretch>
          </a:blipFill>
        </p:spPr>
        <p:txBody>
          <a:bodyPr wrap="square" lIns="0" tIns="0" rIns="0" bIns="0" rtlCol="0"/>
          <a:lstStyle/>
          <a:p>
            <a:endParaRPr/>
          </a:p>
        </p:txBody>
      </p:sp>
      <p:graphicFrame>
        <p:nvGraphicFramePr>
          <p:cNvPr id="9" name="Table 8">
            <a:extLst>
              <a:ext uri="{FF2B5EF4-FFF2-40B4-BE49-F238E27FC236}">
                <a16:creationId xmlns:a16="http://schemas.microsoft.com/office/drawing/2014/main" id="{70EE21AC-3EC5-4E45-AE63-A853073946AD}"/>
              </a:ext>
            </a:extLst>
          </p:cNvPr>
          <p:cNvGraphicFramePr>
            <a:graphicFrameLocks noGrp="1"/>
          </p:cNvGraphicFramePr>
          <p:nvPr>
            <p:extLst>
              <p:ext uri="{D42A27DB-BD31-4B8C-83A1-F6EECF244321}">
                <p14:modId xmlns:p14="http://schemas.microsoft.com/office/powerpoint/2010/main" val="2250381730"/>
              </p:ext>
            </p:extLst>
          </p:nvPr>
        </p:nvGraphicFramePr>
        <p:xfrm>
          <a:off x="6477000" y="762000"/>
          <a:ext cx="5133972" cy="1272275"/>
        </p:xfrm>
        <a:graphic>
          <a:graphicData uri="http://schemas.openxmlformats.org/drawingml/2006/table">
            <a:tbl>
              <a:tblPr firstRow="1" bandRow="1">
                <a:tableStyleId>{5C22544A-7EE6-4342-B048-85BDC9FD1C3A}</a:tableStyleId>
              </a:tblPr>
              <a:tblGrid>
                <a:gridCol w="1095372">
                  <a:extLst>
                    <a:ext uri="{9D8B030D-6E8A-4147-A177-3AD203B41FA5}">
                      <a16:colId xmlns:a16="http://schemas.microsoft.com/office/drawing/2014/main" val="1432319583"/>
                    </a:ext>
                  </a:extLst>
                </a:gridCol>
                <a:gridCol w="4038600">
                  <a:extLst>
                    <a:ext uri="{9D8B030D-6E8A-4147-A177-3AD203B41FA5}">
                      <a16:colId xmlns:a16="http://schemas.microsoft.com/office/drawing/2014/main" val="368250330"/>
                    </a:ext>
                  </a:extLst>
                </a:gridCol>
              </a:tblGrid>
              <a:tr h="482079">
                <a:tc>
                  <a:txBody>
                    <a:bodyPr/>
                    <a:lstStyle/>
                    <a:p>
                      <a:pPr algn="ctr">
                        <a:lnSpc>
                          <a:spcPct val="150000"/>
                        </a:lnSpc>
                      </a:pPr>
                      <a:r>
                        <a:rPr lang="sv-SE" sz="1400" dirty="0">
                          <a:latin typeface="+mn-lt"/>
                        </a:rPr>
                        <a:t>IPC</a:t>
                      </a:r>
                      <a:endParaRPr lang="en-IN" sz="1400" dirty="0">
                        <a:latin typeface="+mn-lt"/>
                      </a:endParaRPr>
                    </a:p>
                  </a:txBody>
                  <a:tcPr/>
                </a:tc>
                <a:tc>
                  <a:txBody>
                    <a:bodyPr/>
                    <a:lstStyle/>
                    <a:p>
                      <a:pPr algn="ctr">
                        <a:lnSpc>
                          <a:spcPct val="150000"/>
                        </a:lnSpc>
                      </a:pPr>
                      <a:r>
                        <a:rPr lang="sv-SE" sz="1400" dirty="0">
                          <a:latin typeface="+mn-lt"/>
                        </a:rPr>
                        <a:t>DEFINITION</a:t>
                      </a:r>
                      <a:endParaRPr lang="en-IN" sz="1400" dirty="0">
                        <a:latin typeface="+mn-lt"/>
                      </a:endParaRPr>
                    </a:p>
                  </a:txBody>
                  <a:tcPr/>
                </a:tc>
                <a:extLst>
                  <a:ext uri="{0D108BD9-81ED-4DB2-BD59-A6C34878D82A}">
                    <a16:rowId xmlns:a16="http://schemas.microsoft.com/office/drawing/2014/main" val="2068178045"/>
                  </a:ext>
                </a:extLst>
              </a:tr>
              <a:tr h="332996">
                <a:tc>
                  <a:txBody>
                    <a:bodyPr/>
                    <a:lstStyle/>
                    <a:p>
                      <a:pPr algn="ctr" fontAlgn="b"/>
                      <a:r>
                        <a:rPr lang="en-IN" sz="1200" b="0" dirty="0" smtClean="0">
                          <a:solidFill>
                            <a:schemeClr val="tx1"/>
                          </a:solidFill>
                          <a:latin typeface="+mn-lt"/>
                          <a:ea typeface="+mn-ea"/>
                          <a:cs typeface="Arial" panose="020B0604020202020204" pitchFamily="34" charset="0"/>
                        </a:rPr>
                        <a:t>G08G-001</a:t>
                      </a: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n-IN" sz="1200" b="0" i="0" dirty="0" smtClean="0">
                          <a:solidFill>
                            <a:schemeClr val="dk1"/>
                          </a:solidFill>
                          <a:latin typeface="+mn-lt"/>
                          <a:ea typeface="+mn-ea"/>
                          <a:cs typeface="+mn-cs"/>
                        </a:rPr>
                        <a:t>Traffic control systems for road vehicles </a:t>
                      </a:r>
                      <a:endParaRPr lang="en-IN" sz="1200" b="0" dirty="0">
                        <a:latin typeface="+mn-lt"/>
                        <a:cs typeface="Arial" panose="020B0604020202020204" pitchFamily="34" charset="0"/>
                      </a:endParaRPr>
                    </a:p>
                  </a:txBody>
                  <a:tcPr anchor="ctr"/>
                </a:tc>
                <a:extLst>
                  <a:ext uri="{0D108BD9-81ED-4DB2-BD59-A6C34878D82A}">
                    <a16:rowId xmlns:a16="http://schemas.microsoft.com/office/drawing/2014/main" val="4112567728"/>
                  </a:ext>
                </a:extLst>
              </a:tr>
              <a:tr h="328602">
                <a:tc>
                  <a:txBody>
                    <a:bodyPr/>
                    <a:lstStyle/>
                    <a:p>
                      <a:pPr algn="ctr" fontAlgn="b"/>
                      <a:r>
                        <a:rPr lang="en-IN" sz="1200" b="0" dirty="0" smtClean="0">
                          <a:solidFill>
                            <a:schemeClr val="tx1"/>
                          </a:solidFill>
                          <a:latin typeface="+mn-lt"/>
                          <a:ea typeface="+mn-ea"/>
                          <a:cs typeface="Arial" panose="020B0604020202020204" pitchFamily="34" charset="0"/>
                        </a:rPr>
                        <a:t>G08G-005</a:t>
                      </a:r>
                    </a:p>
                  </a:txBody>
                  <a:tcPr anchor="ctr"/>
                </a:tc>
                <a:tc>
                  <a:txBody>
                    <a:bodyPr/>
                    <a:lstStyle/>
                    <a:p>
                      <a:pPr algn="just"/>
                      <a:r>
                        <a:rPr lang="en-IN" sz="1200" b="0" i="0" dirty="0" smtClean="0">
                          <a:solidFill>
                            <a:schemeClr val="dk1"/>
                          </a:solidFill>
                          <a:latin typeface="+mn-lt"/>
                          <a:ea typeface="+mn-ea"/>
                          <a:cs typeface="+mn-cs"/>
                        </a:rPr>
                        <a:t>Traffic control systems for aircraft , e.g. Air-traffic control [ATC]</a:t>
                      </a:r>
                      <a:endParaRPr lang="en-IN" sz="1200" b="0" dirty="0">
                        <a:latin typeface="+mn-lt"/>
                      </a:endParaRPr>
                    </a:p>
                  </a:txBody>
                  <a:tcPr anchor="ctr"/>
                </a:tc>
                <a:extLst>
                  <a:ext uri="{0D108BD9-81ED-4DB2-BD59-A6C34878D82A}">
                    <a16:rowId xmlns:a16="http://schemas.microsoft.com/office/drawing/2014/main" val="795732584"/>
                  </a:ext>
                </a:extLst>
              </a:tr>
            </a:tbl>
          </a:graphicData>
        </a:graphic>
      </p:graphicFrame>
      <p:sp>
        <p:nvSpPr>
          <p:cNvPr id="10" name="Rectangle 9">
            <a:extLst>
              <a:ext uri="{FF2B5EF4-FFF2-40B4-BE49-F238E27FC236}">
                <a16:creationId xmlns:a16="http://schemas.microsoft.com/office/drawing/2014/main" id="{73D3BBE7-9DFB-4AA9-B161-D2E25D54953A}"/>
              </a:ext>
            </a:extLst>
          </p:cNvPr>
          <p:cNvSpPr/>
          <p:nvPr/>
        </p:nvSpPr>
        <p:spPr>
          <a:xfrm>
            <a:off x="999939" y="5792779"/>
            <a:ext cx="9903087"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just">
              <a:lnSpc>
                <a:spcPct val="100000"/>
              </a:lnSpc>
              <a:spcBef>
                <a:spcPts val="95"/>
              </a:spcBef>
            </a:pPr>
            <a:r>
              <a:rPr lang="en-IN" sz="1400" b="1" spc="-5" dirty="0">
                <a:cs typeface="Calibri"/>
              </a:rPr>
              <a:t>Majority of </a:t>
            </a:r>
            <a:r>
              <a:rPr lang="en-IN" sz="1400" b="1" spc="-10" dirty="0">
                <a:cs typeface="Calibri"/>
              </a:rPr>
              <a:t>patent </a:t>
            </a:r>
            <a:r>
              <a:rPr lang="en-IN" sz="1400" b="1" spc="-5" dirty="0">
                <a:cs typeface="Calibri"/>
              </a:rPr>
              <a:t>applications </a:t>
            </a:r>
            <a:r>
              <a:rPr lang="en-IN" sz="1400" b="1" spc="-15" dirty="0">
                <a:cs typeface="Calibri"/>
              </a:rPr>
              <a:t>were </a:t>
            </a:r>
            <a:r>
              <a:rPr lang="en-IN" sz="1400" b="1" spc="-15" dirty="0" smtClean="0">
                <a:cs typeface="Calibri"/>
              </a:rPr>
              <a:t>96% </a:t>
            </a:r>
            <a:r>
              <a:rPr lang="en-IN" sz="1400" b="1" spc="-5" dirty="0" smtClean="0">
                <a:cs typeface="Calibri"/>
              </a:rPr>
              <a:t>assigned </a:t>
            </a:r>
            <a:r>
              <a:rPr lang="en-IN" sz="1400" b="1" spc="-5" dirty="0">
                <a:cs typeface="Calibri"/>
              </a:rPr>
              <a:t>with IPC </a:t>
            </a:r>
            <a:r>
              <a:rPr lang="en-IN" sz="1400" b="1" spc="-10" dirty="0" smtClean="0">
                <a:cs typeface="Calibri"/>
              </a:rPr>
              <a:t>“G08G-001” </a:t>
            </a:r>
            <a:r>
              <a:rPr lang="en-IN" sz="1400" b="1" spc="-25" dirty="0" smtClean="0">
                <a:cs typeface="Calibri"/>
              </a:rPr>
              <a:t>followed by 4% with IPC ”G08G-005”</a:t>
            </a:r>
            <a:endParaRPr lang="en-IN" sz="1400" b="1" dirty="0">
              <a:cs typeface="Calibri"/>
            </a:endParaRPr>
          </a:p>
        </p:txBody>
      </p:sp>
      <p:sp>
        <p:nvSpPr>
          <p:cNvPr id="11" name="Rectangle 10">
            <a:extLst>
              <a:ext uri="{FF2B5EF4-FFF2-40B4-BE49-F238E27FC236}">
                <a16:creationId xmlns:a16="http://schemas.microsoft.com/office/drawing/2014/main" id="{1ED8342F-69FC-4469-A5DA-44066670E98F}"/>
              </a:ext>
            </a:extLst>
          </p:cNvPr>
          <p:cNvSpPr/>
          <p:nvPr/>
        </p:nvSpPr>
        <p:spPr>
          <a:xfrm>
            <a:off x="999939" y="5480920"/>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graphicFrame>
        <p:nvGraphicFramePr>
          <p:cNvPr id="14" name="Chart 13"/>
          <p:cNvGraphicFramePr/>
          <p:nvPr/>
        </p:nvGraphicFramePr>
        <p:xfrm>
          <a:off x="457200" y="914400"/>
          <a:ext cx="5867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246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292366"/>
            <a:ext cx="4553585" cy="492759"/>
          </a:xfrm>
          <a:custGeom>
            <a:avLst/>
            <a:gdLst/>
            <a:ahLst/>
            <a:cxnLst/>
            <a:rect l="l" t="t" r="r" b="b"/>
            <a:pathLst>
              <a:path w="4553585" h="492759">
                <a:moveTo>
                  <a:pt x="0" y="492175"/>
                </a:moveTo>
                <a:lnTo>
                  <a:pt x="4553394" y="492175"/>
                </a:lnTo>
                <a:lnTo>
                  <a:pt x="4553394"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p:nvPr/>
        </p:nvSpPr>
        <p:spPr>
          <a:xfrm>
            <a:off x="2898139" y="6486333"/>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
        <p:nvSpPr>
          <p:cNvPr id="5" name="object 5"/>
          <p:cNvSpPr txBox="1"/>
          <p:nvPr/>
        </p:nvSpPr>
        <p:spPr>
          <a:xfrm>
            <a:off x="10883862" y="6450094"/>
            <a:ext cx="1137285" cy="197490"/>
          </a:xfrm>
          <a:prstGeom prst="rect">
            <a:avLst/>
          </a:prstGeom>
        </p:spPr>
        <p:txBody>
          <a:bodyPr vert="horz" wrap="square" lIns="0" tIns="12700" rIns="0" bIns="0" rtlCol="0">
            <a:spAutoFit/>
          </a:bodyPr>
          <a:lstStyle/>
          <a:p>
            <a:pPr marL="12700">
              <a:lnSpc>
                <a:spcPct val="100000"/>
              </a:lnSpc>
              <a:spcBef>
                <a:spcPts val="100"/>
              </a:spcBef>
            </a:pPr>
            <a:r>
              <a:rPr sz="1200" i="1" u="sng" spc="-5" dirty="0">
                <a:solidFill>
                  <a:srgbClr val="0462C1"/>
                </a:solidFill>
                <a:uFill>
                  <a:solidFill>
                    <a:srgbClr val="0462C1"/>
                  </a:solidFill>
                </a:uFill>
                <a:latin typeface="Calibri"/>
                <a:cs typeface="Calibri"/>
                <a:hlinkClick r:id="rId2"/>
              </a:rPr>
              <a:t>Source:</a:t>
            </a:r>
            <a:r>
              <a:rPr lang="sv-SE" sz="1200" i="1" u="sng" spc="-5" dirty="0">
                <a:solidFill>
                  <a:srgbClr val="0462C1"/>
                </a:solidFill>
                <a:uFill>
                  <a:solidFill>
                    <a:srgbClr val="0462C1"/>
                  </a:solidFill>
                </a:uFill>
                <a:latin typeface="Calibri"/>
                <a:cs typeface="Calibri"/>
                <a:hlinkClick r:id="rId2"/>
              </a:rPr>
              <a:t>WIPO</a:t>
            </a:r>
            <a:endParaRPr lang="sv-SE" sz="1200" i="1" u="sng" spc="-5" dirty="0">
              <a:solidFill>
                <a:srgbClr val="0462C1"/>
              </a:solidFill>
              <a:uFill>
                <a:solidFill>
                  <a:srgbClr val="0462C1"/>
                </a:solidFill>
              </a:uFill>
              <a:latin typeface="Calibri"/>
              <a:cs typeface="Calibri"/>
            </a:endParaRPr>
          </a:p>
        </p:txBody>
      </p:sp>
      <p:sp>
        <p:nvSpPr>
          <p:cNvPr id="6" name="object 6"/>
          <p:cNvSpPr txBox="1">
            <a:spLocks noGrp="1"/>
          </p:cNvSpPr>
          <p:nvPr>
            <p:ph type="title"/>
          </p:nvPr>
        </p:nvSpPr>
        <p:spPr>
          <a:xfrm>
            <a:off x="272540" y="381000"/>
            <a:ext cx="3996690" cy="289823"/>
          </a:xfrm>
          <a:prstGeom prst="rect">
            <a:avLst/>
          </a:prstGeom>
        </p:spPr>
        <p:txBody>
          <a:bodyPr vert="horz" wrap="square" lIns="0" tIns="12700" rIns="0" bIns="0" rtlCol="0">
            <a:spAutoFit/>
          </a:bodyPr>
          <a:lstStyle/>
          <a:p>
            <a:pPr marL="12700">
              <a:lnSpc>
                <a:spcPct val="100000"/>
              </a:lnSpc>
              <a:spcBef>
                <a:spcPts val="100"/>
              </a:spcBef>
            </a:pPr>
            <a:r>
              <a:rPr lang="en-IN" sz="1800" spc="-5" dirty="0" smtClean="0">
                <a:latin typeface="Arial" pitchFamily="34" charset="0"/>
                <a:cs typeface="Arial" pitchFamily="34" charset="0"/>
              </a:rPr>
              <a:t>7. Conclusion</a:t>
            </a:r>
            <a:endParaRPr sz="1800" spc="-5" dirty="0">
              <a:latin typeface="Arial" pitchFamily="34" charset="0"/>
              <a:cs typeface="Arial" pitchFamily="34" charset="0"/>
            </a:endParaRPr>
          </a:p>
        </p:txBody>
      </p:sp>
      <p:sp>
        <p:nvSpPr>
          <p:cNvPr id="7" name="object 7"/>
          <p:cNvSpPr/>
          <p:nvPr/>
        </p:nvSpPr>
        <p:spPr>
          <a:xfrm>
            <a:off x="131178" y="6504470"/>
            <a:ext cx="719874" cy="235672"/>
          </a:xfrm>
          <a:prstGeom prst="rect">
            <a:avLst/>
          </a:prstGeom>
          <a:blipFill>
            <a:blip r:embed="rId3" cstate="print"/>
            <a:stretch>
              <a:fillRect/>
            </a:stretch>
          </a:blipFill>
        </p:spPr>
        <p:txBody>
          <a:bodyPr wrap="square" lIns="0" tIns="0" rIns="0" bIns="0" rtlCol="0"/>
          <a:lstStyle/>
          <a:p>
            <a:endParaRPr/>
          </a:p>
        </p:txBody>
      </p:sp>
      <p:sp>
        <p:nvSpPr>
          <p:cNvPr id="12" name="TextBox 11">
            <a:extLst>
              <a:ext uri="{FF2B5EF4-FFF2-40B4-BE49-F238E27FC236}">
                <a16:creationId xmlns:a16="http://schemas.microsoft.com/office/drawing/2014/main" id="{3AD86EDA-ABDD-461D-AC6E-1F12F2C9682A}"/>
              </a:ext>
            </a:extLst>
          </p:cNvPr>
          <p:cNvSpPr txBox="1"/>
          <p:nvPr/>
        </p:nvSpPr>
        <p:spPr>
          <a:xfrm>
            <a:off x="990600" y="871203"/>
            <a:ext cx="10210800" cy="2862322"/>
          </a:xfrm>
          <a:prstGeom prst="rect">
            <a:avLst/>
          </a:prstGeom>
          <a:noFill/>
        </p:spPr>
        <p:txBody>
          <a:bodyPr wrap="square" rtlCol="0">
            <a:spAutoFit/>
          </a:bodyPr>
          <a:lstStyle/>
          <a:p>
            <a:pPr lvl="0" algn="just">
              <a:buFont typeface="Wingdings" pitchFamily="2" charset="2"/>
              <a:buChar char="v"/>
            </a:pPr>
            <a:r>
              <a:rPr lang="en-IN" dirty="0" smtClean="0"/>
              <a:t> Beacon technology is evolving and </a:t>
            </a:r>
            <a:r>
              <a:rPr lang="en-IN" dirty="0" smtClean="0"/>
              <a:t>is </a:t>
            </a:r>
            <a:r>
              <a:rPr lang="en-IN" dirty="0" smtClean="0"/>
              <a:t>poised to contribute heavily to the business and marketing </a:t>
            </a:r>
            <a:r>
              <a:rPr lang="en-IN" dirty="0" smtClean="0"/>
              <a:t>landscape.</a:t>
            </a:r>
            <a:endParaRPr lang="en-IN" dirty="0" smtClean="0"/>
          </a:p>
          <a:p>
            <a:pPr lvl="0" algn="just">
              <a:buFont typeface="Wingdings" pitchFamily="2" charset="2"/>
              <a:buChar char="v"/>
            </a:pPr>
            <a:endParaRPr lang="en-IN" dirty="0" smtClean="0"/>
          </a:p>
          <a:p>
            <a:pPr lvl="0" algn="just">
              <a:buFont typeface="Wingdings" pitchFamily="2" charset="2"/>
              <a:buChar char="v"/>
            </a:pPr>
            <a:r>
              <a:rPr lang="en-IN" dirty="0" smtClean="0"/>
              <a:t> </a:t>
            </a:r>
            <a:r>
              <a:rPr lang="en-IN" dirty="0" smtClean="0"/>
              <a:t>It’s a fact that</a:t>
            </a:r>
            <a:r>
              <a:rPr lang="en-IN" dirty="0" smtClean="0"/>
              <a:t> Bluetooth Low Energy </a:t>
            </a:r>
            <a:r>
              <a:rPr lang="en-IN" dirty="0" smtClean="0"/>
              <a:t>(BLE) enabled </a:t>
            </a:r>
            <a:r>
              <a:rPr lang="en-IN" dirty="0" smtClean="0"/>
              <a:t>sensors will open up millions of possibilities for developers and designers to create truly innovate experiences and services. </a:t>
            </a:r>
          </a:p>
          <a:p>
            <a:pPr lvl="0" algn="just">
              <a:buFont typeface="Wingdings" pitchFamily="2" charset="2"/>
              <a:buChar char="v"/>
            </a:pPr>
            <a:endParaRPr lang="en-IN" dirty="0" smtClean="0"/>
          </a:p>
          <a:p>
            <a:pPr lvl="0" algn="just">
              <a:buFont typeface="Wingdings" pitchFamily="2" charset="2"/>
              <a:buChar char="v"/>
            </a:pPr>
            <a:r>
              <a:rPr lang="en-IN" dirty="0" smtClean="0"/>
              <a:t> The key to </a:t>
            </a:r>
            <a:r>
              <a:rPr lang="en-IN" dirty="0" smtClean="0"/>
              <a:t>success, as always, will be </a:t>
            </a:r>
            <a:r>
              <a:rPr lang="en-IN" dirty="0" smtClean="0"/>
              <a:t>to think of users and their needs, and how to </a:t>
            </a:r>
            <a:r>
              <a:rPr lang="en-IN" dirty="0" smtClean="0"/>
              <a:t>tailor/optimize information/content or experience as offered by a beacon for </a:t>
            </a:r>
            <a:r>
              <a:rPr lang="en-IN" dirty="0" smtClean="0"/>
              <a:t>a </a:t>
            </a:r>
            <a:r>
              <a:rPr lang="en-IN" dirty="0" smtClean="0"/>
              <a:t>particular location.</a:t>
            </a:r>
            <a:endParaRPr lang="en-IN" dirty="0" smtClean="0"/>
          </a:p>
          <a:p>
            <a:pPr lvl="0" algn="just"/>
            <a:endParaRPr lang="en-IN" dirty="0"/>
          </a:p>
          <a:p>
            <a:pPr>
              <a:buFont typeface="Wingdings" pitchFamily="2" charset="2"/>
              <a:buChar char="q"/>
            </a:pPr>
            <a:endParaRPr lang="en-IN" dirty="0"/>
          </a:p>
        </p:txBody>
      </p:sp>
    </p:spTree>
    <p:extLst>
      <p:ext uri="{BB962C8B-B14F-4D97-AF65-F5344CB8AC3E}">
        <p14:creationId xmlns:p14="http://schemas.microsoft.com/office/powerpoint/2010/main" val="562462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3048000" cy="492759"/>
          </a:xfrm>
          <a:custGeom>
            <a:avLst/>
            <a:gdLst/>
            <a:ahLst/>
            <a:cxnLst/>
            <a:rect l="l" t="t" r="r" b="b"/>
            <a:pathLst>
              <a:path w="2863850" h="492759">
                <a:moveTo>
                  <a:pt x="0" y="492175"/>
                </a:moveTo>
                <a:lnTo>
                  <a:pt x="2863443" y="492175"/>
                </a:lnTo>
                <a:lnTo>
                  <a:pt x="2863443"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p:nvPr/>
        </p:nvSpPr>
        <p:spPr>
          <a:xfrm>
            <a:off x="2961639" y="6457441"/>
            <a:ext cx="6903720"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
        <p:nvSpPr>
          <p:cNvPr id="5" name="object 5"/>
          <p:cNvSpPr txBox="1">
            <a:spLocks noGrp="1"/>
          </p:cNvSpPr>
          <p:nvPr>
            <p:ph type="title"/>
          </p:nvPr>
        </p:nvSpPr>
        <p:spPr>
          <a:xfrm>
            <a:off x="272540" y="365199"/>
            <a:ext cx="3308860" cy="320601"/>
          </a:xfrm>
          <a:prstGeom prst="rect">
            <a:avLst/>
          </a:prstGeom>
        </p:spPr>
        <p:txBody>
          <a:bodyPr vert="horz" wrap="square" lIns="0" tIns="12700" rIns="0" bIns="0" rtlCol="0">
            <a:spAutoFit/>
          </a:bodyPr>
          <a:lstStyle/>
          <a:p>
            <a:pPr marL="12700">
              <a:lnSpc>
                <a:spcPct val="100000"/>
              </a:lnSpc>
              <a:spcBef>
                <a:spcPts val="100"/>
              </a:spcBef>
            </a:pPr>
            <a:r>
              <a:rPr dirty="0">
                <a:latin typeface="Arial" pitchFamily="34" charset="0"/>
                <a:cs typeface="Arial" pitchFamily="34" charset="0"/>
              </a:rPr>
              <a:t>APPENDIX </a:t>
            </a:r>
            <a:r>
              <a:rPr lang="en-IN" dirty="0" smtClean="0">
                <a:latin typeface="Arial" pitchFamily="34" charset="0"/>
                <a:cs typeface="Arial" pitchFamily="34" charset="0"/>
              </a:rPr>
              <a:t>1</a:t>
            </a:r>
            <a:r>
              <a:rPr dirty="0" smtClean="0">
                <a:latin typeface="Arial" pitchFamily="34" charset="0"/>
                <a:cs typeface="Arial" pitchFamily="34" charset="0"/>
              </a:rPr>
              <a:t>:</a:t>
            </a:r>
            <a:r>
              <a:rPr spc="-120" dirty="0" smtClean="0">
                <a:latin typeface="Arial" pitchFamily="34" charset="0"/>
                <a:cs typeface="Arial" pitchFamily="34" charset="0"/>
              </a:rPr>
              <a:t> </a:t>
            </a:r>
            <a:r>
              <a:rPr spc="-5" dirty="0">
                <a:latin typeface="Arial" pitchFamily="34" charset="0"/>
                <a:cs typeface="Arial" pitchFamily="34" charset="0"/>
              </a:rPr>
              <a:t>Sources</a:t>
            </a: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7" name="Rectangle 6">
            <a:extLst>
              <a:ext uri="{FF2B5EF4-FFF2-40B4-BE49-F238E27FC236}">
                <a16:creationId xmlns:a16="http://schemas.microsoft.com/office/drawing/2014/main" id="{C0F75DAF-8BE4-4A95-B398-9785FAF1C9A9}"/>
              </a:ext>
            </a:extLst>
          </p:cNvPr>
          <p:cNvSpPr/>
          <p:nvPr/>
        </p:nvSpPr>
        <p:spPr>
          <a:xfrm>
            <a:off x="990600" y="533400"/>
            <a:ext cx="9677400" cy="5006499"/>
          </a:xfrm>
          <a:prstGeom prst="rect">
            <a:avLst/>
          </a:prstGeom>
        </p:spPr>
        <p:txBody>
          <a:bodyPr wrap="square" anchor="ctr">
            <a:spAutoFit/>
          </a:bodyPr>
          <a:lstStyle/>
          <a:p>
            <a:endParaRPr lang="en-IN" sz="1600" dirty="0"/>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3"/>
              </a:rPr>
              <a:t>https://www.gminsights.com/industry-analysis/beacon-technology-market</a:t>
            </a:r>
            <a:endParaRPr lang="en-IN" sz="1600" dirty="0" smtClean="0">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4"/>
              </a:rPr>
              <a:t>https://iot-analytics.com/rise-of-beacon-technology/</a:t>
            </a:r>
            <a:endParaRPr lang="en-IN" sz="1600" dirty="0" smtClean="0">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5"/>
              </a:rPr>
              <a:t>https://www.peerbits.com/blog/the-retailers-guide-beacon-technology-long-standing-impact.html</a:t>
            </a:r>
            <a:endParaRPr lang="en-IN" sz="1600" dirty="0" smtClean="0">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6"/>
              </a:rPr>
              <a:t>https://www.beacon.io/</a:t>
            </a:r>
            <a:endParaRPr lang="en-IN" sz="1600" dirty="0" smtClean="0">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7"/>
              </a:rPr>
              <a:t>https://appinventiv.com/blog/all-to-know-about-beacon-technology-mobile-apps</a:t>
            </a:r>
            <a:endParaRPr lang="en-IN" sz="1600" dirty="0" smtClean="0">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8"/>
              </a:rPr>
              <a:t>http://www.tekshapers.com/beacon-technology</a:t>
            </a:r>
            <a:endParaRPr lang="en-IN" sz="1600" dirty="0" smtClean="0">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9"/>
              </a:rPr>
              <a:t>https://neilpatel.com/blog/marketers-guide-beacon-technology-will-impact-business/</a:t>
            </a:r>
            <a:endParaRPr lang="en-IN" sz="1600" dirty="0" smtClean="0">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10"/>
              </a:rPr>
              <a:t>https://www.umbel.com/blog/mobile/15-companies-using-beacon-technology/</a:t>
            </a:r>
            <a:endParaRPr lang="en-IN" sz="1600" u="sng" dirty="0" smtClean="0">
              <a:solidFill>
                <a:srgbClr val="0000FF"/>
              </a:solidFill>
              <a:ea typeface="Calibri"/>
              <a:cs typeface="Latha"/>
            </a:endParaRPr>
          </a:p>
          <a:p>
            <a:pPr marL="342900" indent="-342900" algn="just">
              <a:lnSpc>
                <a:spcPct val="115000"/>
              </a:lnSpc>
              <a:spcAft>
                <a:spcPts val="1000"/>
              </a:spcAft>
              <a:buFont typeface="+mj-lt"/>
              <a:buAutoNum type="arabicParenR"/>
            </a:pPr>
            <a:r>
              <a:rPr lang="en-IN" sz="1600" u="sng" dirty="0" smtClean="0">
                <a:solidFill>
                  <a:srgbClr val="0000FF"/>
                </a:solidFill>
                <a:ea typeface="Calibri"/>
                <a:cs typeface="Latha"/>
                <a:hlinkClick r:id="rId11"/>
              </a:rPr>
              <a:t>https://blog.sagipl.com/beacon-technology/</a:t>
            </a:r>
            <a:endParaRPr lang="en-IN" sz="1600" u="sng" dirty="0" smtClean="0">
              <a:solidFill>
                <a:srgbClr val="0000FF"/>
              </a:solidFill>
              <a:ea typeface="Calibri"/>
              <a:cs typeface="Latha"/>
            </a:endParaRPr>
          </a:p>
          <a:p>
            <a:pPr marL="342900" indent="-342900" algn="just">
              <a:lnSpc>
                <a:spcPct val="115000"/>
              </a:lnSpc>
              <a:spcAft>
                <a:spcPts val="1000"/>
              </a:spcAft>
              <a:buFont typeface="+mj-lt"/>
              <a:buAutoNum type="arabicParenR"/>
            </a:pPr>
            <a:r>
              <a:rPr lang="en-IN" sz="1600" u="sng" dirty="0" smtClean="0">
                <a:solidFill>
                  <a:schemeClr val="accent1">
                    <a:lumMod val="75000"/>
                  </a:schemeClr>
                </a:solidFill>
              </a:rPr>
              <a:t>Icons made by </a:t>
            </a:r>
            <a:r>
              <a:rPr lang="en-IN" sz="1600" u="sng" dirty="0" err="1" smtClean="0">
                <a:solidFill>
                  <a:schemeClr val="accent1">
                    <a:lumMod val="75000"/>
                  </a:schemeClr>
                </a:solidFill>
              </a:rPr>
              <a:t>Freepik</a:t>
            </a:r>
            <a:r>
              <a:rPr lang="en-IN" sz="1600" u="sng" dirty="0" smtClean="0">
                <a:solidFill>
                  <a:schemeClr val="accent1">
                    <a:lumMod val="75000"/>
                  </a:schemeClr>
                </a:solidFill>
              </a:rPr>
              <a:t>, </a:t>
            </a:r>
            <a:r>
              <a:rPr lang="en-IN" sz="1600" u="sng" dirty="0" err="1" smtClean="0">
                <a:solidFill>
                  <a:schemeClr val="accent1">
                    <a:lumMod val="75000"/>
                  </a:schemeClr>
                </a:solidFill>
              </a:rPr>
              <a:t>Geotatah</a:t>
            </a:r>
            <a:r>
              <a:rPr lang="en-IN" sz="1600" u="sng" dirty="0" smtClean="0">
                <a:solidFill>
                  <a:schemeClr val="accent1">
                    <a:lumMod val="75000"/>
                  </a:schemeClr>
                </a:solidFill>
              </a:rPr>
              <a:t> from </a:t>
            </a:r>
            <a:r>
              <a:rPr lang="en-IN" sz="1600" u="sng" dirty="0" err="1" smtClean="0">
                <a:solidFill>
                  <a:schemeClr val="accent1">
                    <a:lumMod val="75000"/>
                  </a:schemeClr>
                </a:solidFill>
              </a:rPr>
              <a:t>flaticons</a:t>
            </a:r>
            <a:endParaRPr lang="en-IN" sz="1600" u="sng" dirty="0">
              <a:solidFill>
                <a:schemeClr val="accent1">
                  <a:lumMod val="75000"/>
                </a:schemeClr>
              </a:solidFill>
            </a:endParaRPr>
          </a:p>
          <a:p>
            <a:endParaRPr lang="en-IN" dirty="0"/>
          </a:p>
          <a:p>
            <a:endParaRPr lang="en-IN" dirty="0"/>
          </a:p>
        </p:txBody>
      </p:sp>
      <p:sp>
        <p:nvSpPr>
          <p:cNvPr id="9" name="TextBox 8">
            <a:extLst>
              <a:ext uri="{FF2B5EF4-FFF2-40B4-BE49-F238E27FC236}">
                <a16:creationId xmlns:a16="http://schemas.microsoft.com/office/drawing/2014/main" id="{DAAE5CF1-EE04-4619-A8D8-325DBEE496DB}"/>
              </a:ext>
            </a:extLst>
          </p:cNvPr>
          <p:cNvSpPr txBox="1"/>
          <p:nvPr/>
        </p:nvSpPr>
        <p:spPr>
          <a:xfrm>
            <a:off x="1624293" y="88185"/>
            <a:ext cx="8445501" cy="369332"/>
          </a:xfrm>
          <a:prstGeom prst="rect">
            <a:avLst/>
          </a:prstGeom>
          <a:noFill/>
        </p:spPr>
        <p:txBody>
          <a:bodyPr wrap="square" rtlCol="0">
            <a:spAutoFit/>
          </a:bodyPr>
          <a:lstStyle/>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54864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39410" y="378444"/>
            <a:ext cx="5213860" cy="320601"/>
          </a:xfrm>
          <a:prstGeom prst="rect">
            <a:avLst/>
          </a:prstGeom>
        </p:spPr>
        <p:txBody>
          <a:bodyPr vert="horz" wrap="square" lIns="0" tIns="12700" rIns="0" bIns="0" rtlCol="0">
            <a:spAutoFit/>
          </a:bodyPr>
          <a:lstStyle/>
          <a:p>
            <a:pPr marL="12700">
              <a:lnSpc>
                <a:spcPct val="100000"/>
              </a:lnSpc>
              <a:spcBef>
                <a:spcPts val="100"/>
              </a:spcBef>
            </a:pPr>
            <a:r>
              <a:rPr spc="-5" dirty="0">
                <a:latin typeface="Arial" panose="020B0604020202020204" pitchFamily="34" charset="0"/>
                <a:cs typeface="Arial" panose="020B0604020202020204" pitchFamily="34" charset="0"/>
              </a:rPr>
              <a:t>Introduction </a:t>
            </a:r>
            <a:r>
              <a:rPr spc="-15" dirty="0">
                <a:latin typeface="Arial" panose="020B0604020202020204" pitchFamily="34" charset="0"/>
                <a:cs typeface="Arial" panose="020B0604020202020204" pitchFamily="34" charset="0"/>
              </a:rPr>
              <a:t>to</a:t>
            </a:r>
            <a:r>
              <a:rPr lang="sv-SE" spc="-15" dirty="0">
                <a:latin typeface="Arial" panose="020B0604020202020204" pitchFamily="34" charset="0"/>
                <a:cs typeface="Arial" panose="020B0604020202020204" pitchFamily="34" charset="0"/>
              </a:rPr>
              <a:t> </a:t>
            </a:r>
            <a:r>
              <a:rPr lang="sv-SE" spc="-15" dirty="0" smtClean="0">
                <a:latin typeface="Arial" panose="020B0604020202020204" pitchFamily="34" charset="0"/>
                <a:cs typeface="Arial" panose="020B0604020202020204" pitchFamily="34" charset="0"/>
              </a:rPr>
              <a:t>Beacon Technology</a:t>
            </a:r>
            <a:endParaRPr spc="-5" dirty="0">
              <a:latin typeface="Arial" panose="020B0604020202020204" pitchFamily="34" charset="0"/>
              <a:cs typeface="Arial" panose="020B0604020202020204"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2" name="Rectangle 11">
            <a:extLst>
              <a:ext uri="{FF2B5EF4-FFF2-40B4-BE49-F238E27FC236}">
                <a16:creationId xmlns:a16="http://schemas.microsoft.com/office/drawing/2014/main" id="{9F92D9EF-3ACA-44F5-B91B-554FD6B95557}"/>
              </a:ext>
            </a:extLst>
          </p:cNvPr>
          <p:cNvSpPr/>
          <p:nvPr/>
        </p:nvSpPr>
        <p:spPr>
          <a:xfrm>
            <a:off x="10493191" y="6301436"/>
            <a:ext cx="1313180" cy="261610"/>
          </a:xfrm>
          <a:prstGeom prst="rect">
            <a:avLst/>
          </a:prstGeom>
        </p:spPr>
        <p:txBody>
          <a:bodyPr wrap="none">
            <a:spAutoFit/>
          </a:bodyPr>
          <a:lstStyle/>
          <a:p>
            <a:pPr algn="just"/>
            <a:r>
              <a:rPr lang="sv-SE" sz="1100" b="1" dirty="0">
                <a:solidFill>
                  <a:srgbClr val="0070C0"/>
                </a:solidFill>
              </a:rPr>
              <a:t>Source: Appendix 1</a:t>
            </a:r>
            <a:endParaRPr lang="en-IN" sz="1100" b="1" dirty="0">
              <a:solidFill>
                <a:srgbClr val="0070C0"/>
              </a:solidFill>
            </a:endParaRPr>
          </a:p>
        </p:txBody>
      </p:sp>
      <p:sp>
        <p:nvSpPr>
          <p:cNvPr id="17" name="TextBox 16">
            <a:extLst>
              <a:ext uri="{FF2B5EF4-FFF2-40B4-BE49-F238E27FC236}">
                <a16:creationId xmlns:a16="http://schemas.microsoft.com/office/drawing/2014/main" id="{7C7A0811-7612-40B2-9C32-481D966FC7E4}"/>
              </a:ext>
            </a:extLst>
          </p:cNvPr>
          <p:cNvSpPr txBox="1"/>
          <p:nvPr/>
        </p:nvSpPr>
        <p:spPr>
          <a:xfrm>
            <a:off x="1219200" y="870762"/>
            <a:ext cx="9906000" cy="3139321"/>
          </a:xfrm>
          <a:prstGeom prst="rect">
            <a:avLst/>
          </a:prstGeom>
          <a:noFill/>
        </p:spPr>
        <p:txBody>
          <a:bodyPr wrap="square" rtlCol="0">
            <a:spAutoFit/>
          </a:bodyPr>
          <a:lstStyle/>
          <a:p>
            <a:pPr fontAlgn="base"/>
            <a:r>
              <a:rPr lang="en-IN" b="1" dirty="0"/>
              <a:t>What is a </a:t>
            </a:r>
            <a:r>
              <a:rPr lang="en-IN" b="1" dirty="0" smtClean="0"/>
              <a:t>Beacon Technology?</a:t>
            </a:r>
            <a:endParaRPr lang="en-IN" dirty="0"/>
          </a:p>
          <a:p>
            <a:pPr algn="just" fontAlgn="base"/>
            <a:r>
              <a:rPr lang="en-IN" sz="1600" dirty="0" smtClean="0"/>
              <a:t>Beacons are tiny and inexpensive, micro-location-based technology devices that can send radio frequency signals and notify nearby devices of their presence and transmit information.</a:t>
            </a:r>
          </a:p>
          <a:p>
            <a:pPr algn="just" fontAlgn="base"/>
            <a:endParaRPr lang="en-IN" sz="1600" dirty="0" smtClean="0"/>
          </a:p>
          <a:p>
            <a:pPr algn="just" fontAlgn="base"/>
            <a:r>
              <a:rPr lang="en-IN" sz="1600" dirty="0" smtClean="0"/>
              <a:t>A smartphone with the right app can identify the beacon signal when it’s in range. The technology is mainly used to identify the location of mobile devices (apps) in a specific area or location.</a:t>
            </a:r>
          </a:p>
          <a:p>
            <a:pPr algn="just" fontAlgn="base"/>
            <a:endParaRPr lang="en-IN" sz="1600" dirty="0" smtClean="0"/>
          </a:p>
          <a:p>
            <a:pPr algn="just" fontAlgn="base"/>
            <a:endParaRPr lang="en-IN" sz="1600" dirty="0" smtClean="0"/>
          </a:p>
          <a:p>
            <a:pPr algn="just" fontAlgn="base"/>
            <a:endParaRPr lang="en-IN" sz="1600" dirty="0"/>
          </a:p>
          <a:p>
            <a:pPr algn="just" fontAlgn="base"/>
            <a:endParaRPr lang="en-IN" sz="1600" dirty="0"/>
          </a:p>
          <a:p>
            <a:pPr algn="just" fontAlgn="base"/>
            <a:endParaRPr lang="en-IN" dirty="0"/>
          </a:p>
          <a:p>
            <a:endParaRPr lang="en-IN" dirty="0"/>
          </a:p>
        </p:txBody>
      </p:sp>
      <p:sp>
        <p:nvSpPr>
          <p:cNvPr id="18" name="Rectangle 17">
            <a:extLst>
              <a:ext uri="{FF2B5EF4-FFF2-40B4-BE49-F238E27FC236}">
                <a16:creationId xmlns:a16="http://schemas.microsoft.com/office/drawing/2014/main" id="{72DA4A84-1CF4-487E-8058-E4813B97414D}"/>
              </a:ext>
            </a:extLst>
          </p:cNvPr>
          <p:cNvSpPr/>
          <p:nvPr/>
        </p:nvSpPr>
        <p:spPr>
          <a:xfrm>
            <a:off x="1219200" y="5257800"/>
            <a:ext cx="1066800" cy="265013"/>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sv-SE" b="1" dirty="0">
                <a:solidFill>
                  <a:schemeClr val="bg1"/>
                </a:solidFill>
              </a:rPr>
              <a:t>Insight</a:t>
            </a:r>
            <a:endParaRPr lang="en-IN" b="1" dirty="0">
              <a:solidFill>
                <a:schemeClr val="bg1"/>
              </a:solidFill>
            </a:endParaRPr>
          </a:p>
        </p:txBody>
      </p:sp>
      <p:sp>
        <p:nvSpPr>
          <p:cNvPr id="19" name="Rectangle 18">
            <a:extLst>
              <a:ext uri="{FF2B5EF4-FFF2-40B4-BE49-F238E27FC236}">
                <a16:creationId xmlns:a16="http://schemas.microsoft.com/office/drawing/2014/main" id="{A0E3B0A5-810C-485D-9F89-6654E5733BE8}"/>
              </a:ext>
            </a:extLst>
          </p:cNvPr>
          <p:cNvSpPr/>
          <p:nvPr/>
        </p:nvSpPr>
        <p:spPr>
          <a:xfrm>
            <a:off x="1219200" y="5562600"/>
            <a:ext cx="9906000"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a:ln w="22225">
                <a:solidFill>
                  <a:schemeClr val="accent2"/>
                </a:solidFill>
                <a:prstDash val="solid"/>
              </a:ln>
              <a:solidFill>
                <a:schemeClr val="accent2">
                  <a:lumMod val="40000"/>
                  <a:lumOff val="60000"/>
                </a:schemeClr>
              </a:solidFill>
            </a:endParaRPr>
          </a:p>
        </p:txBody>
      </p:sp>
      <p:sp>
        <p:nvSpPr>
          <p:cNvPr id="20" name="Rectangle 19">
            <a:extLst>
              <a:ext uri="{FF2B5EF4-FFF2-40B4-BE49-F238E27FC236}">
                <a16:creationId xmlns:a16="http://schemas.microsoft.com/office/drawing/2014/main" id="{B9B62742-13A6-470D-9DAB-215F8A6531DB}"/>
              </a:ext>
            </a:extLst>
          </p:cNvPr>
          <p:cNvSpPr/>
          <p:nvPr/>
        </p:nvSpPr>
        <p:spPr>
          <a:xfrm>
            <a:off x="1183854" y="5566955"/>
            <a:ext cx="9906000" cy="523220"/>
          </a:xfrm>
          <a:prstGeom prst="rect">
            <a:avLst/>
          </a:prstGeom>
        </p:spPr>
        <p:txBody>
          <a:bodyPr wrap="square">
            <a:spAutoFit/>
          </a:bodyPr>
          <a:lstStyle/>
          <a:p>
            <a:pPr algn="just" fontAlgn="base"/>
            <a:r>
              <a:rPr lang="en-IN" sz="1400" b="1" dirty="0" smtClean="0"/>
              <a:t>It is a technology standard that allows the specific apps installed on mobile devices of the users to communicate with the beacons in the physical world through Wi-Fi and other signals and take certain reactions. </a:t>
            </a:r>
          </a:p>
        </p:txBody>
      </p:sp>
      <p:pic>
        <p:nvPicPr>
          <p:cNvPr id="21" name="Picture 20" descr="Front page1.PNG"/>
          <p:cNvPicPr>
            <a:picLocks noChangeAspect="1"/>
          </p:cNvPicPr>
          <p:nvPr/>
        </p:nvPicPr>
        <p:blipFill>
          <a:blip r:embed="rId3" cstate="print"/>
          <a:stretch>
            <a:fillRect/>
          </a:stretch>
        </p:blipFill>
        <p:spPr>
          <a:xfrm>
            <a:off x="3810001" y="2590800"/>
            <a:ext cx="3657599" cy="2457449"/>
          </a:xfrm>
          <a:prstGeom prst="rect">
            <a:avLst/>
          </a:prstGeom>
        </p:spPr>
      </p:pic>
      <p:sp>
        <p:nvSpPr>
          <p:cNvPr id="22" name="TextBox 21">
            <a:extLst>
              <a:ext uri="{FF2B5EF4-FFF2-40B4-BE49-F238E27FC236}">
                <a16:creationId xmlns:a16="http://schemas.microsoft.com/office/drawing/2014/main" id="{5B023AE5-C234-4423-8E61-C171F0791A0B}"/>
              </a:ext>
            </a:extLst>
          </p:cNvPr>
          <p:cNvSpPr txBox="1"/>
          <p:nvPr/>
        </p:nvSpPr>
        <p:spPr>
          <a:xfrm>
            <a:off x="3733800" y="5029200"/>
            <a:ext cx="2743200" cy="261610"/>
          </a:xfrm>
          <a:prstGeom prst="rect">
            <a:avLst/>
          </a:prstGeom>
          <a:noFill/>
        </p:spPr>
        <p:txBody>
          <a:bodyPr wrap="square" rtlCol="0">
            <a:spAutoFit/>
          </a:bodyPr>
          <a:lstStyle/>
          <a:p>
            <a:r>
              <a:rPr lang="sv-SE" sz="1100" i="1" dirty="0"/>
              <a:t>Image Source: </a:t>
            </a:r>
            <a:r>
              <a:rPr lang="sv-SE" sz="1100" i="1" dirty="0" smtClean="0"/>
              <a:t>shutter stock</a:t>
            </a:r>
            <a:endParaRPr lang="en-IN" sz="1100" i="1" dirty="0"/>
          </a:p>
        </p:txBody>
      </p:sp>
    </p:spTree>
    <p:extLst>
      <p:ext uri="{BB962C8B-B14F-4D97-AF65-F5344CB8AC3E}">
        <p14:creationId xmlns:p14="http://schemas.microsoft.com/office/powerpoint/2010/main" val="260562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762000"/>
            <a:ext cx="10997565" cy="3317240"/>
          </a:xfrm>
          <a:prstGeom prst="rect">
            <a:avLst/>
          </a:prstGeom>
        </p:spPr>
        <p:txBody>
          <a:bodyPr vert="horz" wrap="square" lIns="0" tIns="12700" rIns="0" bIns="0" rtlCol="0">
            <a:spAutoFit/>
          </a:bodyPr>
          <a:lstStyle/>
          <a:p>
            <a:pPr marL="12700" marR="5080" algn="just">
              <a:lnSpc>
                <a:spcPct val="150000"/>
              </a:lnSpc>
              <a:spcBef>
                <a:spcPts val="100"/>
              </a:spcBef>
            </a:pPr>
            <a:r>
              <a:rPr sz="1800" spc="-5" dirty="0">
                <a:latin typeface="Calibri"/>
                <a:cs typeface="Calibri"/>
              </a:rPr>
              <a:t>IIPRD </a:t>
            </a:r>
            <a:r>
              <a:rPr sz="1800" dirty="0">
                <a:latin typeface="Calibri"/>
                <a:cs typeface="Calibri"/>
              </a:rPr>
              <a:t>has </a:t>
            </a:r>
            <a:r>
              <a:rPr sz="1800" spc="-10" dirty="0">
                <a:latin typeface="Calibri"/>
                <a:cs typeface="Calibri"/>
              </a:rPr>
              <a:t>prepared </a:t>
            </a:r>
            <a:r>
              <a:rPr sz="1800" spc="-5" dirty="0">
                <a:latin typeface="Calibri"/>
                <a:cs typeface="Calibri"/>
              </a:rPr>
              <a:t>this sample </a:t>
            </a:r>
            <a:r>
              <a:rPr sz="1800" spc="-10" dirty="0">
                <a:latin typeface="Calibri"/>
                <a:cs typeface="Calibri"/>
              </a:rPr>
              <a:t>report </a:t>
            </a:r>
            <a:r>
              <a:rPr sz="1800" dirty="0">
                <a:latin typeface="Calibri"/>
                <a:cs typeface="Calibri"/>
              </a:rPr>
              <a:t>as an </a:t>
            </a:r>
            <a:r>
              <a:rPr sz="1800" spc="-10" dirty="0">
                <a:latin typeface="Calibri"/>
                <a:cs typeface="Calibri"/>
              </a:rPr>
              <a:t>exemplary report, wherein </a:t>
            </a:r>
            <a:r>
              <a:rPr sz="1800" spc="-5" dirty="0">
                <a:latin typeface="Calibri"/>
                <a:cs typeface="Calibri"/>
              </a:rPr>
              <a:t>the </a:t>
            </a:r>
            <a:r>
              <a:rPr sz="1800" spc="-10" dirty="0">
                <a:latin typeface="Calibri"/>
                <a:cs typeface="Calibri"/>
              </a:rPr>
              <a:t>content </a:t>
            </a:r>
            <a:r>
              <a:rPr sz="1800" spc="-5" dirty="0">
                <a:latin typeface="Calibri"/>
                <a:cs typeface="Calibri"/>
              </a:rPr>
              <a:t>of the report is </a:t>
            </a:r>
            <a:r>
              <a:rPr sz="1800" dirty="0">
                <a:latin typeface="Calibri"/>
                <a:cs typeface="Calibri"/>
              </a:rPr>
              <a:t>based </a:t>
            </a:r>
            <a:r>
              <a:rPr sz="1800" spc="-5" dirty="0">
                <a:latin typeface="Calibri"/>
                <a:cs typeface="Calibri"/>
              </a:rPr>
              <a:t>on </a:t>
            </a:r>
            <a:r>
              <a:rPr sz="1800" spc="-10" dirty="0">
                <a:latin typeface="Calibri"/>
                <a:cs typeface="Calibri"/>
              </a:rPr>
              <a:t>internal  evaluation </a:t>
            </a:r>
            <a:r>
              <a:rPr sz="1800" spc="-5" dirty="0">
                <a:latin typeface="Calibri"/>
                <a:cs typeface="Calibri"/>
              </a:rPr>
              <a:t>of </a:t>
            </a:r>
            <a:r>
              <a:rPr sz="1800" spc="-15" dirty="0">
                <a:latin typeface="Calibri"/>
                <a:cs typeface="Calibri"/>
              </a:rPr>
              <a:t>Patents </a:t>
            </a:r>
            <a:r>
              <a:rPr sz="1800" dirty="0">
                <a:latin typeface="Calibri"/>
                <a:cs typeface="Calibri"/>
              </a:rPr>
              <a:t>and </a:t>
            </a:r>
            <a:r>
              <a:rPr sz="1800" spc="-10" dirty="0">
                <a:latin typeface="Calibri"/>
                <a:cs typeface="Calibri"/>
              </a:rPr>
              <a:t>Non-Patent </a:t>
            </a:r>
            <a:r>
              <a:rPr sz="1800" spc="-15" dirty="0">
                <a:latin typeface="Calibri"/>
                <a:cs typeface="Calibri"/>
              </a:rPr>
              <a:t>Literature </a:t>
            </a:r>
            <a:r>
              <a:rPr sz="1800" spc="-5" dirty="0">
                <a:latin typeface="Calibri"/>
                <a:cs typeface="Calibri"/>
              </a:rPr>
              <a:t>that is conducted </a:t>
            </a:r>
            <a:r>
              <a:rPr sz="1800" dirty="0">
                <a:latin typeface="Calibri"/>
                <a:cs typeface="Calibri"/>
              </a:rPr>
              <a:t>based </a:t>
            </a:r>
            <a:r>
              <a:rPr sz="1800" spc="-5" dirty="0">
                <a:latin typeface="Calibri"/>
                <a:cs typeface="Calibri"/>
              </a:rPr>
              <a:t>on Databases </a:t>
            </a:r>
            <a:r>
              <a:rPr sz="1800" dirty="0">
                <a:latin typeface="Calibri"/>
                <a:cs typeface="Calibri"/>
              </a:rPr>
              <a:t>and </a:t>
            </a:r>
            <a:r>
              <a:rPr sz="1800" spc="-10" dirty="0">
                <a:latin typeface="Calibri"/>
                <a:cs typeface="Calibri"/>
              </a:rPr>
              <a:t>Information sources that  are </a:t>
            </a:r>
            <a:r>
              <a:rPr sz="1800" spc="-5" dirty="0">
                <a:latin typeface="Calibri"/>
                <a:cs typeface="Calibri"/>
              </a:rPr>
              <a:t>believed </a:t>
            </a:r>
            <a:r>
              <a:rPr sz="1800" spc="-10" dirty="0">
                <a:latin typeface="Calibri"/>
                <a:cs typeface="Calibri"/>
              </a:rPr>
              <a:t>to </a:t>
            </a:r>
            <a:r>
              <a:rPr sz="1800" dirty="0">
                <a:latin typeface="Calibri"/>
                <a:cs typeface="Calibri"/>
              </a:rPr>
              <a:t>be </a:t>
            </a:r>
            <a:r>
              <a:rPr sz="1800" spc="-5" dirty="0">
                <a:latin typeface="Calibri"/>
                <a:cs typeface="Calibri"/>
              </a:rPr>
              <a:t>reliable by </a:t>
            </a:r>
            <a:r>
              <a:rPr sz="1800" spc="-10" dirty="0">
                <a:latin typeface="Calibri"/>
                <a:cs typeface="Calibri"/>
              </a:rPr>
              <a:t>IIPRD. </a:t>
            </a:r>
            <a:r>
              <a:rPr sz="1800" dirty="0">
                <a:latin typeface="Calibri"/>
                <a:cs typeface="Calibri"/>
              </a:rPr>
              <a:t>A </a:t>
            </a:r>
            <a:r>
              <a:rPr sz="1800" spc="-10" dirty="0">
                <a:latin typeface="Calibri"/>
                <a:cs typeface="Calibri"/>
              </a:rPr>
              <a:t>complete list </a:t>
            </a:r>
            <a:r>
              <a:rPr sz="1800" spc="-5" dirty="0">
                <a:latin typeface="Calibri"/>
                <a:cs typeface="Calibri"/>
              </a:rPr>
              <a:t>of </a:t>
            </a:r>
            <a:r>
              <a:rPr sz="1800" spc="-10" dirty="0">
                <a:latin typeface="Calibri"/>
                <a:cs typeface="Calibri"/>
              </a:rPr>
              <a:t>patent </a:t>
            </a:r>
            <a:r>
              <a:rPr sz="1800" spc="-5" dirty="0">
                <a:latin typeface="Calibri"/>
                <a:cs typeface="Calibri"/>
              </a:rPr>
              <a:t>documents </a:t>
            </a:r>
            <a:r>
              <a:rPr sz="1800" spc="-10" dirty="0">
                <a:latin typeface="Calibri"/>
                <a:cs typeface="Calibri"/>
              </a:rPr>
              <a:t>retrieved </a:t>
            </a:r>
            <a:r>
              <a:rPr sz="1800" spc="-5" dirty="0">
                <a:latin typeface="Calibri"/>
                <a:cs typeface="Calibri"/>
              </a:rPr>
              <a:t>is not disclosed </a:t>
            </a:r>
            <a:r>
              <a:rPr sz="1800" spc="-10" dirty="0">
                <a:latin typeface="Calibri"/>
                <a:cs typeface="Calibri"/>
              </a:rPr>
              <a:t>herein </a:t>
            </a:r>
            <a:r>
              <a:rPr sz="1800" dirty="0">
                <a:latin typeface="Calibri"/>
                <a:cs typeface="Calibri"/>
              </a:rPr>
              <a:t>as </a:t>
            </a:r>
            <a:r>
              <a:rPr sz="1800" spc="-5" dirty="0">
                <a:latin typeface="Calibri"/>
                <a:cs typeface="Calibri"/>
              </a:rPr>
              <a:t>the  </a:t>
            </a:r>
            <a:r>
              <a:rPr sz="1800" spc="-10" dirty="0">
                <a:latin typeface="Calibri"/>
                <a:cs typeface="Calibri"/>
              </a:rPr>
              <a:t>report </a:t>
            </a:r>
            <a:r>
              <a:rPr sz="1800" spc="-5" dirty="0">
                <a:latin typeface="Calibri"/>
                <a:cs typeface="Calibri"/>
              </a:rPr>
              <a:t>is </a:t>
            </a:r>
            <a:r>
              <a:rPr sz="1800" spc="-10" dirty="0">
                <a:latin typeface="Calibri"/>
                <a:cs typeface="Calibri"/>
              </a:rPr>
              <a:t>exemplary </a:t>
            </a:r>
            <a:r>
              <a:rPr sz="1800" dirty="0">
                <a:latin typeface="Calibri"/>
                <a:cs typeface="Calibri"/>
              </a:rPr>
              <a:t>but </a:t>
            </a:r>
            <a:r>
              <a:rPr sz="1800" spc="-10" dirty="0">
                <a:latin typeface="Calibri"/>
                <a:cs typeface="Calibri"/>
              </a:rPr>
              <a:t>can </a:t>
            </a:r>
            <a:r>
              <a:rPr sz="1800" dirty="0">
                <a:latin typeface="Calibri"/>
                <a:cs typeface="Calibri"/>
              </a:rPr>
              <a:t>be </a:t>
            </a:r>
            <a:r>
              <a:rPr sz="1800" spc="-5" dirty="0">
                <a:latin typeface="Calibri"/>
                <a:cs typeface="Calibri"/>
              </a:rPr>
              <a:t>shared if desired </a:t>
            </a:r>
            <a:r>
              <a:rPr sz="1800" dirty="0">
                <a:latin typeface="Calibri"/>
                <a:cs typeface="Calibri"/>
              </a:rPr>
              <a:t>based </a:t>
            </a:r>
            <a:r>
              <a:rPr sz="1800" spc="-5" dirty="0">
                <a:latin typeface="Calibri"/>
                <a:cs typeface="Calibri"/>
              </a:rPr>
              <a:t>on </a:t>
            </a:r>
            <a:r>
              <a:rPr sz="1800" spc="-10" dirty="0">
                <a:latin typeface="Calibri"/>
                <a:cs typeface="Calibri"/>
              </a:rPr>
              <a:t>terms </a:t>
            </a:r>
            <a:r>
              <a:rPr sz="1800" dirty="0">
                <a:latin typeface="Calibri"/>
                <a:cs typeface="Calibri"/>
              </a:rPr>
              <a:t>and </a:t>
            </a:r>
            <a:r>
              <a:rPr sz="1800" spc="-5" dirty="0">
                <a:latin typeface="Calibri"/>
                <a:cs typeface="Calibri"/>
              </a:rPr>
              <a:t>conditions </a:t>
            </a:r>
            <a:r>
              <a:rPr sz="1800" spc="5" dirty="0">
                <a:latin typeface="Calibri"/>
                <a:cs typeface="Calibri"/>
              </a:rPr>
              <a:t>of </a:t>
            </a:r>
            <a:r>
              <a:rPr sz="1800" spc="-10" dirty="0">
                <a:latin typeface="Calibri"/>
                <a:cs typeface="Calibri"/>
              </a:rPr>
              <a:t>IIPRD. </a:t>
            </a:r>
            <a:r>
              <a:rPr sz="1800" spc="-5" dirty="0">
                <a:latin typeface="Calibri"/>
                <a:cs typeface="Calibri"/>
              </a:rPr>
              <a:t>IIPRD disclaims all </a:t>
            </a:r>
            <a:r>
              <a:rPr sz="1800" spc="-10" dirty="0">
                <a:latin typeface="Calibri"/>
                <a:cs typeface="Calibri"/>
              </a:rPr>
              <a:t>warranties  </a:t>
            </a:r>
            <a:r>
              <a:rPr sz="1800" dirty="0">
                <a:latin typeface="Calibri"/>
                <a:cs typeface="Calibri"/>
              </a:rPr>
              <a:t>as </a:t>
            </a:r>
            <a:r>
              <a:rPr sz="1800" spc="-10" dirty="0">
                <a:latin typeface="Calibri"/>
                <a:cs typeface="Calibri"/>
              </a:rPr>
              <a:t>to </a:t>
            </a:r>
            <a:r>
              <a:rPr sz="1800" spc="-5" dirty="0">
                <a:latin typeface="Calibri"/>
                <a:cs typeface="Calibri"/>
              </a:rPr>
              <a:t>the </a:t>
            </a:r>
            <a:r>
              <a:rPr sz="1800" spc="-25" dirty="0">
                <a:latin typeface="Calibri"/>
                <a:cs typeface="Calibri"/>
              </a:rPr>
              <a:t>accuracy, </a:t>
            </a:r>
            <a:r>
              <a:rPr sz="1800" spc="-5" dirty="0">
                <a:latin typeface="Calibri"/>
                <a:cs typeface="Calibri"/>
              </a:rPr>
              <a:t>completeness or adequacy of such </a:t>
            </a:r>
            <a:r>
              <a:rPr sz="1800" spc="-10" dirty="0">
                <a:latin typeface="Calibri"/>
                <a:cs typeface="Calibri"/>
              </a:rPr>
              <a:t>information. </a:t>
            </a:r>
            <a:r>
              <a:rPr sz="1800" spc="-5" dirty="0">
                <a:latin typeface="Calibri"/>
                <a:cs typeface="Calibri"/>
              </a:rPr>
              <a:t>The above sample </a:t>
            </a:r>
            <a:r>
              <a:rPr sz="1800" spc="-10" dirty="0">
                <a:latin typeface="Calibri"/>
                <a:cs typeface="Calibri"/>
              </a:rPr>
              <a:t>report </a:t>
            </a:r>
            <a:r>
              <a:rPr sz="1800" spc="-5" dirty="0">
                <a:latin typeface="Calibri"/>
                <a:cs typeface="Calibri"/>
              </a:rPr>
              <a:t>is </a:t>
            </a:r>
            <a:r>
              <a:rPr sz="1800" spc="-10" dirty="0">
                <a:latin typeface="Calibri"/>
                <a:cs typeface="Calibri"/>
              </a:rPr>
              <a:t>prepared </a:t>
            </a:r>
            <a:r>
              <a:rPr sz="1800" dirty="0">
                <a:latin typeface="Calibri"/>
                <a:cs typeface="Calibri"/>
              </a:rPr>
              <a:t>based </a:t>
            </a:r>
            <a:r>
              <a:rPr sz="1800" spc="5" dirty="0">
                <a:latin typeface="Calibri"/>
                <a:cs typeface="Calibri"/>
              </a:rPr>
              <a:t>on </a:t>
            </a:r>
            <a:r>
              <a:rPr sz="1800" spc="-5" dirty="0">
                <a:latin typeface="Calibri"/>
                <a:cs typeface="Calibri"/>
              </a:rPr>
              <a:t>the  </a:t>
            </a:r>
            <a:r>
              <a:rPr sz="1800" spc="-10" dirty="0">
                <a:latin typeface="Calibri"/>
                <a:cs typeface="Calibri"/>
              </a:rPr>
              <a:t>search </a:t>
            </a:r>
            <a:r>
              <a:rPr sz="1800" spc="-5" dirty="0">
                <a:latin typeface="Calibri"/>
                <a:cs typeface="Calibri"/>
              </a:rPr>
              <a:t>conducted on the </a:t>
            </a:r>
            <a:r>
              <a:rPr sz="1800" spc="-15" dirty="0">
                <a:latin typeface="Calibri"/>
                <a:cs typeface="Calibri"/>
              </a:rPr>
              <a:t>keywords </a:t>
            </a:r>
            <a:r>
              <a:rPr sz="1800" dirty="0">
                <a:latin typeface="Calibri"/>
                <a:cs typeface="Calibri"/>
              </a:rPr>
              <a:t>and </a:t>
            </a:r>
            <a:r>
              <a:rPr sz="1800" spc="-5" dirty="0">
                <a:latin typeface="Calibri"/>
                <a:cs typeface="Calibri"/>
              </a:rPr>
              <a:t>other </a:t>
            </a:r>
            <a:r>
              <a:rPr sz="1800" spc="-10" dirty="0">
                <a:latin typeface="Calibri"/>
                <a:cs typeface="Calibri"/>
              </a:rPr>
              <a:t>information extracted from </a:t>
            </a:r>
            <a:r>
              <a:rPr sz="1800" spc="-5" dirty="0">
                <a:latin typeface="Calibri"/>
                <a:cs typeface="Calibri"/>
              </a:rPr>
              <a:t>the </a:t>
            </a:r>
            <a:r>
              <a:rPr sz="1800" spc="-10" dirty="0">
                <a:latin typeface="Calibri"/>
                <a:cs typeface="Calibri"/>
              </a:rPr>
              <a:t>understanding </a:t>
            </a:r>
            <a:r>
              <a:rPr sz="1800" spc="-5" dirty="0">
                <a:latin typeface="Calibri"/>
                <a:cs typeface="Calibri"/>
              </a:rPr>
              <a:t>of </a:t>
            </a:r>
            <a:r>
              <a:rPr sz="1800" dirty="0">
                <a:latin typeface="Calibri"/>
                <a:cs typeface="Calibri"/>
              </a:rPr>
              <a:t>the </a:t>
            </a:r>
            <a:r>
              <a:rPr sz="1800" spc="-20" dirty="0">
                <a:latin typeface="Calibri"/>
                <a:cs typeface="Calibri"/>
              </a:rPr>
              <a:t>Patent </a:t>
            </a:r>
            <a:r>
              <a:rPr sz="1800" spc="-10" dirty="0">
                <a:latin typeface="Calibri"/>
                <a:cs typeface="Calibri"/>
              </a:rPr>
              <a:t>Analysts </a:t>
            </a:r>
            <a:r>
              <a:rPr sz="1800" spc="10" dirty="0">
                <a:latin typeface="Calibri"/>
                <a:cs typeface="Calibri"/>
              </a:rPr>
              <a:t>of  </a:t>
            </a:r>
            <a:r>
              <a:rPr sz="1800" spc="-15" dirty="0">
                <a:latin typeface="Calibri"/>
                <a:cs typeface="Calibri"/>
              </a:rPr>
              <a:t>IIPRD, </a:t>
            </a:r>
            <a:r>
              <a:rPr sz="1800" dirty="0">
                <a:latin typeface="Calibri"/>
                <a:cs typeface="Calibri"/>
              </a:rPr>
              <a:t>and </a:t>
            </a:r>
            <a:r>
              <a:rPr sz="1800" spc="-5" dirty="0">
                <a:latin typeface="Calibri"/>
                <a:cs typeface="Calibri"/>
              </a:rPr>
              <a:t>subjectivity of </a:t>
            </a:r>
            <a:r>
              <a:rPr sz="1800" dirty="0">
                <a:latin typeface="Calibri"/>
                <a:cs typeface="Calibri"/>
              </a:rPr>
              <a:t>the </a:t>
            </a:r>
            <a:r>
              <a:rPr sz="1800" spc="-10" dirty="0">
                <a:latin typeface="Calibri"/>
                <a:cs typeface="Calibri"/>
              </a:rPr>
              <a:t>researcher </a:t>
            </a:r>
            <a:r>
              <a:rPr sz="1800" dirty="0">
                <a:latin typeface="Calibri"/>
                <a:cs typeface="Calibri"/>
              </a:rPr>
              <a:t>and </a:t>
            </a:r>
            <a:r>
              <a:rPr sz="1800" spc="-10" dirty="0">
                <a:latin typeface="Calibri"/>
                <a:cs typeface="Calibri"/>
              </a:rPr>
              <a:t>analyst. </a:t>
            </a:r>
            <a:r>
              <a:rPr sz="1800" spc="-5" dirty="0">
                <a:latin typeface="Calibri"/>
                <a:cs typeface="Calibri"/>
              </a:rPr>
              <a:t>Neither IIPRD nor its </a:t>
            </a:r>
            <a:r>
              <a:rPr sz="1800" spc="-10" dirty="0">
                <a:latin typeface="Calibri"/>
                <a:cs typeface="Calibri"/>
              </a:rPr>
              <a:t>affiliates </a:t>
            </a:r>
            <a:r>
              <a:rPr sz="1800" spc="-5" dirty="0">
                <a:latin typeface="Calibri"/>
                <a:cs typeface="Calibri"/>
              </a:rPr>
              <a:t>nor </a:t>
            </a:r>
            <a:r>
              <a:rPr sz="1800" spc="-15" dirty="0">
                <a:latin typeface="Calibri"/>
                <a:cs typeface="Calibri"/>
              </a:rPr>
              <a:t>any </a:t>
            </a:r>
            <a:r>
              <a:rPr sz="1800" spc="-5" dirty="0">
                <a:latin typeface="Calibri"/>
                <a:cs typeface="Calibri"/>
              </a:rPr>
              <a:t>of its  </a:t>
            </a:r>
            <a:r>
              <a:rPr sz="1800" spc="-10" dirty="0">
                <a:latin typeface="Calibri"/>
                <a:cs typeface="Calibri"/>
              </a:rPr>
              <a:t>proprietors, </a:t>
            </a:r>
            <a:r>
              <a:rPr sz="1800" spc="-5" dirty="0">
                <a:latin typeface="Calibri"/>
                <a:cs typeface="Calibri"/>
              </a:rPr>
              <a:t>employees </a:t>
            </a:r>
            <a:r>
              <a:rPr sz="1800" spc="-25" dirty="0">
                <a:latin typeface="Calibri"/>
                <a:cs typeface="Calibri"/>
              </a:rPr>
              <a:t>(together, </a:t>
            </a:r>
            <a:r>
              <a:rPr sz="1800" spc="-5" dirty="0">
                <a:latin typeface="Calibri"/>
                <a:cs typeface="Calibri"/>
              </a:rPr>
              <a:t>"personnel") </a:t>
            </a:r>
            <a:r>
              <a:rPr sz="1800" spc="-10" dirty="0">
                <a:latin typeface="Calibri"/>
                <a:cs typeface="Calibri"/>
              </a:rPr>
              <a:t>are intending to provide legal </a:t>
            </a:r>
            <a:r>
              <a:rPr sz="1800" spc="-5" dirty="0">
                <a:latin typeface="Calibri"/>
                <a:cs typeface="Calibri"/>
              </a:rPr>
              <a:t>advice in this</a:t>
            </a:r>
            <a:r>
              <a:rPr sz="1800" spc="250" dirty="0">
                <a:latin typeface="Calibri"/>
                <a:cs typeface="Calibri"/>
              </a:rPr>
              <a:t> </a:t>
            </a:r>
            <a:r>
              <a:rPr sz="1800" spc="-40" dirty="0">
                <a:latin typeface="Calibri"/>
                <a:cs typeface="Calibri"/>
              </a:rPr>
              <a:t>matter.</a:t>
            </a:r>
            <a:endParaRPr sz="1800" dirty="0">
              <a:latin typeface="Calibri"/>
              <a:cs typeface="Calibri"/>
            </a:endParaRPr>
          </a:p>
        </p:txBody>
      </p:sp>
      <p:sp>
        <p:nvSpPr>
          <p:cNvPr id="3" name="object 3"/>
          <p:cNvSpPr/>
          <p:nvPr/>
        </p:nvSpPr>
        <p:spPr>
          <a:xfrm>
            <a:off x="0" y="292366"/>
            <a:ext cx="2021205" cy="492759"/>
          </a:xfrm>
          <a:custGeom>
            <a:avLst/>
            <a:gdLst/>
            <a:ahLst/>
            <a:cxnLst/>
            <a:rect l="l" t="t" r="r" b="b"/>
            <a:pathLst>
              <a:path w="2021205" h="492759">
                <a:moveTo>
                  <a:pt x="0" y="492175"/>
                </a:moveTo>
                <a:lnTo>
                  <a:pt x="2021077" y="492175"/>
                </a:lnTo>
                <a:lnTo>
                  <a:pt x="2021077" y="0"/>
                </a:lnTo>
                <a:lnTo>
                  <a:pt x="0" y="0"/>
                </a:lnTo>
                <a:lnTo>
                  <a:pt x="0" y="492175"/>
                </a:lnTo>
                <a:close/>
              </a:path>
            </a:pathLst>
          </a:custGeom>
          <a:solidFill>
            <a:srgbClr val="2D1012"/>
          </a:solidFill>
        </p:spPr>
        <p:txBody>
          <a:bodyPr wrap="square" lIns="0" tIns="0" rIns="0" bIns="0" rtlCol="0"/>
          <a:lstStyle/>
          <a:p>
            <a:endParaRPr/>
          </a:p>
        </p:txBody>
      </p:sp>
      <p:sp>
        <p:nvSpPr>
          <p:cNvPr id="4" name="object 4"/>
          <p:cNvSpPr txBox="1">
            <a:spLocks noGrp="1"/>
          </p:cNvSpPr>
          <p:nvPr>
            <p:ph type="title"/>
          </p:nvPr>
        </p:nvSpPr>
        <p:spPr>
          <a:xfrm>
            <a:off x="272540" y="365199"/>
            <a:ext cx="1556260" cy="320601"/>
          </a:xfrm>
          <a:prstGeom prst="rect">
            <a:avLst/>
          </a:prstGeom>
        </p:spPr>
        <p:txBody>
          <a:bodyPr vert="horz" wrap="square" lIns="0" tIns="12700" rIns="0" bIns="0" rtlCol="0">
            <a:spAutoFit/>
          </a:bodyPr>
          <a:lstStyle/>
          <a:p>
            <a:pPr marL="12700">
              <a:lnSpc>
                <a:spcPct val="100000"/>
              </a:lnSpc>
              <a:spcBef>
                <a:spcPts val="100"/>
              </a:spcBef>
            </a:pPr>
            <a:r>
              <a:rPr spc="-5" dirty="0">
                <a:latin typeface="Arial" pitchFamily="34" charset="0"/>
                <a:cs typeface="Arial" pitchFamily="34" charset="0"/>
              </a:rPr>
              <a:t>Disclaimer</a:t>
            </a:r>
          </a:p>
        </p:txBody>
      </p:sp>
      <p:sp>
        <p:nvSpPr>
          <p:cNvPr id="5" name="object 5"/>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183889" y="6524264"/>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762000"/>
            <a:ext cx="10996295" cy="1671320"/>
          </a:xfrm>
          <a:prstGeom prst="rect">
            <a:avLst/>
          </a:prstGeom>
        </p:spPr>
        <p:txBody>
          <a:bodyPr vert="horz" wrap="square" lIns="0" tIns="12700" rIns="0" bIns="0" rtlCol="0">
            <a:spAutoFit/>
          </a:bodyPr>
          <a:lstStyle/>
          <a:p>
            <a:pPr marL="12700" marR="5080" algn="just">
              <a:lnSpc>
                <a:spcPct val="150000"/>
              </a:lnSpc>
              <a:spcBef>
                <a:spcPts val="100"/>
              </a:spcBef>
            </a:pPr>
            <a:r>
              <a:rPr sz="1800" spc="-5" dirty="0">
                <a:latin typeface="Calibri"/>
                <a:cs typeface="Calibri"/>
              </a:rPr>
              <a:t>IIPRD is </a:t>
            </a:r>
            <a:r>
              <a:rPr sz="1800" dirty="0">
                <a:latin typeface="Calibri"/>
                <a:cs typeface="Calibri"/>
              </a:rPr>
              <a:t>a </a:t>
            </a:r>
            <a:r>
              <a:rPr sz="1800" spc="-5" dirty="0">
                <a:latin typeface="Calibri"/>
                <a:cs typeface="Calibri"/>
              </a:rPr>
              <a:t>premier Intellectual Property Consulting </a:t>
            </a:r>
            <a:r>
              <a:rPr sz="1800" dirty="0">
                <a:latin typeface="Calibri"/>
                <a:cs typeface="Calibri"/>
              </a:rPr>
              <a:t>and </a:t>
            </a:r>
            <a:r>
              <a:rPr sz="1800" spc="-5" dirty="0">
                <a:latin typeface="Calibri"/>
                <a:cs typeface="Calibri"/>
              </a:rPr>
              <a:t>Commercialization/Licensing Firm with </a:t>
            </a:r>
            <a:r>
              <a:rPr sz="1800" dirty="0">
                <a:latin typeface="Calibri"/>
                <a:cs typeface="Calibri"/>
              </a:rPr>
              <a:t>a </a:t>
            </a:r>
            <a:r>
              <a:rPr sz="1800" spc="-10" dirty="0">
                <a:latin typeface="Calibri"/>
                <a:cs typeface="Calibri"/>
              </a:rPr>
              <a:t>diversified </a:t>
            </a:r>
            <a:r>
              <a:rPr sz="1800" dirty="0">
                <a:latin typeface="Calibri"/>
                <a:cs typeface="Calibri"/>
              </a:rPr>
              <a:t>business  </a:t>
            </a:r>
            <a:r>
              <a:rPr sz="1800" spc="-10" dirty="0">
                <a:latin typeface="Calibri"/>
                <a:cs typeface="Calibri"/>
              </a:rPr>
              <a:t>practice </a:t>
            </a:r>
            <a:r>
              <a:rPr sz="1800" spc="-5" dirty="0">
                <a:latin typeface="Calibri"/>
                <a:cs typeface="Calibri"/>
              </a:rPr>
              <a:t>providing services in </a:t>
            </a:r>
            <a:r>
              <a:rPr sz="1800" dirty="0">
                <a:latin typeface="Calibri"/>
                <a:cs typeface="Calibri"/>
              </a:rPr>
              <a:t>the </a:t>
            </a:r>
            <a:r>
              <a:rPr sz="1800" spc="-5" dirty="0">
                <a:latin typeface="Calibri"/>
                <a:cs typeface="Calibri"/>
              </a:rPr>
              <a:t>domain of Commercialization, </a:t>
            </a:r>
            <a:r>
              <a:rPr sz="1800" spc="-15" dirty="0">
                <a:latin typeface="Calibri"/>
                <a:cs typeface="Calibri"/>
              </a:rPr>
              <a:t>Valuation, </a:t>
            </a:r>
            <a:r>
              <a:rPr sz="1800" dirty="0">
                <a:latin typeface="Calibri"/>
                <a:cs typeface="Calibri"/>
              </a:rPr>
              <a:t>Licensing, </a:t>
            </a:r>
            <a:r>
              <a:rPr sz="1800" spc="-30" dirty="0">
                <a:latin typeface="Calibri"/>
                <a:cs typeface="Calibri"/>
              </a:rPr>
              <a:t>Transfer </a:t>
            </a:r>
            <a:r>
              <a:rPr sz="1800" spc="-5" dirty="0">
                <a:latin typeface="Calibri"/>
                <a:cs typeface="Calibri"/>
              </a:rPr>
              <a:t>of </a:t>
            </a:r>
            <a:r>
              <a:rPr sz="1800" spc="-20" dirty="0">
                <a:latin typeface="Calibri"/>
                <a:cs typeface="Calibri"/>
              </a:rPr>
              <a:t>Technology </a:t>
            </a:r>
            <a:r>
              <a:rPr sz="1800" dirty="0">
                <a:latin typeface="Calibri"/>
                <a:cs typeface="Calibri"/>
              </a:rPr>
              <a:t>and </a:t>
            </a:r>
            <a:r>
              <a:rPr sz="1800" spc="-5" dirty="0">
                <a:latin typeface="Calibri"/>
                <a:cs typeface="Calibri"/>
              </a:rPr>
              <a:t>Due-  Diligence of Intellectual </a:t>
            </a:r>
            <a:r>
              <a:rPr sz="1800" spc="-10" dirty="0">
                <a:latin typeface="Calibri"/>
                <a:cs typeface="Calibri"/>
              </a:rPr>
              <a:t>Property </a:t>
            </a:r>
            <a:r>
              <a:rPr sz="1800" spc="-5" dirty="0">
                <a:latin typeface="Calibri"/>
                <a:cs typeface="Calibri"/>
              </a:rPr>
              <a:t>Assets along with </a:t>
            </a:r>
            <a:r>
              <a:rPr sz="1800" spc="-10" dirty="0">
                <a:latin typeface="Calibri"/>
                <a:cs typeface="Calibri"/>
              </a:rPr>
              <a:t>providing complete </a:t>
            </a:r>
            <a:r>
              <a:rPr sz="1800" dirty="0">
                <a:latin typeface="Calibri"/>
                <a:cs typeface="Calibri"/>
              </a:rPr>
              <a:t>IP and </a:t>
            </a:r>
            <a:r>
              <a:rPr sz="1800" spc="-15" dirty="0">
                <a:latin typeface="Calibri"/>
                <a:cs typeface="Calibri"/>
              </a:rPr>
              <a:t>Patent </a:t>
            </a:r>
            <a:r>
              <a:rPr sz="1800" spc="-5" dirty="0">
                <a:latin typeface="Calibri"/>
                <a:cs typeface="Calibri"/>
              </a:rPr>
              <a:t>Analytics </a:t>
            </a:r>
            <a:r>
              <a:rPr sz="1800" dirty="0">
                <a:latin typeface="Calibri"/>
                <a:cs typeface="Calibri"/>
              </a:rPr>
              <a:t>and </a:t>
            </a:r>
            <a:r>
              <a:rPr sz="1800" spc="-10" dirty="0">
                <a:latin typeface="Calibri"/>
                <a:cs typeface="Calibri"/>
              </a:rPr>
              <a:t>Litigation </a:t>
            </a:r>
            <a:r>
              <a:rPr sz="1800" dirty="0">
                <a:latin typeface="Calibri"/>
                <a:cs typeface="Calibri"/>
              </a:rPr>
              <a:t>Support  </a:t>
            </a:r>
            <a:r>
              <a:rPr sz="1800" spc="-5" dirty="0">
                <a:latin typeface="Calibri"/>
                <a:cs typeface="Calibri"/>
              </a:rPr>
              <a:t>Services </a:t>
            </a:r>
            <a:r>
              <a:rPr sz="1800" spc="-10" dirty="0">
                <a:latin typeface="Calibri"/>
                <a:cs typeface="Calibri"/>
              </a:rPr>
              <a:t>to International </a:t>
            </a:r>
            <a:r>
              <a:rPr sz="1800" spc="-15" dirty="0">
                <a:latin typeface="Calibri"/>
                <a:cs typeface="Calibri"/>
              </a:rPr>
              <a:t>Corporate </a:t>
            </a:r>
            <a:r>
              <a:rPr sz="1800" dirty="0">
                <a:latin typeface="Calibri"/>
                <a:cs typeface="Calibri"/>
              </a:rPr>
              <a:t>and </a:t>
            </a:r>
            <a:r>
              <a:rPr sz="1800" spc="-5" dirty="0">
                <a:latin typeface="Calibri"/>
                <a:cs typeface="Calibri"/>
              </a:rPr>
              <a:t>Global </a:t>
            </a:r>
            <a:r>
              <a:rPr sz="1800" dirty="0">
                <a:latin typeface="Calibri"/>
                <a:cs typeface="Calibri"/>
              </a:rPr>
              <a:t>IP </a:t>
            </a:r>
            <a:r>
              <a:rPr sz="1800" spc="-10" dirty="0">
                <a:latin typeface="Calibri"/>
                <a:cs typeface="Calibri"/>
              </a:rPr>
              <a:t>Law</a:t>
            </a:r>
            <a:r>
              <a:rPr sz="1800" spc="75" dirty="0">
                <a:latin typeface="Calibri"/>
                <a:cs typeface="Calibri"/>
              </a:rPr>
              <a:t> </a:t>
            </a:r>
            <a:r>
              <a:rPr sz="1800" spc="-5" dirty="0">
                <a:latin typeface="Calibri"/>
                <a:cs typeface="Calibri"/>
              </a:rPr>
              <a:t>Firms.</a:t>
            </a:r>
            <a:endParaRPr sz="1800" dirty="0">
              <a:latin typeface="Calibri"/>
              <a:cs typeface="Calibri"/>
            </a:endParaRPr>
          </a:p>
        </p:txBody>
      </p:sp>
      <p:sp>
        <p:nvSpPr>
          <p:cNvPr id="3" name="object 3"/>
          <p:cNvSpPr/>
          <p:nvPr/>
        </p:nvSpPr>
        <p:spPr>
          <a:xfrm>
            <a:off x="0" y="292366"/>
            <a:ext cx="2021205" cy="492759"/>
          </a:xfrm>
          <a:custGeom>
            <a:avLst/>
            <a:gdLst/>
            <a:ahLst/>
            <a:cxnLst/>
            <a:rect l="l" t="t" r="r" b="b"/>
            <a:pathLst>
              <a:path w="2021205" h="492759">
                <a:moveTo>
                  <a:pt x="0" y="492175"/>
                </a:moveTo>
                <a:lnTo>
                  <a:pt x="2021077" y="492175"/>
                </a:lnTo>
                <a:lnTo>
                  <a:pt x="2021077" y="0"/>
                </a:lnTo>
                <a:lnTo>
                  <a:pt x="0" y="0"/>
                </a:lnTo>
                <a:lnTo>
                  <a:pt x="0" y="492175"/>
                </a:lnTo>
                <a:close/>
              </a:path>
            </a:pathLst>
          </a:custGeom>
          <a:solidFill>
            <a:srgbClr val="2D1012"/>
          </a:solidFill>
        </p:spPr>
        <p:txBody>
          <a:bodyPr wrap="square" lIns="0" tIns="0" rIns="0" bIns="0" rtlCol="0"/>
          <a:lstStyle/>
          <a:p>
            <a:endParaRPr/>
          </a:p>
        </p:txBody>
      </p:sp>
      <p:sp>
        <p:nvSpPr>
          <p:cNvPr id="4" name="object 4"/>
          <p:cNvSpPr txBox="1">
            <a:spLocks noGrp="1"/>
          </p:cNvSpPr>
          <p:nvPr>
            <p:ph type="title"/>
          </p:nvPr>
        </p:nvSpPr>
        <p:spPr>
          <a:xfrm>
            <a:off x="272540" y="365199"/>
            <a:ext cx="1708660" cy="320601"/>
          </a:xfrm>
          <a:prstGeom prst="rect">
            <a:avLst/>
          </a:prstGeom>
        </p:spPr>
        <p:txBody>
          <a:bodyPr vert="horz" wrap="square" lIns="0" tIns="12700" rIns="0" bIns="0" rtlCol="0">
            <a:spAutoFit/>
          </a:bodyPr>
          <a:lstStyle/>
          <a:p>
            <a:pPr marL="12700">
              <a:lnSpc>
                <a:spcPct val="100000"/>
              </a:lnSpc>
              <a:spcBef>
                <a:spcPts val="100"/>
              </a:spcBef>
            </a:pPr>
            <a:r>
              <a:rPr dirty="0">
                <a:latin typeface="Arial" pitchFamily="34" charset="0"/>
                <a:cs typeface="Arial" pitchFamily="34" charset="0"/>
              </a:rPr>
              <a:t>About</a:t>
            </a:r>
            <a:r>
              <a:rPr spc="-100" dirty="0">
                <a:latin typeface="Arial" pitchFamily="34" charset="0"/>
                <a:cs typeface="Arial" pitchFamily="34" charset="0"/>
              </a:rPr>
              <a:t> </a:t>
            </a:r>
            <a:r>
              <a:rPr dirty="0">
                <a:latin typeface="Arial" pitchFamily="34" charset="0"/>
                <a:cs typeface="Arial" pitchFamily="34" charset="0"/>
              </a:rPr>
              <a:t>IIPRD</a:t>
            </a:r>
          </a:p>
        </p:txBody>
      </p:sp>
      <p:sp>
        <p:nvSpPr>
          <p:cNvPr id="5" name="object 5"/>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183889" y="6524264"/>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6585" y="1082357"/>
            <a:ext cx="9041130" cy="4597400"/>
          </a:xfrm>
          <a:custGeom>
            <a:avLst/>
            <a:gdLst/>
            <a:ahLst/>
            <a:cxnLst/>
            <a:rect l="l" t="t" r="r" b="b"/>
            <a:pathLst>
              <a:path w="9041130" h="4597400">
                <a:moveTo>
                  <a:pt x="9040964" y="0"/>
                </a:moveTo>
                <a:lnTo>
                  <a:pt x="0" y="0"/>
                </a:lnTo>
                <a:lnTo>
                  <a:pt x="0" y="4597222"/>
                </a:lnTo>
                <a:lnTo>
                  <a:pt x="8274748" y="4597222"/>
                </a:lnTo>
                <a:lnTo>
                  <a:pt x="9040964" y="3831005"/>
                </a:lnTo>
                <a:lnTo>
                  <a:pt x="9040964" y="0"/>
                </a:lnTo>
                <a:close/>
              </a:path>
            </a:pathLst>
          </a:custGeom>
          <a:solidFill>
            <a:srgbClr val="BFBFBF"/>
          </a:solidFill>
        </p:spPr>
        <p:txBody>
          <a:bodyPr wrap="square" lIns="0" tIns="0" rIns="0" bIns="0" rtlCol="0"/>
          <a:lstStyle/>
          <a:p>
            <a:endParaRPr/>
          </a:p>
        </p:txBody>
      </p:sp>
      <p:sp>
        <p:nvSpPr>
          <p:cNvPr id="3" name="object 3"/>
          <p:cNvSpPr/>
          <p:nvPr/>
        </p:nvSpPr>
        <p:spPr>
          <a:xfrm>
            <a:off x="10111333" y="4913367"/>
            <a:ext cx="766445" cy="766445"/>
          </a:xfrm>
          <a:custGeom>
            <a:avLst/>
            <a:gdLst/>
            <a:ahLst/>
            <a:cxnLst/>
            <a:rect l="l" t="t" r="r" b="b"/>
            <a:pathLst>
              <a:path w="766445" h="766445">
                <a:moveTo>
                  <a:pt x="766216" y="0"/>
                </a:moveTo>
                <a:lnTo>
                  <a:pt x="153238" y="153238"/>
                </a:lnTo>
                <a:lnTo>
                  <a:pt x="0" y="766216"/>
                </a:lnTo>
                <a:lnTo>
                  <a:pt x="766216" y="0"/>
                </a:lnTo>
                <a:close/>
              </a:path>
            </a:pathLst>
          </a:custGeom>
          <a:solidFill>
            <a:srgbClr val="9A9A9A"/>
          </a:solidFill>
        </p:spPr>
        <p:txBody>
          <a:bodyPr wrap="square" lIns="0" tIns="0" rIns="0" bIns="0" rtlCol="0"/>
          <a:lstStyle/>
          <a:p>
            <a:endParaRPr/>
          </a:p>
        </p:txBody>
      </p:sp>
      <p:sp>
        <p:nvSpPr>
          <p:cNvPr id="4" name="object 4"/>
          <p:cNvSpPr/>
          <p:nvPr/>
        </p:nvSpPr>
        <p:spPr>
          <a:xfrm>
            <a:off x="1836585" y="1082361"/>
            <a:ext cx="9041130" cy="4597400"/>
          </a:xfrm>
          <a:custGeom>
            <a:avLst/>
            <a:gdLst/>
            <a:ahLst/>
            <a:cxnLst/>
            <a:rect l="l" t="t" r="r" b="b"/>
            <a:pathLst>
              <a:path w="9041130" h="4597400">
                <a:moveTo>
                  <a:pt x="8274748" y="4597222"/>
                </a:moveTo>
                <a:lnTo>
                  <a:pt x="8427986" y="3984243"/>
                </a:lnTo>
                <a:lnTo>
                  <a:pt x="9040964" y="3831005"/>
                </a:lnTo>
                <a:lnTo>
                  <a:pt x="8274748" y="4597222"/>
                </a:lnTo>
                <a:lnTo>
                  <a:pt x="0" y="4597222"/>
                </a:lnTo>
                <a:lnTo>
                  <a:pt x="0" y="0"/>
                </a:lnTo>
                <a:lnTo>
                  <a:pt x="9040964" y="0"/>
                </a:lnTo>
                <a:lnTo>
                  <a:pt x="9040964" y="3831005"/>
                </a:lnTo>
              </a:path>
            </a:pathLst>
          </a:custGeom>
          <a:ln w="12699">
            <a:solidFill>
              <a:srgbClr val="2D528E"/>
            </a:solidFill>
          </a:ln>
        </p:spPr>
        <p:txBody>
          <a:bodyPr wrap="square" lIns="0" tIns="0" rIns="0" bIns="0" rtlCol="0"/>
          <a:lstStyle/>
          <a:p>
            <a:endParaRPr/>
          </a:p>
        </p:txBody>
      </p:sp>
      <p:sp>
        <p:nvSpPr>
          <p:cNvPr id="5" name="object 5"/>
          <p:cNvSpPr txBox="1"/>
          <p:nvPr/>
        </p:nvSpPr>
        <p:spPr>
          <a:xfrm>
            <a:off x="3279851" y="1472019"/>
            <a:ext cx="6154420" cy="2768600"/>
          </a:xfrm>
          <a:prstGeom prst="rect">
            <a:avLst/>
          </a:prstGeom>
        </p:spPr>
        <p:txBody>
          <a:bodyPr vert="horz" wrap="square" lIns="0" tIns="12700" rIns="0" bIns="0" rtlCol="0">
            <a:spAutoFit/>
          </a:bodyPr>
          <a:lstStyle/>
          <a:p>
            <a:pPr algn="ctr">
              <a:lnSpc>
                <a:spcPct val="100000"/>
              </a:lnSpc>
              <a:spcBef>
                <a:spcPts val="100"/>
              </a:spcBef>
            </a:pPr>
            <a:r>
              <a:rPr sz="1800" b="1" spc="-5" dirty="0">
                <a:latin typeface="Calibri"/>
                <a:cs typeface="Calibri"/>
              </a:rPr>
              <a:t>Contact</a:t>
            </a:r>
            <a:r>
              <a:rPr sz="1800" b="1" spc="-40" dirty="0">
                <a:latin typeface="Calibri"/>
                <a:cs typeface="Calibri"/>
              </a:rPr>
              <a:t> </a:t>
            </a:r>
            <a:r>
              <a:rPr sz="1800" b="1" spc="-5" dirty="0">
                <a:latin typeface="Calibri"/>
                <a:cs typeface="Calibri"/>
              </a:rPr>
              <a:t>Details</a:t>
            </a:r>
            <a:endParaRPr sz="1800" dirty="0">
              <a:latin typeface="Calibri"/>
              <a:cs typeface="Calibri"/>
            </a:endParaRPr>
          </a:p>
          <a:p>
            <a:pPr>
              <a:lnSpc>
                <a:spcPct val="100000"/>
              </a:lnSpc>
              <a:spcBef>
                <a:spcPts val="30"/>
              </a:spcBef>
            </a:pPr>
            <a:endParaRPr sz="1850" dirty="0">
              <a:latin typeface="Times New Roman"/>
              <a:cs typeface="Times New Roman"/>
            </a:endParaRPr>
          </a:p>
          <a:p>
            <a:pPr algn="ctr">
              <a:lnSpc>
                <a:spcPct val="100000"/>
              </a:lnSpc>
            </a:pPr>
            <a:r>
              <a:rPr sz="1800" spc="-5" dirty="0">
                <a:latin typeface="Calibri"/>
                <a:cs typeface="Calibri"/>
              </a:rPr>
              <a:t>Noida (NCR) Office </a:t>
            </a:r>
            <a:r>
              <a:rPr sz="1800" dirty="0">
                <a:latin typeface="Calibri"/>
                <a:cs typeface="Calibri"/>
              </a:rPr>
              <a:t>– </a:t>
            </a:r>
            <a:r>
              <a:rPr sz="1800" spc="-5" dirty="0">
                <a:latin typeface="Calibri"/>
                <a:cs typeface="Calibri"/>
              </a:rPr>
              <a:t>Head</a:t>
            </a:r>
            <a:r>
              <a:rPr sz="1800" spc="50" dirty="0">
                <a:latin typeface="Calibri"/>
                <a:cs typeface="Calibri"/>
              </a:rPr>
              <a:t> </a:t>
            </a:r>
            <a:r>
              <a:rPr sz="1800" spc="-10" dirty="0">
                <a:latin typeface="Calibri"/>
                <a:cs typeface="Calibri"/>
              </a:rPr>
              <a:t>Office</a:t>
            </a:r>
            <a:endParaRPr sz="1800" dirty="0">
              <a:latin typeface="Calibri"/>
              <a:cs typeface="Calibri"/>
            </a:endParaRPr>
          </a:p>
          <a:p>
            <a:pPr algn="ctr">
              <a:lnSpc>
                <a:spcPct val="100000"/>
              </a:lnSpc>
            </a:pPr>
            <a:r>
              <a:rPr sz="1800" spc="-5" dirty="0">
                <a:latin typeface="Calibri"/>
                <a:cs typeface="Calibri"/>
              </a:rPr>
              <a:t>E-13, UPSIDC </a:t>
            </a:r>
            <a:r>
              <a:rPr sz="1800" spc="-25" dirty="0">
                <a:latin typeface="Calibri"/>
                <a:cs typeface="Calibri"/>
              </a:rPr>
              <a:t>Site-IV, </a:t>
            </a:r>
            <a:r>
              <a:rPr sz="1800" spc="-5" dirty="0">
                <a:latin typeface="Calibri"/>
                <a:cs typeface="Calibri"/>
              </a:rPr>
              <a:t>Behind </a:t>
            </a:r>
            <a:r>
              <a:rPr sz="1800" spc="-10" dirty="0">
                <a:latin typeface="Calibri"/>
                <a:cs typeface="Calibri"/>
              </a:rPr>
              <a:t>Grand </a:t>
            </a:r>
            <a:r>
              <a:rPr sz="1800" spc="-15" dirty="0">
                <a:latin typeface="Calibri"/>
                <a:cs typeface="Calibri"/>
              </a:rPr>
              <a:t>Venice, Greater </a:t>
            </a:r>
            <a:r>
              <a:rPr sz="1800" spc="-5" dirty="0">
                <a:latin typeface="Calibri"/>
                <a:cs typeface="Calibri"/>
              </a:rPr>
              <a:t>Noida,</a:t>
            </a:r>
            <a:r>
              <a:rPr sz="1800" spc="140" dirty="0">
                <a:latin typeface="Calibri"/>
                <a:cs typeface="Calibri"/>
              </a:rPr>
              <a:t> </a:t>
            </a:r>
            <a:r>
              <a:rPr sz="1800" spc="-5" dirty="0">
                <a:latin typeface="Calibri"/>
                <a:cs typeface="Calibri"/>
              </a:rPr>
              <a:t>201308</a:t>
            </a:r>
            <a:endParaRPr sz="1800" dirty="0">
              <a:latin typeface="Calibri"/>
              <a:cs typeface="Calibri"/>
            </a:endParaRPr>
          </a:p>
          <a:p>
            <a:pPr>
              <a:lnSpc>
                <a:spcPct val="100000"/>
              </a:lnSpc>
              <a:spcBef>
                <a:spcPts val="35"/>
              </a:spcBef>
            </a:pPr>
            <a:endParaRPr sz="1850" dirty="0">
              <a:latin typeface="Times New Roman"/>
              <a:cs typeface="Times New Roman"/>
            </a:endParaRPr>
          </a:p>
          <a:p>
            <a:pPr marL="635" algn="ctr">
              <a:lnSpc>
                <a:spcPct val="100000"/>
              </a:lnSpc>
            </a:pPr>
            <a:r>
              <a:rPr sz="1800" spc="-10" dirty="0">
                <a:latin typeface="Calibri"/>
                <a:cs typeface="Calibri"/>
              </a:rPr>
              <a:t>Contact </a:t>
            </a:r>
            <a:r>
              <a:rPr sz="1800" spc="-15" dirty="0">
                <a:latin typeface="Calibri"/>
                <a:cs typeface="Calibri"/>
              </a:rPr>
              <a:t>Person: </a:t>
            </a:r>
            <a:r>
              <a:rPr sz="1800" spc="-35" dirty="0">
                <a:latin typeface="Calibri"/>
                <a:cs typeface="Calibri"/>
              </a:rPr>
              <a:t>Tarun</a:t>
            </a:r>
            <a:r>
              <a:rPr sz="1800" spc="40" dirty="0">
                <a:latin typeface="Calibri"/>
                <a:cs typeface="Calibri"/>
              </a:rPr>
              <a:t> </a:t>
            </a:r>
            <a:r>
              <a:rPr sz="1800" spc="-10" dirty="0">
                <a:latin typeface="Calibri"/>
                <a:cs typeface="Calibri"/>
              </a:rPr>
              <a:t>Khurana</a:t>
            </a:r>
            <a:endParaRPr sz="1800" dirty="0">
              <a:latin typeface="Calibri"/>
              <a:cs typeface="Calibri"/>
            </a:endParaRPr>
          </a:p>
          <a:p>
            <a:pPr marL="2540" algn="ctr">
              <a:lnSpc>
                <a:spcPct val="100000"/>
              </a:lnSpc>
            </a:pPr>
            <a:r>
              <a:rPr sz="1800" spc="-10" dirty="0">
                <a:latin typeface="Calibri"/>
                <a:cs typeface="Calibri"/>
              </a:rPr>
              <a:t>Contact </a:t>
            </a:r>
            <a:r>
              <a:rPr sz="1800" spc="-5" dirty="0">
                <a:latin typeface="Calibri"/>
                <a:cs typeface="Calibri"/>
              </a:rPr>
              <a:t>No(s):+91-(120) </a:t>
            </a:r>
            <a:r>
              <a:rPr sz="1800" dirty="0">
                <a:latin typeface="Calibri"/>
                <a:cs typeface="Calibri"/>
              </a:rPr>
              <a:t>4296878, 4909201,</a:t>
            </a:r>
            <a:r>
              <a:rPr sz="1800" spc="45" dirty="0">
                <a:latin typeface="Calibri"/>
                <a:cs typeface="Calibri"/>
              </a:rPr>
              <a:t> </a:t>
            </a:r>
            <a:r>
              <a:rPr sz="1800" dirty="0">
                <a:latin typeface="Calibri"/>
                <a:cs typeface="Calibri"/>
              </a:rPr>
              <a:t>4516201</a:t>
            </a:r>
          </a:p>
          <a:p>
            <a:pPr>
              <a:lnSpc>
                <a:spcPct val="100000"/>
              </a:lnSpc>
              <a:spcBef>
                <a:spcPts val="30"/>
              </a:spcBef>
            </a:pPr>
            <a:endParaRPr sz="1850" dirty="0">
              <a:latin typeface="Times New Roman"/>
              <a:cs typeface="Times New Roman"/>
            </a:endParaRPr>
          </a:p>
          <a:p>
            <a:pPr marL="401320" marR="393065" algn="ctr">
              <a:lnSpc>
                <a:spcPct val="100000"/>
              </a:lnSpc>
            </a:pPr>
            <a:r>
              <a:rPr sz="1800" spc="-5" dirty="0">
                <a:latin typeface="Calibri"/>
                <a:cs typeface="Calibri"/>
              </a:rPr>
              <a:t>E-Mail: </a:t>
            </a:r>
            <a:r>
              <a:rPr sz="1800" u="sng" spc="-10" dirty="0">
                <a:solidFill>
                  <a:srgbClr val="0462C1"/>
                </a:solidFill>
                <a:uFill>
                  <a:solidFill>
                    <a:srgbClr val="0462C1"/>
                  </a:solidFill>
                </a:uFill>
                <a:latin typeface="Calibri"/>
                <a:cs typeface="Calibri"/>
                <a:hlinkClick r:id="rId2"/>
              </a:rPr>
              <a:t>iiprd@iiprd.com</a:t>
            </a:r>
            <a:r>
              <a:rPr sz="1800" spc="-10" dirty="0">
                <a:latin typeface="Calibri"/>
                <a:cs typeface="Calibri"/>
              </a:rPr>
              <a:t>, </a:t>
            </a:r>
            <a:r>
              <a:rPr sz="1800" u="sng" spc="-10" dirty="0">
                <a:solidFill>
                  <a:srgbClr val="0462C1"/>
                </a:solidFill>
                <a:uFill>
                  <a:solidFill>
                    <a:srgbClr val="0462C1"/>
                  </a:solidFill>
                </a:uFill>
                <a:latin typeface="Calibri"/>
                <a:cs typeface="Calibri"/>
                <a:hlinkClick r:id="rId3"/>
              </a:rPr>
              <a:t>info@khuranaandkhurana.com </a:t>
            </a:r>
            <a:r>
              <a:rPr sz="1800" spc="-10" dirty="0">
                <a:solidFill>
                  <a:srgbClr val="0462C1"/>
                </a:solidFill>
                <a:latin typeface="Calibri"/>
                <a:cs typeface="Calibri"/>
              </a:rPr>
              <a:t> </a:t>
            </a:r>
            <a:r>
              <a:rPr sz="1800" spc="-15" dirty="0">
                <a:latin typeface="Calibri"/>
                <a:cs typeface="Calibri"/>
              </a:rPr>
              <a:t>Website: </a:t>
            </a:r>
            <a:r>
              <a:rPr sz="1800" u="sng" spc="-15" dirty="0">
                <a:solidFill>
                  <a:srgbClr val="0462C1"/>
                </a:solidFill>
                <a:uFill>
                  <a:solidFill>
                    <a:srgbClr val="0462C1"/>
                  </a:solidFill>
                </a:uFill>
                <a:latin typeface="Calibri"/>
                <a:cs typeface="Calibri"/>
                <a:hlinkClick r:id="rId4"/>
              </a:rPr>
              <a:t>www.iiprd.com</a:t>
            </a:r>
            <a:r>
              <a:rPr sz="1800" spc="-15" dirty="0">
                <a:solidFill>
                  <a:srgbClr val="0462C1"/>
                </a:solidFill>
                <a:latin typeface="Calibri"/>
                <a:cs typeface="Calibri"/>
                <a:hlinkClick r:id="rId4"/>
              </a:rPr>
              <a:t> </a:t>
            </a:r>
            <a:r>
              <a:rPr sz="1800" dirty="0">
                <a:latin typeface="Calibri"/>
                <a:cs typeface="Calibri"/>
              </a:rPr>
              <a:t>|</a:t>
            </a:r>
            <a:r>
              <a:rPr sz="1800" spc="-15" dirty="0">
                <a:latin typeface="Calibri"/>
                <a:cs typeface="Calibri"/>
              </a:rPr>
              <a:t> </a:t>
            </a:r>
            <a:r>
              <a:rPr sz="1800" u="sng" spc="-10" dirty="0">
                <a:solidFill>
                  <a:srgbClr val="0462C1"/>
                </a:solidFill>
                <a:uFill>
                  <a:solidFill>
                    <a:srgbClr val="0462C1"/>
                  </a:solidFill>
                </a:uFill>
                <a:latin typeface="Calibri"/>
                <a:cs typeface="Calibri"/>
                <a:hlinkClick r:id="rId5"/>
              </a:rPr>
              <a:t>www.khuranaandkhurana.com</a:t>
            </a:r>
            <a:endParaRPr sz="1800" dirty="0">
              <a:latin typeface="Calibri"/>
              <a:cs typeface="Calibri"/>
            </a:endParaRPr>
          </a:p>
        </p:txBody>
      </p:sp>
      <p:sp>
        <p:nvSpPr>
          <p:cNvPr id="6" name="object 6"/>
          <p:cNvSpPr/>
          <p:nvPr/>
        </p:nvSpPr>
        <p:spPr>
          <a:xfrm>
            <a:off x="0" y="292366"/>
            <a:ext cx="2174875" cy="492759"/>
          </a:xfrm>
          <a:custGeom>
            <a:avLst/>
            <a:gdLst/>
            <a:ahLst/>
            <a:cxnLst/>
            <a:rect l="l" t="t" r="r" b="b"/>
            <a:pathLst>
              <a:path w="2174875" h="492759">
                <a:moveTo>
                  <a:pt x="0" y="492175"/>
                </a:moveTo>
                <a:lnTo>
                  <a:pt x="2174595" y="492175"/>
                </a:lnTo>
                <a:lnTo>
                  <a:pt x="2174595" y="0"/>
                </a:lnTo>
                <a:lnTo>
                  <a:pt x="0" y="0"/>
                </a:lnTo>
                <a:lnTo>
                  <a:pt x="0" y="492175"/>
                </a:lnTo>
                <a:close/>
              </a:path>
            </a:pathLst>
          </a:custGeom>
          <a:solidFill>
            <a:srgbClr val="2D1012"/>
          </a:solidFill>
        </p:spPr>
        <p:txBody>
          <a:bodyPr wrap="square" lIns="0" tIns="0" rIns="0" bIns="0" rtlCol="0"/>
          <a:lstStyle/>
          <a:p>
            <a:endParaRPr/>
          </a:p>
        </p:txBody>
      </p:sp>
      <p:sp>
        <p:nvSpPr>
          <p:cNvPr id="7" name="object 7"/>
          <p:cNvSpPr txBox="1">
            <a:spLocks noGrp="1"/>
          </p:cNvSpPr>
          <p:nvPr>
            <p:ph type="title"/>
          </p:nvPr>
        </p:nvSpPr>
        <p:spPr>
          <a:xfrm>
            <a:off x="272540" y="365199"/>
            <a:ext cx="1861060" cy="320601"/>
          </a:xfrm>
          <a:prstGeom prst="rect">
            <a:avLst/>
          </a:prstGeom>
        </p:spPr>
        <p:txBody>
          <a:bodyPr vert="horz" wrap="square" lIns="0" tIns="12700" rIns="0" bIns="0" rtlCol="0">
            <a:spAutoFit/>
          </a:bodyPr>
          <a:lstStyle/>
          <a:p>
            <a:pPr marL="12700">
              <a:lnSpc>
                <a:spcPct val="100000"/>
              </a:lnSpc>
              <a:spcBef>
                <a:spcPts val="100"/>
              </a:spcBef>
            </a:pPr>
            <a:r>
              <a:rPr spc="-10" dirty="0"/>
              <a:t>Contact</a:t>
            </a:r>
            <a:r>
              <a:rPr spc="-75" dirty="0"/>
              <a:t> </a:t>
            </a:r>
            <a:r>
              <a:rPr spc="-10" dirty="0">
                <a:latin typeface="Arial" pitchFamily="34" charset="0"/>
                <a:cs typeface="Arial" pitchFamily="34" charset="0"/>
              </a:rPr>
              <a:t>Details</a:t>
            </a:r>
          </a:p>
        </p:txBody>
      </p:sp>
      <p:sp>
        <p:nvSpPr>
          <p:cNvPr id="8" name="object 8"/>
          <p:cNvSpPr/>
          <p:nvPr/>
        </p:nvSpPr>
        <p:spPr>
          <a:xfrm>
            <a:off x="131178" y="6504470"/>
            <a:ext cx="719874" cy="235672"/>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048000" y="4990998"/>
            <a:ext cx="6629400" cy="517449"/>
          </a:xfrm>
          <a:prstGeom prst="rect">
            <a:avLst/>
          </a:prstGeom>
        </p:spPr>
        <p:txBody>
          <a:bodyPr vert="horz" wrap="square" lIns="0" tIns="12065" rIns="0" bIns="0" rtlCol="0">
            <a:spAutoFit/>
          </a:bodyPr>
          <a:lstStyle/>
          <a:p>
            <a:pPr marL="769620" marR="5080" indent="-757555" algn="ctr">
              <a:lnSpc>
                <a:spcPct val="100000"/>
              </a:lnSpc>
              <a:spcBef>
                <a:spcPts val="95"/>
              </a:spcBef>
            </a:pPr>
            <a:r>
              <a:rPr sz="1600" spc="-5" dirty="0">
                <a:latin typeface="Calibri"/>
                <a:cs typeface="Calibri"/>
              </a:rPr>
              <a:t>Delhi | Noida | Mumbai | Pune | </a:t>
            </a:r>
            <a:r>
              <a:rPr sz="1600" spc="-10" dirty="0">
                <a:latin typeface="Calibri"/>
                <a:cs typeface="Calibri"/>
              </a:rPr>
              <a:t>Bangalore </a:t>
            </a:r>
            <a:r>
              <a:rPr sz="1600" spc="-5" dirty="0">
                <a:latin typeface="Calibri"/>
                <a:cs typeface="Calibri"/>
              </a:rPr>
              <a:t>| </a:t>
            </a:r>
            <a:r>
              <a:rPr sz="1600" spc="-15" dirty="0">
                <a:latin typeface="Calibri"/>
                <a:cs typeface="Calibri"/>
              </a:rPr>
              <a:t>Hyderabad </a:t>
            </a:r>
            <a:r>
              <a:rPr sz="1600" spc="-5" dirty="0">
                <a:latin typeface="Calibri"/>
                <a:cs typeface="Calibri"/>
              </a:rPr>
              <a:t>| </a:t>
            </a:r>
            <a:r>
              <a:rPr sz="1600" spc="-10" dirty="0">
                <a:latin typeface="Calibri"/>
                <a:cs typeface="Calibri"/>
              </a:rPr>
              <a:t>Indore  </a:t>
            </a:r>
            <a:endParaRPr lang="en-US" sz="1600" spc="-10" dirty="0">
              <a:latin typeface="Calibri"/>
              <a:cs typeface="Calibri"/>
            </a:endParaRPr>
          </a:p>
          <a:p>
            <a:pPr marL="769620" marR="5080" indent="-757555" algn="ctr">
              <a:lnSpc>
                <a:spcPct val="100000"/>
              </a:lnSpc>
              <a:spcBef>
                <a:spcPts val="95"/>
              </a:spcBef>
            </a:pPr>
            <a:r>
              <a:rPr sz="1600" spc="-5" dirty="0">
                <a:latin typeface="Calibri"/>
                <a:cs typeface="Calibri"/>
              </a:rPr>
              <a:t>US | Bangladesh | </a:t>
            </a:r>
            <a:r>
              <a:rPr sz="1600" spc="-10" dirty="0">
                <a:latin typeface="Calibri"/>
                <a:cs typeface="Calibri"/>
              </a:rPr>
              <a:t>Myanmar </a:t>
            </a:r>
            <a:r>
              <a:rPr sz="1600" spc="-5" dirty="0">
                <a:latin typeface="Calibri"/>
                <a:cs typeface="Calibri"/>
              </a:rPr>
              <a:t>| Vietnam |</a:t>
            </a:r>
            <a:r>
              <a:rPr sz="1600" spc="20" dirty="0">
                <a:latin typeface="Calibri"/>
                <a:cs typeface="Calibri"/>
              </a:rPr>
              <a:t> </a:t>
            </a:r>
            <a:r>
              <a:rPr sz="1600" spc="-5" dirty="0">
                <a:latin typeface="Calibri"/>
                <a:cs typeface="Calibri"/>
              </a:rPr>
              <a:t>Nepal</a:t>
            </a:r>
            <a:r>
              <a:rPr lang="en-US" sz="1600" spc="-5" dirty="0">
                <a:latin typeface="Calibri"/>
                <a:cs typeface="Calibri"/>
              </a:rPr>
              <a:t> | Malaysia | Sri Lanka</a:t>
            </a:r>
            <a:endParaRPr sz="1600" dirty="0">
              <a:latin typeface="Calibri"/>
              <a:cs typeface="Calibri"/>
            </a:endParaRPr>
          </a:p>
        </p:txBody>
      </p:sp>
      <p:sp>
        <p:nvSpPr>
          <p:cNvPr id="10" name="object 10"/>
          <p:cNvSpPr txBox="1"/>
          <p:nvPr/>
        </p:nvSpPr>
        <p:spPr>
          <a:xfrm>
            <a:off x="3183889" y="6524264"/>
            <a:ext cx="6903720" cy="139700"/>
          </a:xfrm>
          <a:prstGeom prst="rect">
            <a:avLst/>
          </a:prstGeom>
        </p:spPr>
        <p:txBody>
          <a:bodyPr vert="horz" wrap="square" lIns="0" tIns="3175" rIns="0" bIns="0" rtlCol="0">
            <a:spAutoFit/>
          </a:bodyPr>
          <a:lstStyle/>
          <a:p>
            <a:pPr marL="12700">
              <a:lnSpc>
                <a:spcPct val="100000"/>
              </a:lnSpc>
              <a:spcBef>
                <a:spcPts val="25"/>
              </a:spcBef>
            </a:pP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Searching</a:t>
            </a:r>
            <a:r>
              <a:rPr sz="800" spc="10"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dirty="0">
                <a:solidFill>
                  <a:srgbClr val="7E7E7E"/>
                </a:solidFill>
                <a:latin typeface="Arial"/>
                <a:cs typeface="Arial"/>
              </a:rPr>
              <a:t>Research</a:t>
            </a:r>
            <a:r>
              <a:rPr sz="800" spc="15" dirty="0">
                <a:solidFill>
                  <a:srgbClr val="7E7E7E"/>
                </a:solidFill>
                <a:latin typeface="Arial"/>
                <a:cs typeface="Arial"/>
              </a:rPr>
              <a:t> </a:t>
            </a:r>
            <a:r>
              <a:rPr sz="800" spc="-5" dirty="0">
                <a:solidFill>
                  <a:srgbClr val="7E7E7E"/>
                </a:solidFill>
                <a:latin typeface="Arial"/>
                <a:cs typeface="Arial"/>
              </a:rPr>
              <a:t>and</a:t>
            </a:r>
            <a:r>
              <a:rPr sz="800" spc="25" dirty="0">
                <a:solidFill>
                  <a:srgbClr val="7E7E7E"/>
                </a:solidFill>
                <a:latin typeface="Arial"/>
                <a:cs typeface="Arial"/>
              </a:rPr>
              <a:t> </a:t>
            </a:r>
            <a:r>
              <a:rPr sz="800" dirty="0">
                <a:solidFill>
                  <a:srgbClr val="7E7E7E"/>
                </a:solidFill>
                <a:latin typeface="Arial"/>
                <a:cs typeface="Arial"/>
              </a:rPr>
              <a:t>Analytics</a:t>
            </a:r>
            <a:r>
              <a:rPr sz="800" spc="10" dirty="0">
                <a:solidFill>
                  <a:srgbClr val="7E7E7E"/>
                </a:solidFill>
                <a:latin typeface="Arial"/>
                <a:cs typeface="Arial"/>
              </a:rPr>
              <a:t> </a:t>
            </a:r>
            <a:r>
              <a:rPr sz="800" dirty="0">
                <a:solidFill>
                  <a:srgbClr val="7E7E7E"/>
                </a:solidFill>
                <a:latin typeface="Arial"/>
                <a:cs typeface="Arial"/>
              </a:rPr>
              <a:t>|</a:t>
            </a:r>
            <a:r>
              <a:rPr sz="800" spc="15" dirty="0">
                <a:solidFill>
                  <a:srgbClr val="7E7E7E"/>
                </a:solidFill>
                <a:latin typeface="Arial"/>
                <a:cs typeface="Arial"/>
              </a:rPr>
              <a:t> </a:t>
            </a:r>
            <a:r>
              <a:rPr sz="800" spc="-5" dirty="0">
                <a:solidFill>
                  <a:srgbClr val="7E7E7E"/>
                </a:solidFill>
                <a:latin typeface="Arial"/>
                <a:cs typeface="Arial"/>
              </a:rPr>
              <a:t>Patent</a:t>
            </a:r>
            <a:r>
              <a:rPr sz="800" spc="35" dirty="0">
                <a:solidFill>
                  <a:srgbClr val="7E7E7E"/>
                </a:solidFill>
                <a:latin typeface="Arial"/>
                <a:cs typeface="Arial"/>
              </a:rPr>
              <a:t> </a:t>
            </a:r>
            <a:r>
              <a:rPr sz="800" spc="-5" dirty="0">
                <a:solidFill>
                  <a:srgbClr val="7E7E7E"/>
                </a:solidFill>
                <a:latin typeface="Arial"/>
                <a:cs typeface="Arial"/>
              </a:rPr>
              <a:t>Prosecution/Preparation</a:t>
            </a:r>
            <a:r>
              <a:rPr sz="800" spc="25" dirty="0">
                <a:solidFill>
                  <a:srgbClr val="7E7E7E"/>
                </a:solidFill>
                <a:latin typeface="Arial"/>
                <a:cs typeface="Arial"/>
              </a:rPr>
              <a:t> </a:t>
            </a:r>
            <a:r>
              <a:rPr sz="800" spc="-5" dirty="0">
                <a:solidFill>
                  <a:srgbClr val="7E7E7E"/>
                </a:solidFill>
                <a:latin typeface="Arial"/>
                <a:cs typeface="Arial"/>
              </a:rPr>
              <a:t>Support</a:t>
            </a:r>
            <a:r>
              <a:rPr sz="800" spc="35" dirty="0">
                <a:solidFill>
                  <a:srgbClr val="7E7E7E"/>
                </a:solidFill>
                <a:latin typeface="Arial"/>
                <a:cs typeface="Arial"/>
              </a:rPr>
              <a:t> </a:t>
            </a:r>
            <a:r>
              <a:rPr sz="800" dirty="0">
                <a:solidFill>
                  <a:srgbClr val="7E7E7E"/>
                </a:solidFill>
                <a:latin typeface="Arial"/>
                <a:cs typeface="Arial"/>
              </a:rPr>
              <a:t>|</a:t>
            </a:r>
            <a:r>
              <a:rPr sz="800" spc="25" dirty="0">
                <a:solidFill>
                  <a:srgbClr val="7E7E7E"/>
                </a:solidFill>
                <a:latin typeface="Arial"/>
                <a:cs typeface="Arial"/>
              </a:rPr>
              <a:t> </a:t>
            </a:r>
            <a:r>
              <a:rPr sz="800" spc="-5" dirty="0">
                <a:solidFill>
                  <a:srgbClr val="7E7E7E"/>
                </a:solidFill>
                <a:latin typeface="Arial"/>
                <a:cs typeface="Arial"/>
              </a:rPr>
              <a:t>Litigation</a:t>
            </a:r>
            <a:r>
              <a:rPr sz="800" spc="15" dirty="0">
                <a:solidFill>
                  <a:srgbClr val="7E7E7E"/>
                </a:solidFill>
                <a:latin typeface="Arial"/>
                <a:cs typeface="Arial"/>
              </a:rPr>
              <a:t> </a:t>
            </a:r>
            <a:r>
              <a:rPr sz="800" spc="-5" dirty="0">
                <a:solidFill>
                  <a:srgbClr val="7E7E7E"/>
                </a:solidFill>
                <a:latin typeface="Arial"/>
                <a:cs typeface="Arial"/>
              </a:rPr>
              <a:t>and</a:t>
            </a:r>
            <a:r>
              <a:rPr sz="800" spc="40" dirty="0">
                <a:solidFill>
                  <a:srgbClr val="7E7E7E"/>
                </a:solidFill>
                <a:latin typeface="Arial"/>
                <a:cs typeface="Arial"/>
              </a:rPr>
              <a:t> </a:t>
            </a:r>
            <a:r>
              <a:rPr sz="800" dirty="0">
                <a:solidFill>
                  <a:srgbClr val="7E7E7E"/>
                </a:solidFill>
                <a:latin typeface="Arial"/>
                <a:cs typeface="Arial"/>
              </a:rPr>
              <a:t>E-Discovery |</a:t>
            </a:r>
            <a:r>
              <a:rPr sz="800" spc="15" dirty="0">
                <a:solidFill>
                  <a:srgbClr val="7E7E7E"/>
                </a:solidFill>
                <a:latin typeface="Arial"/>
                <a:cs typeface="Arial"/>
              </a:rPr>
              <a:t> </a:t>
            </a:r>
            <a:r>
              <a:rPr sz="800" dirty="0">
                <a:solidFill>
                  <a:srgbClr val="7E7E7E"/>
                </a:solidFill>
                <a:latin typeface="Arial"/>
                <a:cs typeface="Arial"/>
              </a:rPr>
              <a:t>IP</a:t>
            </a:r>
            <a:r>
              <a:rPr sz="800" spc="20" dirty="0">
                <a:solidFill>
                  <a:srgbClr val="7E7E7E"/>
                </a:solidFill>
                <a:latin typeface="Arial"/>
                <a:cs typeface="Arial"/>
              </a:rPr>
              <a:t> </a:t>
            </a:r>
            <a:r>
              <a:rPr sz="800" spc="-5" dirty="0">
                <a:solidFill>
                  <a:srgbClr val="7E7E7E"/>
                </a:solidFill>
                <a:latin typeface="Arial"/>
                <a:cs typeface="Arial"/>
              </a:rPr>
              <a:t>Valuation</a:t>
            </a:r>
            <a:r>
              <a:rPr sz="800" spc="25" dirty="0">
                <a:solidFill>
                  <a:srgbClr val="7E7E7E"/>
                </a:solidFill>
                <a:latin typeface="Arial"/>
                <a:cs typeface="Arial"/>
              </a:rPr>
              <a:t> </a:t>
            </a:r>
            <a:r>
              <a:rPr sz="800" dirty="0">
                <a:solidFill>
                  <a:srgbClr val="7E7E7E"/>
                </a:solidFill>
                <a:latin typeface="Arial"/>
                <a:cs typeface="Arial"/>
              </a:rPr>
              <a:t>|</a:t>
            </a:r>
            <a:r>
              <a:rPr sz="800" spc="30" dirty="0">
                <a:solidFill>
                  <a:srgbClr val="7E7E7E"/>
                </a:solidFill>
                <a:latin typeface="Arial"/>
                <a:cs typeface="Arial"/>
              </a:rPr>
              <a:t> </a:t>
            </a:r>
            <a:r>
              <a:rPr sz="800" spc="-5" dirty="0">
                <a:solidFill>
                  <a:srgbClr val="7E7E7E"/>
                </a:solidFill>
                <a:latin typeface="Arial"/>
                <a:cs typeface="Arial"/>
              </a:rPr>
              <a:t>Patent</a:t>
            </a:r>
            <a:r>
              <a:rPr sz="800" spc="25" dirty="0">
                <a:solidFill>
                  <a:srgbClr val="7E7E7E"/>
                </a:solidFill>
                <a:latin typeface="Arial"/>
                <a:cs typeface="Arial"/>
              </a:rPr>
              <a:t> </a:t>
            </a:r>
            <a:r>
              <a:rPr sz="800" spc="-5" dirty="0">
                <a:solidFill>
                  <a:srgbClr val="7E7E7E"/>
                </a:solidFill>
                <a:latin typeface="Arial"/>
                <a:cs typeface="Arial"/>
              </a:rPr>
              <a:t>Portfolio</a:t>
            </a:r>
            <a:r>
              <a:rPr sz="800" spc="15" dirty="0">
                <a:solidFill>
                  <a:srgbClr val="7E7E7E"/>
                </a:solidFill>
                <a:latin typeface="Arial"/>
                <a:cs typeface="Arial"/>
              </a:rPr>
              <a:t> </a:t>
            </a:r>
            <a:r>
              <a:rPr sz="800" spc="5" dirty="0">
                <a:solidFill>
                  <a:srgbClr val="7E7E7E"/>
                </a:solidFill>
                <a:latin typeface="Arial"/>
                <a:cs typeface="Arial"/>
              </a:rPr>
              <a:t>Watch</a:t>
            </a:r>
            <a:endParaRPr sz="80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92366"/>
            <a:ext cx="54864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39410" y="378444"/>
            <a:ext cx="5213860" cy="320601"/>
          </a:xfrm>
          <a:prstGeom prst="rect">
            <a:avLst/>
          </a:prstGeom>
        </p:spPr>
        <p:txBody>
          <a:bodyPr vert="horz" wrap="square" lIns="0" tIns="12700" rIns="0" bIns="0" rtlCol="0">
            <a:spAutoFit/>
          </a:bodyPr>
          <a:lstStyle/>
          <a:p>
            <a:pPr marL="12700">
              <a:lnSpc>
                <a:spcPct val="100000"/>
              </a:lnSpc>
              <a:spcBef>
                <a:spcPts val="100"/>
              </a:spcBef>
            </a:pPr>
            <a:r>
              <a:rPr spc="-5" dirty="0">
                <a:latin typeface="Arial" panose="020B0604020202020204" pitchFamily="34" charset="0"/>
                <a:cs typeface="Arial" panose="020B0604020202020204" pitchFamily="34" charset="0"/>
              </a:rPr>
              <a:t>Introduction </a:t>
            </a:r>
            <a:r>
              <a:rPr spc="-15" dirty="0">
                <a:latin typeface="Arial" panose="020B0604020202020204" pitchFamily="34" charset="0"/>
                <a:cs typeface="Arial" panose="020B0604020202020204" pitchFamily="34" charset="0"/>
              </a:rPr>
              <a:t>to</a:t>
            </a:r>
            <a:r>
              <a:rPr lang="sv-SE" spc="-15" dirty="0">
                <a:latin typeface="Arial" panose="020B0604020202020204" pitchFamily="34" charset="0"/>
                <a:cs typeface="Arial" panose="020B0604020202020204" pitchFamily="34" charset="0"/>
              </a:rPr>
              <a:t> </a:t>
            </a:r>
            <a:r>
              <a:rPr lang="sv-SE" spc="-15" dirty="0" smtClean="0">
                <a:latin typeface="Arial" panose="020B0604020202020204" pitchFamily="34" charset="0"/>
                <a:cs typeface="Arial" panose="020B0604020202020204" pitchFamily="34" charset="0"/>
              </a:rPr>
              <a:t>Beacon Technology</a:t>
            </a:r>
            <a:endParaRPr spc="-5" dirty="0">
              <a:latin typeface="Arial" panose="020B0604020202020204" pitchFamily="34" charset="0"/>
              <a:cs typeface="Arial" panose="020B0604020202020204"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2" name="Rectangle 11">
            <a:extLst>
              <a:ext uri="{FF2B5EF4-FFF2-40B4-BE49-F238E27FC236}">
                <a16:creationId xmlns:a16="http://schemas.microsoft.com/office/drawing/2014/main" id="{9F92D9EF-3ACA-44F5-B91B-554FD6B95557}"/>
              </a:ext>
            </a:extLst>
          </p:cNvPr>
          <p:cNvSpPr/>
          <p:nvPr/>
        </p:nvSpPr>
        <p:spPr>
          <a:xfrm>
            <a:off x="10493191" y="6301436"/>
            <a:ext cx="1313180" cy="261610"/>
          </a:xfrm>
          <a:prstGeom prst="rect">
            <a:avLst/>
          </a:prstGeom>
        </p:spPr>
        <p:txBody>
          <a:bodyPr wrap="none">
            <a:spAutoFit/>
          </a:bodyPr>
          <a:lstStyle/>
          <a:p>
            <a:pPr algn="just"/>
            <a:r>
              <a:rPr lang="sv-SE" sz="1100" b="1" dirty="0">
                <a:solidFill>
                  <a:srgbClr val="0070C0"/>
                </a:solidFill>
              </a:rPr>
              <a:t>Source: Appendix 1</a:t>
            </a:r>
            <a:endParaRPr lang="en-IN" sz="1100" b="1" dirty="0">
              <a:solidFill>
                <a:srgbClr val="0070C0"/>
              </a:solidFill>
            </a:endParaRPr>
          </a:p>
        </p:txBody>
      </p:sp>
      <p:sp>
        <p:nvSpPr>
          <p:cNvPr id="29" name="TextBox 28">
            <a:extLst>
              <a:ext uri="{FF2B5EF4-FFF2-40B4-BE49-F238E27FC236}">
                <a16:creationId xmlns:a16="http://schemas.microsoft.com/office/drawing/2014/main" id="{7C7A0811-7612-40B2-9C32-481D966FC7E4}"/>
              </a:ext>
            </a:extLst>
          </p:cNvPr>
          <p:cNvSpPr txBox="1"/>
          <p:nvPr/>
        </p:nvSpPr>
        <p:spPr>
          <a:xfrm>
            <a:off x="1219200" y="870763"/>
            <a:ext cx="9906000" cy="1877437"/>
          </a:xfrm>
          <a:prstGeom prst="rect">
            <a:avLst/>
          </a:prstGeom>
          <a:noFill/>
        </p:spPr>
        <p:txBody>
          <a:bodyPr wrap="square" rtlCol="0">
            <a:spAutoFit/>
          </a:bodyPr>
          <a:lstStyle/>
          <a:p>
            <a:pPr algn="just" fontAlgn="base"/>
            <a:r>
              <a:rPr lang="en-IN" sz="1600" dirty="0" smtClean="0"/>
              <a:t>Clearly, beacons can be very useful for your business as they have some challenges to be conquered. Beacons are finding applications over a lot of industries. Success to beacon technology depends upon the customers experience and their satisfaction on using those devices.</a:t>
            </a:r>
          </a:p>
          <a:p>
            <a:pPr algn="just" fontAlgn="base"/>
            <a:endParaRPr lang="en-IN" sz="1600" dirty="0"/>
          </a:p>
          <a:p>
            <a:pPr algn="just" fontAlgn="base"/>
            <a:endParaRPr lang="en-IN" sz="1600" dirty="0"/>
          </a:p>
          <a:p>
            <a:pPr algn="just" fontAlgn="base"/>
            <a:endParaRPr lang="en-IN" dirty="0"/>
          </a:p>
          <a:p>
            <a:endParaRPr lang="en-IN" dirty="0"/>
          </a:p>
        </p:txBody>
      </p:sp>
      <p:pic>
        <p:nvPicPr>
          <p:cNvPr id="30" name="Picture 29" descr="Bleacon2.PNG"/>
          <p:cNvPicPr>
            <a:picLocks noChangeAspect="1"/>
          </p:cNvPicPr>
          <p:nvPr/>
        </p:nvPicPr>
        <p:blipFill>
          <a:blip r:embed="rId3" cstate="print"/>
          <a:srcRect l="12963" t="8244" r="12253" b="8602"/>
          <a:stretch>
            <a:fillRect/>
          </a:stretch>
        </p:blipFill>
        <p:spPr>
          <a:xfrm>
            <a:off x="1981200" y="1828800"/>
            <a:ext cx="7848600" cy="4046389"/>
          </a:xfrm>
          <a:prstGeom prst="rect">
            <a:avLst/>
          </a:prstGeom>
        </p:spPr>
      </p:pic>
      <p:sp>
        <p:nvSpPr>
          <p:cNvPr id="32" name="TextBox 31">
            <a:extLst>
              <a:ext uri="{FF2B5EF4-FFF2-40B4-BE49-F238E27FC236}">
                <a16:creationId xmlns:a16="http://schemas.microsoft.com/office/drawing/2014/main" id="{5B023AE5-C234-4423-8E61-C171F0791A0B}"/>
              </a:ext>
            </a:extLst>
          </p:cNvPr>
          <p:cNvSpPr txBox="1"/>
          <p:nvPr/>
        </p:nvSpPr>
        <p:spPr>
          <a:xfrm>
            <a:off x="2133600" y="5791200"/>
            <a:ext cx="2743200" cy="261610"/>
          </a:xfrm>
          <a:prstGeom prst="rect">
            <a:avLst/>
          </a:prstGeom>
          <a:noFill/>
        </p:spPr>
        <p:txBody>
          <a:bodyPr wrap="square" rtlCol="0">
            <a:spAutoFit/>
          </a:bodyPr>
          <a:lstStyle/>
          <a:p>
            <a:r>
              <a:rPr lang="sv-SE" sz="1100" i="1" dirty="0"/>
              <a:t>Image Source: </a:t>
            </a:r>
            <a:r>
              <a:rPr lang="sv-SE" sz="1100" i="1" dirty="0" smtClean="0"/>
              <a:t>Canadesign SDN</a:t>
            </a:r>
            <a:endParaRPr lang="en-IN" sz="1100" i="1" dirty="0"/>
          </a:p>
        </p:txBody>
      </p:sp>
    </p:spTree>
    <p:extLst>
      <p:ext uri="{BB962C8B-B14F-4D97-AF65-F5344CB8AC3E}">
        <p14:creationId xmlns:p14="http://schemas.microsoft.com/office/powerpoint/2010/main" val="2605629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92366"/>
            <a:ext cx="54864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39410" y="378444"/>
            <a:ext cx="5213860" cy="320601"/>
          </a:xfrm>
          <a:prstGeom prst="rect">
            <a:avLst/>
          </a:prstGeom>
        </p:spPr>
        <p:txBody>
          <a:bodyPr vert="horz" wrap="square" lIns="0" tIns="12700" rIns="0" bIns="0" rtlCol="0">
            <a:spAutoFit/>
          </a:bodyPr>
          <a:lstStyle/>
          <a:p>
            <a:pPr marL="12700">
              <a:lnSpc>
                <a:spcPct val="100000"/>
              </a:lnSpc>
              <a:spcBef>
                <a:spcPts val="100"/>
              </a:spcBef>
            </a:pPr>
            <a:r>
              <a:rPr lang="en-IN" spc="-5" dirty="0" smtClean="0">
                <a:latin typeface="Arial" panose="020B0604020202020204" pitchFamily="34" charset="0"/>
                <a:cs typeface="Arial" panose="020B0604020202020204" pitchFamily="34" charset="0"/>
              </a:rPr>
              <a:t>How it works</a:t>
            </a:r>
            <a:endParaRPr spc="-5" dirty="0">
              <a:latin typeface="Arial" panose="020B0604020202020204" pitchFamily="34" charset="0"/>
              <a:cs typeface="Arial" panose="020B0604020202020204"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2" name="Rectangle 11">
            <a:extLst>
              <a:ext uri="{FF2B5EF4-FFF2-40B4-BE49-F238E27FC236}">
                <a16:creationId xmlns:a16="http://schemas.microsoft.com/office/drawing/2014/main" id="{9F92D9EF-3ACA-44F5-B91B-554FD6B95557}"/>
              </a:ext>
            </a:extLst>
          </p:cNvPr>
          <p:cNvSpPr/>
          <p:nvPr/>
        </p:nvSpPr>
        <p:spPr>
          <a:xfrm>
            <a:off x="10493191" y="6301436"/>
            <a:ext cx="1313180" cy="261610"/>
          </a:xfrm>
          <a:prstGeom prst="rect">
            <a:avLst/>
          </a:prstGeom>
        </p:spPr>
        <p:txBody>
          <a:bodyPr wrap="none">
            <a:spAutoFit/>
          </a:bodyPr>
          <a:lstStyle/>
          <a:p>
            <a:pPr algn="just"/>
            <a:r>
              <a:rPr lang="sv-SE" sz="1100" b="1" dirty="0">
                <a:solidFill>
                  <a:srgbClr val="0070C0"/>
                </a:solidFill>
              </a:rPr>
              <a:t>Source: Appendix 1</a:t>
            </a:r>
            <a:endParaRPr lang="en-IN" sz="1100" b="1" dirty="0">
              <a:solidFill>
                <a:srgbClr val="0070C0"/>
              </a:solidFill>
            </a:endParaRPr>
          </a:p>
        </p:txBody>
      </p:sp>
      <p:sp>
        <p:nvSpPr>
          <p:cNvPr id="29" name="TextBox 28">
            <a:extLst>
              <a:ext uri="{FF2B5EF4-FFF2-40B4-BE49-F238E27FC236}">
                <a16:creationId xmlns:a16="http://schemas.microsoft.com/office/drawing/2014/main" id="{7C7A0811-7612-40B2-9C32-481D966FC7E4}"/>
              </a:ext>
            </a:extLst>
          </p:cNvPr>
          <p:cNvSpPr txBox="1"/>
          <p:nvPr/>
        </p:nvSpPr>
        <p:spPr>
          <a:xfrm>
            <a:off x="1219200" y="870763"/>
            <a:ext cx="9906000" cy="2369880"/>
          </a:xfrm>
          <a:prstGeom prst="rect">
            <a:avLst/>
          </a:prstGeom>
          <a:noFill/>
        </p:spPr>
        <p:txBody>
          <a:bodyPr wrap="square" rtlCol="0">
            <a:spAutoFit/>
          </a:bodyPr>
          <a:lstStyle/>
          <a:p>
            <a:pPr algn="just" fontAlgn="base"/>
            <a:r>
              <a:rPr lang="en-IN" sz="1600" dirty="0" smtClean="0"/>
              <a:t>When beacons were first introduced, they were quite big in size. But over the time, the size of beacons got reduced and now, a beacon can be fit in a very small area such as a sticker on the wall. It has now become much easier to use these devices in actual applications. </a:t>
            </a:r>
          </a:p>
          <a:p>
            <a:pPr algn="just" fontAlgn="base"/>
            <a:endParaRPr lang="en-IN" sz="1600" dirty="0" smtClean="0"/>
          </a:p>
          <a:p>
            <a:pPr algn="just" fontAlgn="base"/>
            <a:r>
              <a:rPr lang="en-IN" sz="1600" dirty="0" smtClean="0"/>
              <a:t>A beacon placed somewhere in the retail store will continuously transmit a BLE signal that can only be identified by particular apps installed on the smartphones within the range.</a:t>
            </a:r>
            <a:endParaRPr lang="en-IN" sz="1600" dirty="0"/>
          </a:p>
          <a:p>
            <a:pPr algn="just" fontAlgn="base"/>
            <a:endParaRPr lang="en-IN" sz="1600" dirty="0"/>
          </a:p>
          <a:p>
            <a:pPr algn="just" fontAlgn="base"/>
            <a:endParaRPr lang="en-IN" dirty="0"/>
          </a:p>
          <a:p>
            <a:endParaRPr lang="en-IN" dirty="0"/>
          </a:p>
        </p:txBody>
      </p:sp>
      <p:sp>
        <p:nvSpPr>
          <p:cNvPr id="32" name="TextBox 31">
            <a:extLst>
              <a:ext uri="{FF2B5EF4-FFF2-40B4-BE49-F238E27FC236}">
                <a16:creationId xmlns:a16="http://schemas.microsoft.com/office/drawing/2014/main" id="{5B023AE5-C234-4423-8E61-C171F0791A0B}"/>
              </a:ext>
            </a:extLst>
          </p:cNvPr>
          <p:cNvSpPr txBox="1"/>
          <p:nvPr/>
        </p:nvSpPr>
        <p:spPr>
          <a:xfrm>
            <a:off x="2133600" y="6096000"/>
            <a:ext cx="2743200" cy="261610"/>
          </a:xfrm>
          <a:prstGeom prst="rect">
            <a:avLst/>
          </a:prstGeom>
          <a:noFill/>
        </p:spPr>
        <p:txBody>
          <a:bodyPr wrap="square" rtlCol="0">
            <a:spAutoFit/>
          </a:bodyPr>
          <a:lstStyle/>
          <a:p>
            <a:r>
              <a:rPr lang="sv-SE" sz="1100" i="1" dirty="0"/>
              <a:t>Image Source: </a:t>
            </a:r>
            <a:r>
              <a:rPr lang="sv-SE" sz="1100" i="1" dirty="0" smtClean="0"/>
              <a:t>SAG ipl</a:t>
            </a:r>
            <a:endParaRPr lang="en-IN" sz="1100" i="1" dirty="0"/>
          </a:p>
        </p:txBody>
      </p:sp>
      <p:pic>
        <p:nvPicPr>
          <p:cNvPr id="2052" name="Picture 4" descr="Image result for how it works beacon technology"/>
          <p:cNvPicPr>
            <a:picLocks noChangeAspect="1" noChangeArrowheads="1"/>
          </p:cNvPicPr>
          <p:nvPr/>
        </p:nvPicPr>
        <p:blipFill>
          <a:blip r:embed="rId3" cstate="print"/>
          <a:srcRect b="5838"/>
          <a:stretch>
            <a:fillRect/>
          </a:stretch>
        </p:blipFill>
        <p:spPr bwMode="auto">
          <a:xfrm>
            <a:off x="1981200" y="2438400"/>
            <a:ext cx="7391400" cy="3686998"/>
          </a:xfrm>
          <a:prstGeom prst="rect">
            <a:avLst/>
          </a:prstGeom>
          <a:noFill/>
        </p:spPr>
      </p:pic>
    </p:spTree>
    <p:extLst>
      <p:ext uri="{BB962C8B-B14F-4D97-AF65-F5344CB8AC3E}">
        <p14:creationId xmlns:p14="http://schemas.microsoft.com/office/powerpoint/2010/main" val="260562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54864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39410" y="378444"/>
            <a:ext cx="5213860" cy="320601"/>
          </a:xfrm>
          <a:prstGeom prst="rect">
            <a:avLst/>
          </a:prstGeom>
        </p:spPr>
        <p:txBody>
          <a:bodyPr vert="horz" wrap="square" lIns="0" tIns="12700" rIns="0" bIns="0" rtlCol="0">
            <a:spAutoFit/>
          </a:bodyPr>
          <a:lstStyle/>
          <a:p>
            <a:pPr marL="12700">
              <a:lnSpc>
                <a:spcPct val="100000"/>
              </a:lnSpc>
              <a:spcBef>
                <a:spcPts val="100"/>
              </a:spcBef>
            </a:pPr>
            <a:r>
              <a:rPr lang="en-IN" spc="-10" dirty="0" smtClean="0">
                <a:latin typeface="Arial" pitchFamily="34" charset="0"/>
                <a:cs typeface="Arial" pitchFamily="34" charset="0"/>
              </a:rPr>
              <a:t>Where did Beacon Technology Begin?</a:t>
            </a:r>
            <a:endParaRPr spc="-5" dirty="0">
              <a:latin typeface="Arial" panose="020B0604020202020204" pitchFamily="34" charset="0"/>
              <a:cs typeface="Arial" panose="020B0604020202020204" pitchFamily="34" charset="0"/>
            </a:endParaRP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2" name="Rectangle 11">
            <a:extLst>
              <a:ext uri="{FF2B5EF4-FFF2-40B4-BE49-F238E27FC236}">
                <a16:creationId xmlns:a16="http://schemas.microsoft.com/office/drawing/2014/main" id="{9F92D9EF-3ACA-44F5-B91B-554FD6B95557}"/>
              </a:ext>
            </a:extLst>
          </p:cNvPr>
          <p:cNvSpPr/>
          <p:nvPr/>
        </p:nvSpPr>
        <p:spPr>
          <a:xfrm>
            <a:off x="10493191" y="6301436"/>
            <a:ext cx="1313180" cy="261610"/>
          </a:xfrm>
          <a:prstGeom prst="rect">
            <a:avLst/>
          </a:prstGeom>
        </p:spPr>
        <p:txBody>
          <a:bodyPr wrap="none">
            <a:spAutoFit/>
          </a:bodyPr>
          <a:lstStyle/>
          <a:p>
            <a:pPr algn="just"/>
            <a:r>
              <a:rPr lang="sv-SE" sz="1100" b="1" dirty="0">
                <a:solidFill>
                  <a:srgbClr val="0070C0"/>
                </a:solidFill>
              </a:rPr>
              <a:t>Source: Appendix 1</a:t>
            </a:r>
            <a:endParaRPr lang="en-IN" sz="1100" b="1" dirty="0">
              <a:solidFill>
                <a:srgbClr val="0070C0"/>
              </a:solidFill>
            </a:endParaRPr>
          </a:p>
        </p:txBody>
      </p:sp>
      <p:sp>
        <p:nvSpPr>
          <p:cNvPr id="29" name="TextBox 28">
            <a:extLst>
              <a:ext uri="{FF2B5EF4-FFF2-40B4-BE49-F238E27FC236}">
                <a16:creationId xmlns:a16="http://schemas.microsoft.com/office/drawing/2014/main" id="{7C7A0811-7612-40B2-9C32-481D966FC7E4}"/>
              </a:ext>
            </a:extLst>
          </p:cNvPr>
          <p:cNvSpPr txBox="1"/>
          <p:nvPr/>
        </p:nvSpPr>
        <p:spPr>
          <a:xfrm>
            <a:off x="1219200" y="870763"/>
            <a:ext cx="9906000" cy="4585871"/>
          </a:xfrm>
          <a:prstGeom prst="rect">
            <a:avLst/>
          </a:prstGeom>
          <a:noFill/>
        </p:spPr>
        <p:txBody>
          <a:bodyPr wrap="square" rtlCol="0">
            <a:spAutoFit/>
          </a:bodyPr>
          <a:lstStyle/>
          <a:p>
            <a:r>
              <a:rPr lang="en-IN" sz="1600" dirty="0" smtClean="0"/>
              <a:t>Beacon technology first gained popularity back in 2013 when Apple unveiled the iBeacon. Since this release a few years ago, Google has created its own version specific to its user base, which is called Eddystone. </a:t>
            </a:r>
          </a:p>
          <a:p>
            <a:endParaRPr lang="en-IN" sz="1600" dirty="0" smtClean="0"/>
          </a:p>
          <a:p>
            <a:r>
              <a:rPr lang="en-IN" sz="1600" dirty="0" smtClean="0"/>
              <a:t>While the technology has been slower to catch on than initially expected, </a:t>
            </a:r>
            <a:r>
              <a:rPr lang="en-IN" sz="1600" u="sng" dirty="0" smtClean="0">
                <a:hlinkClick r:id="rId3"/>
              </a:rPr>
              <a:t>Business Insider Intelligence</a:t>
            </a:r>
            <a:r>
              <a:rPr lang="en-IN" sz="1600" dirty="0" smtClean="0"/>
              <a:t> predicted a total of 4.5 million active beacons in the U.S. by 2018. </a:t>
            </a:r>
          </a:p>
          <a:p>
            <a:endParaRPr lang="en-IN" sz="1600" dirty="0" smtClean="0"/>
          </a:p>
          <a:p>
            <a:r>
              <a:rPr lang="en-IN" sz="1600" dirty="0" smtClean="0"/>
              <a:t>And according to one </a:t>
            </a:r>
            <a:r>
              <a:rPr lang="en-IN" sz="1600" u="sng" dirty="0" smtClean="0">
                <a:hlinkClick r:id="rId4"/>
              </a:rPr>
              <a:t>recent report</a:t>
            </a:r>
            <a:r>
              <a:rPr lang="en-IN" sz="1600" dirty="0" smtClean="0"/>
              <a:t> by Markets and Markets, the location-based services (LBS) market is projected to grow to as much as $77.844 billion in the next four years.</a:t>
            </a:r>
          </a:p>
          <a:p>
            <a:endParaRPr lang="en-IN" sz="1600" dirty="0" smtClean="0"/>
          </a:p>
          <a:p>
            <a:r>
              <a:rPr lang="en-IN" sz="1600" u="sng" dirty="0" smtClean="0">
                <a:hlinkClick r:id="rId5"/>
              </a:rPr>
              <a:t>Proximity Directory’s Q1 2017 Report</a:t>
            </a:r>
            <a:r>
              <a:rPr lang="en-IN" sz="1600" dirty="0" smtClean="0"/>
              <a:t> also noted that beacons are the most popular proximity technology in the industry.</a:t>
            </a:r>
          </a:p>
          <a:p>
            <a:endParaRPr lang="en-IN" sz="1600" dirty="0" smtClean="0"/>
          </a:p>
          <a:p>
            <a:r>
              <a:rPr lang="en-IN" sz="1600" dirty="0" smtClean="0"/>
              <a:t>Coming in second was GPS/</a:t>
            </a:r>
            <a:r>
              <a:rPr lang="en-IN" sz="1600" dirty="0" err="1" smtClean="0"/>
              <a:t>Geofencing</a:t>
            </a:r>
            <a:r>
              <a:rPr lang="en-IN" sz="1600" dirty="0" smtClean="0"/>
              <a:t> at 58% and Wi-Fi in third at 35%. The report also noted that this trend is not solely applicable to larger corporations. </a:t>
            </a:r>
          </a:p>
          <a:p>
            <a:endParaRPr lang="en-IN" sz="1600" dirty="0" smtClean="0"/>
          </a:p>
          <a:p>
            <a:r>
              <a:rPr lang="en-IN" sz="1600" dirty="0" smtClean="0"/>
              <a:t>Even small businesses “can increase an operating profit by 8% with a ROI of 365%” by making use of this technology.</a:t>
            </a:r>
            <a:endParaRPr lang="en-IN" sz="1600" dirty="0"/>
          </a:p>
          <a:p>
            <a:pPr algn="just" fontAlgn="base"/>
            <a:endParaRPr lang="en-IN" dirty="0"/>
          </a:p>
          <a:p>
            <a:endParaRPr lang="en-IN" dirty="0"/>
          </a:p>
        </p:txBody>
      </p:sp>
    </p:spTree>
    <p:extLst>
      <p:ext uri="{BB962C8B-B14F-4D97-AF65-F5344CB8AC3E}">
        <p14:creationId xmlns:p14="http://schemas.microsoft.com/office/powerpoint/2010/main" val="2605629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54864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28600" y="259016"/>
            <a:ext cx="5213860" cy="426784"/>
          </a:xfrm>
          <a:prstGeom prst="rect">
            <a:avLst/>
          </a:prstGeom>
        </p:spPr>
        <p:txBody>
          <a:bodyPr vert="horz" wrap="square" lIns="0" tIns="12700" rIns="0" bIns="0" rtlCol="0">
            <a:spAutoFit/>
          </a:bodyPr>
          <a:lstStyle/>
          <a:p>
            <a:pPr marL="469900" indent="-457200">
              <a:lnSpc>
                <a:spcPct val="150000"/>
              </a:lnSpc>
              <a:spcBef>
                <a:spcPts val="100"/>
              </a:spcBef>
              <a:tabLst>
                <a:tab pos="469265" algn="l"/>
                <a:tab pos="469900" algn="l"/>
              </a:tabLst>
            </a:pPr>
            <a:r>
              <a:rPr lang="en-IN" spc="-10" dirty="0" smtClean="0">
                <a:latin typeface="Arial" pitchFamily="34" charset="0"/>
                <a:cs typeface="Arial" pitchFamily="34" charset="0"/>
              </a:rPr>
              <a:t>Type of Beacons Protocols</a:t>
            </a: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8" name="Rectangle 7">
            <a:extLst>
              <a:ext uri="{FF2B5EF4-FFF2-40B4-BE49-F238E27FC236}">
                <a16:creationId xmlns:a16="http://schemas.microsoft.com/office/drawing/2014/main" id="{97A1B82F-80E1-4155-BAE7-B5BE55D5795F}"/>
              </a:ext>
            </a:extLst>
          </p:cNvPr>
          <p:cNvSpPr/>
          <p:nvPr/>
        </p:nvSpPr>
        <p:spPr>
          <a:xfrm>
            <a:off x="10544810" y="6278245"/>
            <a:ext cx="1313180" cy="261610"/>
          </a:xfrm>
          <a:prstGeom prst="rect">
            <a:avLst/>
          </a:prstGeom>
        </p:spPr>
        <p:txBody>
          <a:bodyPr wrap="none">
            <a:spAutoFit/>
          </a:bodyPr>
          <a:lstStyle/>
          <a:p>
            <a:pPr algn="just"/>
            <a:r>
              <a:rPr lang="sv-SE" sz="1100" b="1" dirty="0">
                <a:solidFill>
                  <a:srgbClr val="0070C0"/>
                </a:solidFill>
              </a:rPr>
              <a:t>Source: Appendix 1</a:t>
            </a:r>
            <a:endParaRPr lang="en-IN" sz="1100" b="1" dirty="0">
              <a:solidFill>
                <a:srgbClr val="0070C0"/>
              </a:solidFill>
            </a:endParaRPr>
          </a:p>
        </p:txBody>
      </p:sp>
      <p:pic>
        <p:nvPicPr>
          <p:cNvPr id="9" name="Picture 2"/>
          <p:cNvPicPr>
            <a:picLocks noChangeAspect="1" noChangeArrowheads="1"/>
          </p:cNvPicPr>
          <p:nvPr/>
        </p:nvPicPr>
        <p:blipFill>
          <a:blip r:embed="rId3" cstate="print"/>
          <a:srcRect/>
          <a:stretch>
            <a:fillRect/>
          </a:stretch>
        </p:blipFill>
        <p:spPr bwMode="auto">
          <a:xfrm>
            <a:off x="533400" y="2133600"/>
            <a:ext cx="2057400" cy="1958645"/>
          </a:xfrm>
          <a:prstGeom prst="rect">
            <a:avLst/>
          </a:prstGeom>
          <a:noFill/>
          <a:ln w="9525">
            <a:noFill/>
            <a:miter lim="800000"/>
            <a:headEnd/>
            <a:tailEnd/>
          </a:ln>
        </p:spPr>
      </p:pic>
      <p:grpSp>
        <p:nvGrpSpPr>
          <p:cNvPr id="10" name="Group 9"/>
          <p:cNvGrpSpPr/>
          <p:nvPr/>
        </p:nvGrpSpPr>
        <p:grpSpPr>
          <a:xfrm>
            <a:off x="7391400" y="2286000"/>
            <a:ext cx="2133600" cy="1781175"/>
            <a:chOff x="2590800" y="914400"/>
            <a:chExt cx="2286000" cy="1781175"/>
          </a:xfrm>
        </p:grpSpPr>
        <p:pic>
          <p:nvPicPr>
            <p:cNvPr id="12" name="Picture 3"/>
            <p:cNvPicPr>
              <a:picLocks noChangeAspect="1" noChangeArrowheads="1"/>
            </p:cNvPicPr>
            <p:nvPr/>
          </p:nvPicPr>
          <p:blipFill>
            <a:blip r:embed="rId4" cstate="print"/>
            <a:srcRect/>
            <a:stretch>
              <a:fillRect/>
            </a:stretch>
          </p:blipFill>
          <p:spPr bwMode="auto">
            <a:xfrm>
              <a:off x="2590800" y="2209800"/>
              <a:ext cx="2286000" cy="4857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2667000" y="914400"/>
              <a:ext cx="2209800" cy="1348117"/>
            </a:xfrm>
            <a:prstGeom prst="rect">
              <a:avLst/>
            </a:prstGeom>
            <a:noFill/>
            <a:ln w="9525">
              <a:noFill/>
              <a:miter lim="800000"/>
              <a:headEnd/>
              <a:tailEnd/>
            </a:ln>
          </p:spPr>
        </p:pic>
      </p:grpSp>
      <p:grpSp>
        <p:nvGrpSpPr>
          <p:cNvPr id="14" name="Group 13"/>
          <p:cNvGrpSpPr/>
          <p:nvPr/>
        </p:nvGrpSpPr>
        <p:grpSpPr>
          <a:xfrm>
            <a:off x="5410200" y="2286000"/>
            <a:ext cx="1371600" cy="1762125"/>
            <a:chOff x="5486400" y="1143000"/>
            <a:chExt cx="1581150" cy="2143125"/>
          </a:xfrm>
        </p:grpSpPr>
        <p:pic>
          <p:nvPicPr>
            <p:cNvPr id="15" name="Picture 5"/>
            <p:cNvPicPr>
              <a:picLocks noChangeAspect="1" noChangeArrowheads="1"/>
            </p:cNvPicPr>
            <p:nvPr/>
          </p:nvPicPr>
          <p:blipFill>
            <a:blip r:embed="rId6" cstate="print"/>
            <a:srcRect/>
            <a:stretch>
              <a:fillRect/>
            </a:stretch>
          </p:blipFill>
          <p:spPr bwMode="auto">
            <a:xfrm>
              <a:off x="5486400" y="1143000"/>
              <a:ext cx="1495425" cy="1834132"/>
            </a:xfrm>
            <a:prstGeom prst="rect">
              <a:avLst/>
            </a:prstGeom>
            <a:noFill/>
            <a:ln w="9525">
              <a:noFill/>
              <a:miter lim="800000"/>
              <a:headEnd/>
              <a:tailEnd/>
            </a:ln>
          </p:spPr>
        </p:pic>
        <p:pic>
          <p:nvPicPr>
            <p:cNvPr id="16" name="Picture 6"/>
            <p:cNvPicPr>
              <a:picLocks noChangeAspect="1" noChangeArrowheads="1"/>
            </p:cNvPicPr>
            <p:nvPr/>
          </p:nvPicPr>
          <p:blipFill>
            <a:blip r:embed="rId7" cstate="print"/>
            <a:srcRect/>
            <a:stretch>
              <a:fillRect/>
            </a:stretch>
          </p:blipFill>
          <p:spPr bwMode="auto">
            <a:xfrm>
              <a:off x="5562600" y="2895600"/>
              <a:ext cx="1504950" cy="390525"/>
            </a:xfrm>
            <a:prstGeom prst="rect">
              <a:avLst/>
            </a:prstGeom>
            <a:noFill/>
            <a:ln w="9525">
              <a:noFill/>
              <a:miter lim="800000"/>
              <a:headEnd/>
              <a:tailEnd/>
            </a:ln>
          </p:spPr>
        </p:pic>
      </p:grpSp>
      <p:pic>
        <p:nvPicPr>
          <p:cNvPr id="17" name="Picture 7"/>
          <p:cNvPicPr>
            <a:picLocks noChangeAspect="1" noChangeArrowheads="1"/>
          </p:cNvPicPr>
          <p:nvPr/>
        </p:nvPicPr>
        <p:blipFill>
          <a:blip r:embed="rId8" cstate="print"/>
          <a:srcRect/>
          <a:stretch>
            <a:fillRect/>
          </a:stretch>
        </p:blipFill>
        <p:spPr bwMode="auto">
          <a:xfrm>
            <a:off x="3172764" y="2381250"/>
            <a:ext cx="1704036" cy="1657350"/>
          </a:xfrm>
          <a:prstGeom prst="rect">
            <a:avLst/>
          </a:prstGeom>
          <a:noFill/>
          <a:ln w="9525">
            <a:noFill/>
            <a:miter lim="800000"/>
            <a:headEnd/>
            <a:tailEnd/>
          </a:ln>
        </p:spPr>
      </p:pic>
      <p:pic>
        <p:nvPicPr>
          <p:cNvPr id="18" name="Picture 8"/>
          <p:cNvPicPr>
            <a:picLocks noChangeAspect="1" noChangeArrowheads="1"/>
          </p:cNvPicPr>
          <p:nvPr/>
        </p:nvPicPr>
        <p:blipFill>
          <a:blip r:embed="rId9" cstate="print"/>
          <a:srcRect/>
          <a:stretch>
            <a:fillRect/>
          </a:stretch>
        </p:blipFill>
        <p:spPr bwMode="auto">
          <a:xfrm>
            <a:off x="9829800" y="2105025"/>
            <a:ext cx="1828800" cy="1933575"/>
          </a:xfrm>
          <a:prstGeom prst="rect">
            <a:avLst/>
          </a:prstGeom>
          <a:noFill/>
          <a:ln w="9525">
            <a:noFill/>
            <a:miter lim="800000"/>
            <a:headEnd/>
            <a:tailEnd/>
          </a:ln>
        </p:spPr>
      </p:pic>
      <p:sp>
        <p:nvSpPr>
          <p:cNvPr id="19" name="Rectangle 18">
            <a:extLst>
              <a:ext uri="{FF2B5EF4-FFF2-40B4-BE49-F238E27FC236}">
                <a16:creationId xmlns:a16="http://schemas.microsoft.com/office/drawing/2014/main" id="{6F348E45-36F8-4E21-891A-2ED7BFB3EA14}"/>
              </a:ext>
            </a:extLst>
          </p:cNvPr>
          <p:cNvSpPr/>
          <p:nvPr/>
        </p:nvSpPr>
        <p:spPr>
          <a:xfrm>
            <a:off x="1219200" y="5639608"/>
            <a:ext cx="9906000" cy="560191"/>
          </a:xfrm>
          <a:prstGeom prst="rect">
            <a:avLst/>
          </a:prstGeom>
          <a:ln>
            <a:solidFill>
              <a:srgbClr val="6633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dirty="0">
              <a:ln w="22225">
                <a:solidFill>
                  <a:schemeClr val="accent2"/>
                </a:solidFill>
                <a:prstDash val="solid"/>
              </a:ln>
              <a:solidFill>
                <a:schemeClr val="accent2">
                  <a:lumMod val="40000"/>
                  <a:lumOff val="60000"/>
                </a:schemeClr>
              </a:solidFill>
            </a:endParaRPr>
          </a:p>
        </p:txBody>
      </p:sp>
      <p:sp>
        <p:nvSpPr>
          <p:cNvPr id="20" name="Rectangle 19">
            <a:extLst>
              <a:ext uri="{FF2B5EF4-FFF2-40B4-BE49-F238E27FC236}">
                <a16:creationId xmlns:a16="http://schemas.microsoft.com/office/drawing/2014/main" id="{666E5DA1-9B28-4621-92B6-A011198397DB}"/>
              </a:ext>
            </a:extLst>
          </p:cNvPr>
          <p:cNvSpPr/>
          <p:nvPr/>
        </p:nvSpPr>
        <p:spPr>
          <a:xfrm>
            <a:off x="1205356" y="5247178"/>
            <a:ext cx="2198043" cy="320690"/>
          </a:xfrm>
          <a:prstGeom prst="rect">
            <a:avLst/>
          </a:prstGeom>
          <a:solidFill>
            <a:srgbClr val="663300"/>
          </a:solidFill>
          <a:ln>
            <a:solidFill>
              <a:srgbClr val="6633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1600" b="1" dirty="0">
              <a:solidFill>
                <a:schemeClr val="bg1"/>
              </a:solidFill>
            </a:endParaRPr>
          </a:p>
        </p:txBody>
      </p:sp>
      <p:sp>
        <p:nvSpPr>
          <p:cNvPr id="21" name="TextBox 20">
            <a:extLst>
              <a:ext uri="{FF2B5EF4-FFF2-40B4-BE49-F238E27FC236}">
                <a16:creationId xmlns:a16="http://schemas.microsoft.com/office/drawing/2014/main" id="{86027C44-AABF-4D0F-87B9-57BAC2C4A3C2}"/>
              </a:ext>
            </a:extLst>
          </p:cNvPr>
          <p:cNvSpPr txBox="1"/>
          <p:nvPr/>
        </p:nvSpPr>
        <p:spPr>
          <a:xfrm>
            <a:off x="1279820" y="5181600"/>
            <a:ext cx="2123579" cy="369332"/>
          </a:xfrm>
          <a:prstGeom prst="rect">
            <a:avLst/>
          </a:prstGeom>
          <a:noFill/>
        </p:spPr>
        <p:txBody>
          <a:bodyPr wrap="square" rtlCol="0">
            <a:spAutoFit/>
          </a:bodyPr>
          <a:lstStyle/>
          <a:p>
            <a:r>
              <a:rPr lang="sv-SE" b="1" dirty="0">
                <a:solidFill>
                  <a:schemeClr val="bg1"/>
                </a:solidFill>
              </a:rPr>
              <a:t>Other </a:t>
            </a:r>
            <a:r>
              <a:rPr lang="sv-SE" b="1" dirty="0" smtClean="0">
                <a:solidFill>
                  <a:schemeClr val="bg1"/>
                </a:solidFill>
              </a:rPr>
              <a:t>Beacons</a:t>
            </a:r>
            <a:endParaRPr lang="en-IN" b="1" dirty="0">
              <a:solidFill>
                <a:schemeClr val="bg1"/>
              </a:solidFill>
            </a:endParaRPr>
          </a:p>
        </p:txBody>
      </p:sp>
      <p:sp>
        <p:nvSpPr>
          <p:cNvPr id="22" name="TextBox 21">
            <a:extLst>
              <a:ext uri="{FF2B5EF4-FFF2-40B4-BE49-F238E27FC236}">
                <a16:creationId xmlns:a16="http://schemas.microsoft.com/office/drawing/2014/main" id="{9225EF0F-FD99-4092-95EB-0B4E4CBE7A84}"/>
              </a:ext>
            </a:extLst>
          </p:cNvPr>
          <p:cNvSpPr txBox="1"/>
          <p:nvPr/>
        </p:nvSpPr>
        <p:spPr>
          <a:xfrm>
            <a:off x="1205357" y="5525869"/>
            <a:ext cx="9672511" cy="646331"/>
          </a:xfrm>
          <a:prstGeom prst="rect">
            <a:avLst/>
          </a:prstGeom>
          <a:noFill/>
        </p:spPr>
        <p:txBody>
          <a:bodyPr wrap="square" rtlCol="0">
            <a:spAutoFit/>
          </a:bodyPr>
          <a:lstStyle/>
          <a:p>
            <a:endParaRPr lang="en-IN" sz="1200" b="1" dirty="0" smtClean="0"/>
          </a:p>
          <a:p>
            <a:r>
              <a:rPr lang="en-IN" sz="1200" b="1" dirty="0" smtClean="0"/>
              <a:t>Radius Networks, </a:t>
            </a:r>
            <a:r>
              <a:rPr lang="en-IN" sz="1200" b="1" dirty="0" err="1" smtClean="0"/>
              <a:t>Gimbal</a:t>
            </a:r>
            <a:r>
              <a:rPr lang="en-IN" sz="1200" b="1" dirty="0" smtClean="0"/>
              <a:t>, </a:t>
            </a:r>
            <a:r>
              <a:rPr lang="en-IN" sz="1200" b="1" dirty="0" err="1" smtClean="0"/>
              <a:t>blueSense</a:t>
            </a:r>
            <a:r>
              <a:rPr lang="en-IN" sz="1200" b="1" dirty="0" smtClean="0"/>
              <a:t> Networks, Swirl, </a:t>
            </a:r>
            <a:r>
              <a:rPr lang="en-IN" sz="1200" b="1" dirty="0" err="1" smtClean="0"/>
              <a:t>BlueCats</a:t>
            </a:r>
            <a:r>
              <a:rPr lang="en-IN" sz="1200" b="1" dirty="0" smtClean="0"/>
              <a:t>, </a:t>
            </a:r>
            <a:r>
              <a:rPr lang="en-IN" sz="1200" b="1" dirty="0" err="1" smtClean="0"/>
              <a:t>Beaconinside</a:t>
            </a:r>
            <a:r>
              <a:rPr lang="en-IN" sz="1200" b="1" dirty="0" smtClean="0"/>
              <a:t>, </a:t>
            </a:r>
            <a:r>
              <a:rPr lang="en-IN" sz="1200" b="1" dirty="0" err="1" smtClean="0"/>
              <a:t>Glimworm</a:t>
            </a:r>
            <a:r>
              <a:rPr lang="en-IN" sz="1200" b="1" dirty="0" smtClean="0"/>
              <a:t> Beacons, Onyx Beacon, </a:t>
            </a:r>
            <a:r>
              <a:rPr lang="en-IN" sz="1200" b="1" dirty="0" err="1" smtClean="0"/>
              <a:t>Sensorberg</a:t>
            </a:r>
            <a:r>
              <a:rPr lang="en-IN" sz="1200" b="1" dirty="0" smtClean="0"/>
              <a:t>, RECO, Madison Beacons and Texas Instruments</a:t>
            </a:r>
            <a:endParaRPr lang="en-IN"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54864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28600" y="259016"/>
            <a:ext cx="5213860" cy="426784"/>
          </a:xfrm>
          <a:prstGeom prst="rect">
            <a:avLst/>
          </a:prstGeom>
        </p:spPr>
        <p:txBody>
          <a:bodyPr vert="horz" wrap="square" lIns="0" tIns="12700" rIns="0" bIns="0" rtlCol="0">
            <a:spAutoFit/>
          </a:bodyPr>
          <a:lstStyle/>
          <a:p>
            <a:pPr marL="469900" indent="-457200">
              <a:lnSpc>
                <a:spcPct val="150000"/>
              </a:lnSpc>
              <a:spcBef>
                <a:spcPts val="100"/>
              </a:spcBef>
              <a:tabLst>
                <a:tab pos="469265" algn="l"/>
                <a:tab pos="469900" algn="l"/>
              </a:tabLst>
            </a:pPr>
            <a:r>
              <a:rPr lang="en-IN" spc="-10" dirty="0" smtClean="0">
                <a:latin typeface="Arial" pitchFamily="34" charset="0"/>
                <a:cs typeface="Arial" pitchFamily="34" charset="0"/>
              </a:rPr>
              <a:t>Beacon Technology Market Overview</a:t>
            </a: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1" name="TextBox 10">
            <a:extLst>
              <a:ext uri="{FF2B5EF4-FFF2-40B4-BE49-F238E27FC236}">
                <a16:creationId xmlns:a16="http://schemas.microsoft.com/office/drawing/2014/main" id="{3AD86EDA-ABDD-461D-AC6E-1F12F2C9682A}"/>
              </a:ext>
            </a:extLst>
          </p:cNvPr>
          <p:cNvSpPr txBox="1"/>
          <p:nvPr/>
        </p:nvSpPr>
        <p:spPr>
          <a:xfrm>
            <a:off x="990600" y="871203"/>
            <a:ext cx="10210800" cy="3416320"/>
          </a:xfrm>
          <a:prstGeom prst="rect">
            <a:avLst/>
          </a:prstGeom>
          <a:noFill/>
        </p:spPr>
        <p:txBody>
          <a:bodyPr wrap="square" rtlCol="0">
            <a:spAutoFit/>
          </a:bodyPr>
          <a:lstStyle/>
          <a:p>
            <a:pPr algn="just"/>
            <a:r>
              <a:rPr lang="en-IN" dirty="0" smtClean="0"/>
              <a:t>Beacon Technology Market is poised to be valued USD 25 billion by 2024; according to a new research report by Global Market Insights, Inc. The beacon technology market growth is attributed to increasing penetration of smartphones around the world and need for location-based proximity marketing solutions to improve customer experience. </a:t>
            </a:r>
          </a:p>
          <a:p>
            <a:pPr algn="just"/>
            <a:endParaRPr lang="en-IN" dirty="0" smtClean="0"/>
          </a:p>
          <a:p>
            <a:pPr algn="just"/>
            <a:r>
              <a:rPr lang="en-IN" dirty="0" smtClean="0"/>
              <a:t>Mobile devices have become an integral component of marketing and communication strategies of businesses to attract customers who use smartphones as the primary channel to conduct research and make purchase decisions.</a:t>
            </a:r>
          </a:p>
          <a:p>
            <a:pPr algn="just"/>
            <a:endParaRPr lang="en-IN" dirty="0" smtClean="0"/>
          </a:p>
          <a:p>
            <a:pPr algn="just"/>
            <a:r>
              <a:rPr lang="en-IN" dirty="0" smtClean="0"/>
              <a:t>iBeacon platform in global beacon technology market is predicted to account for more than 50% of industry revenue share by 2024 by when Google's Eddystone expected to witness high CAGR owing to an extensive Android user-base and consistent upgradation of the platform by the company.</a:t>
            </a:r>
          </a:p>
        </p:txBody>
      </p:sp>
      <p:sp>
        <p:nvSpPr>
          <p:cNvPr id="8" name="Rectangle 7">
            <a:extLst>
              <a:ext uri="{FF2B5EF4-FFF2-40B4-BE49-F238E27FC236}">
                <a16:creationId xmlns:a16="http://schemas.microsoft.com/office/drawing/2014/main" id="{97A1B82F-80E1-4155-BAE7-B5BE55D5795F}"/>
              </a:ext>
            </a:extLst>
          </p:cNvPr>
          <p:cNvSpPr/>
          <p:nvPr/>
        </p:nvSpPr>
        <p:spPr>
          <a:xfrm>
            <a:off x="10544810" y="6278245"/>
            <a:ext cx="1313180" cy="261610"/>
          </a:xfrm>
          <a:prstGeom prst="rect">
            <a:avLst/>
          </a:prstGeom>
        </p:spPr>
        <p:txBody>
          <a:bodyPr wrap="none">
            <a:spAutoFit/>
          </a:bodyPr>
          <a:lstStyle/>
          <a:p>
            <a:pPr algn="just"/>
            <a:r>
              <a:rPr lang="sv-SE" sz="1100" b="1" dirty="0">
                <a:solidFill>
                  <a:srgbClr val="0070C0"/>
                </a:solidFill>
              </a:rPr>
              <a:t>Source: Appendix 1</a:t>
            </a:r>
            <a:endParaRPr lang="en-IN" sz="1100" b="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366"/>
            <a:ext cx="5486400" cy="492759"/>
          </a:xfrm>
          <a:custGeom>
            <a:avLst/>
            <a:gdLst/>
            <a:ahLst/>
            <a:cxnLst/>
            <a:rect l="l" t="t" r="r" b="b"/>
            <a:pathLst>
              <a:path w="3249295" h="492759">
                <a:moveTo>
                  <a:pt x="0" y="492175"/>
                </a:moveTo>
                <a:lnTo>
                  <a:pt x="3249168" y="492175"/>
                </a:lnTo>
                <a:lnTo>
                  <a:pt x="3249168" y="0"/>
                </a:lnTo>
                <a:lnTo>
                  <a:pt x="0" y="0"/>
                </a:lnTo>
                <a:lnTo>
                  <a:pt x="0" y="492175"/>
                </a:lnTo>
                <a:close/>
              </a:path>
            </a:pathLst>
          </a:custGeom>
          <a:solidFill>
            <a:srgbClr val="2D1012"/>
          </a:solidFill>
        </p:spPr>
        <p:txBody>
          <a:bodyPr wrap="square" lIns="0" tIns="0" rIns="0" bIns="0" rtlCol="0"/>
          <a:lstStyle/>
          <a:p>
            <a:endParaRPr/>
          </a:p>
        </p:txBody>
      </p:sp>
      <p:sp>
        <p:nvSpPr>
          <p:cNvPr id="3" name="object 3"/>
          <p:cNvSpPr txBox="1">
            <a:spLocks noGrp="1"/>
          </p:cNvSpPr>
          <p:nvPr>
            <p:ph type="title"/>
          </p:nvPr>
        </p:nvSpPr>
        <p:spPr>
          <a:xfrm>
            <a:off x="228600" y="259016"/>
            <a:ext cx="5213860" cy="426784"/>
          </a:xfrm>
          <a:prstGeom prst="rect">
            <a:avLst/>
          </a:prstGeom>
        </p:spPr>
        <p:txBody>
          <a:bodyPr vert="horz" wrap="square" lIns="0" tIns="12700" rIns="0" bIns="0" rtlCol="0">
            <a:spAutoFit/>
          </a:bodyPr>
          <a:lstStyle/>
          <a:p>
            <a:pPr marL="469900" indent="-457200">
              <a:lnSpc>
                <a:spcPct val="150000"/>
              </a:lnSpc>
              <a:spcBef>
                <a:spcPts val="100"/>
              </a:spcBef>
              <a:tabLst>
                <a:tab pos="469265" algn="l"/>
                <a:tab pos="469900" algn="l"/>
              </a:tabLst>
            </a:pPr>
            <a:r>
              <a:rPr lang="en-IN" spc="-10" dirty="0" smtClean="0">
                <a:latin typeface="Arial" pitchFamily="34" charset="0"/>
                <a:cs typeface="Arial" pitchFamily="34" charset="0"/>
              </a:rPr>
              <a:t>Beacon Technology Market Overview</a:t>
            </a:r>
          </a:p>
        </p:txBody>
      </p:sp>
      <p:sp>
        <p:nvSpPr>
          <p:cNvPr id="5" name="object 5"/>
          <p:cNvSpPr txBox="1"/>
          <p:nvPr/>
        </p:nvSpPr>
        <p:spPr>
          <a:xfrm>
            <a:off x="3138881" y="6563046"/>
            <a:ext cx="69037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Searching</a:t>
            </a:r>
            <a:r>
              <a:rPr sz="800" spc="10"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dirty="0">
                <a:solidFill>
                  <a:srgbClr val="898989"/>
                </a:solidFill>
                <a:latin typeface="Arial"/>
                <a:cs typeface="Arial"/>
              </a:rPr>
              <a:t>Research</a:t>
            </a:r>
            <a:r>
              <a:rPr sz="800" spc="15" dirty="0">
                <a:solidFill>
                  <a:srgbClr val="898989"/>
                </a:solidFill>
                <a:latin typeface="Arial"/>
                <a:cs typeface="Arial"/>
              </a:rPr>
              <a:t> </a:t>
            </a:r>
            <a:r>
              <a:rPr sz="800" spc="-5" dirty="0">
                <a:solidFill>
                  <a:srgbClr val="898989"/>
                </a:solidFill>
                <a:latin typeface="Arial"/>
                <a:cs typeface="Arial"/>
              </a:rPr>
              <a:t>and</a:t>
            </a:r>
            <a:r>
              <a:rPr sz="800" spc="25" dirty="0">
                <a:solidFill>
                  <a:srgbClr val="898989"/>
                </a:solidFill>
                <a:latin typeface="Arial"/>
                <a:cs typeface="Arial"/>
              </a:rPr>
              <a:t> </a:t>
            </a:r>
            <a:r>
              <a:rPr sz="800" dirty="0">
                <a:solidFill>
                  <a:srgbClr val="898989"/>
                </a:solidFill>
                <a:latin typeface="Arial"/>
                <a:cs typeface="Arial"/>
              </a:rPr>
              <a:t>Analytics</a:t>
            </a:r>
            <a:r>
              <a:rPr sz="800" spc="10" dirty="0">
                <a:solidFill>
                  <a:srgbClr val="898989"/>
                </a:solidFill>
                <a:latin typeface="Arial"/>
                <a:cs typeface="Arial"/>
              </a:rPr>
              <a:t> </a:t>
            </a:r>
            <a:r>
              <a:rPr sz="800" dirty="0">
                <a:solidFill>
                  <a:srgbClr val="898989"/>
                </a:solidFill>
                <a:latin typeface="Arial"/>
                <a:cs typeface="Arial"/>
              </a:rPr>
              <a:t>|</a:t>
            </a:r>
            <a:r>
              <a:rPr sz="800" spc="15" dirty="0">
                <a:solidFill>
                  <a:srgbClr val="898989"/>
                </a:solidFill>
                <a:latin typeface="Arial"/>
                <a:cs typeface="Arial"/>
              </a:rPr>
              <a:t> </a:t>
            </a:r>
            <a:r>
              <a:rPr sz="800" spc="-5" dirty="0">
                <a:solidFill>
                  <a:srgbClr val="898989"/>
                </a:solidFill>
                <a:latin typeface="Arial"/>
                <a:cs typeface="Arial"/>
              </a:rPr>
              <a:t>Patent</a:t>
            </a:r>
            <a:r>
              <a:rPr sz="800" spc="35" dirty="0">
                <a:solidFill>
                  <a:srgbClr val="898989"/>
                </a:solidFill>
                <a:latin typeface="Arial"/>
                <a:cs typeface="Arial"/>
              </a:rPr>
              <a:t> </a:t>
            </a:r>
            <a:r>
              <a:rPr sz="800" spc="-5" dirty="0">
                <a:solidFill>
                  <a:srgbClr val="898989"/>
                </a:solidFill>
                <a:latin typeface="Arial"/>
                <a:cs typeface="Arial"/>
              </a:rPr>
              <a:t>Prosecution/Preparation</a:t>
            </a:r>
            <a:r>
              <a:rPr sz="800" spc="25" dirty="0">
                <a:solidFill>
                  <a:srgbClr val="898989"/>
                </a:solidFill>
                <a:latin typeface="Arial"/>
                <a:cs typeface="Arial"/>
              </a:rPr>
              <a:t> </a:t>
            </a:r>
            <a:r>
              <a:rPr sz="800" spc="-5" dirty="0">
                <a:solidFill>
                  <a:srgbClr val="898989"/>
                </a:solidFill>
                <a:latin typeface="Arial"/>
                <a:cs typeface="Arial"/>
              </a:rPr>
              <a:t>Support</a:t>
            </a:r>
            <a:r>
              <a:rPr sz="800" spc="35" dirty="0">
                <a:solidFill>
                  <a:srgbClr val="898989"/>
                </a:solidFill>
                <a:latin typeface="Arial"/>
                <a:cs typeface="Arial"/>
              </a:rPr>
              <a:t> </a:t>
            </a:r>
            <a:r>
              <a:rPr sz="800" dirty="0">
                <a:solidFill>
                  <a:srgbClr val="898989"/>
                </a:solidFill>
                <a:latin typeface="Arial"/>
                <a:cs typeface="Arial"/>
              </a:rPr>
              <a:t>|</a:t>
            </a:r>
            <a:r>
              <a:rPr sz="800" spc="25" dirty="0">
                <a:solidFill>
                  <a:srgbClr val="898989"/>
                </a:solidFill>
                <a:latin typeface="Arial"/>
                <a:cs typeface="Arial"/>
              </a:rPr>
              <a:t> </a:t>
            </a:r>
            <a:r>
              <a:rPr sz="800" spc="-5" dirty="0">
                <a:solidFill>
                  <a:srgbClr val="898989"/>
                </a:solidFill>
                <a:latin typeface="Arial"/>
                <a:cs typeface="Arial"/>
              </a:rPr>
              <a:t>Litigation</a:t>
            </a:r>
            <a:r>
              <a:rPr sz="800" spc="15" dirty="0">
                <a:solidFill>
                  <a:srgbClr val="898989"/>
                </a:solidFill>
                <a:latin typeface="Arial"/>
                <a:cs typeface="Arial"/>
              </a:rPr>
              <a:t> </a:t>
            </a:r>
            <a:r>
              <a:rPr sz="800" spc="-5" dirty="0">
                <a:solidFill>
                  <a:srgbClr val="898989"/>
                </a:solidFill>
                <a:latin typeface="Arial"/>
                <a:cs typeface="Arial"/>
              </a:rPr>
              <a:t>and</a:t>
            </a:r>
            <a:r>
              <a:rPr sz="800" spc="40" dirty="0">
                <a:solidFill>
                  <a:srgbClr val="898989"/>
                </a:solidFill>
                <a:latin typeface="Arial"/>
                <a:cs typeface="Arial"/>
              </a:rPr>
              <a:t> </a:t>
            </a:r>
            <a:r>
              <a:rPr sz="800" dirty="0">
                <a:solidFill>
                  <a:srgbClr val="898989"/>
                </a:solidFill>
                <a:latin typeface="Arial"/>
                <a:cs typeface="Arial"/>
              </a:rPr>
              <a:t>E-Discovery |</a:t>
            </a:r>
            <a:r>
              <a:rPr sz="800" spc="15" dirty="0">
                <a:solidFill>
                  <a:srgbClr val="898989"/>
                </a:solidFill>
                <a:latin typeface="Arial"/>
                <a:cs typeface="Arial"/>
              </a:rPr>
              <a:t> </a:t>
            </a:r>
            <a:r>
              <a:rPr sz="800" dirty="0">
                <a:solidFill>
                  <a:srgbClr val="898989"/>
                </a:solidFill>
                <a:latin typeface="Arial"/>
                <a:cs typeface="Arial"/>
              </a:rPr>
              <a:t>IP</a:t>
            </a:r>
            <a:r>
              <a:rPr sz="800" spc="20" dirty="0">
                <a:solidFill>
                  <a:srgbClr val="898989"/>
                </a:solidFill>
                <a:latin typeface="Arial"/>
                <a:cs typeface="Arial"/>
              </a:rPr>
              <a:t> </a:t>
            </a:r>
            <a:r>
              <a:rPr sz="800" spc="-5" dirty="0">
                <a:solidFill>
                  <a:srgbClr val="898989"/>
                </a:solidFill>
                <a:latin typeface="Arial"/>
                <a:cs typeface="Arial"/>
              </a:rPr>
              <a:t>Valuation</a:t>
            </a:r>
            <a:r>
              <a:rPr sz="800" spc="25" dirty="0">
                <a:solidFill>
                  <a:srgbClr val="898989"/>
                </a:solidFill>
                <a:latin typeface="Arial"/>
                <a:cs typeface="Arial"/>
              </a:rPr>
              <a:t> </a:t>
            </a:r>
            <a:r>
              <a:rPr sz="800" dirty="0">
                <a:solidFill>
                  <a:srgbClr val="898989"/>
                </a:solidFill>
                <a:latin typeface="Arial"/>
                <a:cs typeface="Arial"/>
              </a:rPr>
              <a:t>|</a:t>
            </a:r>
            <a:r>
              <a:rPr sz="800" spc="30" dirty="0">
                <a:solidFill>
                  <a:srgbClr val="898989"/>
                </a:solidFill>
                <a:latin typeface="Arial"/>
                <a:cs typeface="Arial"/>
              </a:rPr>
              <a:t> </a:t>
            </a:r>
            <a:r>
              <a:rPr sz="800" spc="-5" dirty="0">
                <a:solidFill>
                  <a:srgbClr val="898989"/>
                </a:solidFill>
                <a:latin typeface="Arial"/>
                <a:cs typeface="Arial"/>
              </a:rPr>
              <a:t>Patent</a:t>
            </a:r>
            <a:r>
              <a:rPr sz="800" spc="25" dirty="0">
                <a:solidFill>
                  <a:srgbClr val="898989"/>
                </a:solidFill>
                <a:latin typeface="Arial"/>
                <a:cs typeface="Arial"/>
              </a:rPr>
              <a:t> </a:t>
            </a:r>
            <a:r>
              <a:rPr sz="800" spc="-5" dirty="0">
                <a:solidFill>
                  <a:srgbClr val="898989"/>
                </a:solidFill>
                <a:latin typeface="Arial"/>
                <a:cs typeface="Arial"/>
              </a:rPr>
              <a:t>Portfolio</a:t>
            </a:r>
            <a:r>
              <a:rPr sz="800" spc="15" dirty="0">
                <a:solidFill>
                  <a:srgbClr val="898989"/>
                </a:solidFill>
                <a:latin typeface="Arial"/>
                <a:cs typeface="Arial"/>
              </a:rPr>
              <a:t> </a:t>
            </a:r>
            <a:r>
              <a:rPr sz="800" spc="5" dirty="0">
                <a:solidFill>
                  <a:srgbClr val="898989"/>
                </a:solidFill>
                <a:latin typeface="Arial"/>
                <a:cs typeface="Arial"/>
              </a:rPr>
              <a:t>Watch</a:t>
            </a:r>
            <a:endParaRPr sz="800">
              <a:latin typeface="Arial"/>
              <a:cs typeface="Arial"/>
            </a:endParaRPr>
          </a:p>
        </p:txBody>
      </p:sp>
      <p:sp>
        <p:nvSpPr>
          <p:cNvPr id="6" name="object 6"/>
          <p:cNvSpPr/>
          <p:nvPr/>
        </p:nvSpPr>
        <p:spPr>
          <a:xfrm>
            <a:off x="131178" y="6504470"/>
            <a:ext cx="719874" cy="235672"/>
          </a:xfrm>
          <a:prstGeom prst="rect">
            <a:avLst/>
          </a:prstGeom>
          <a:blipFill>
            <a:blip r:embed="rId2" cstate="print"/>
            <a:stretch>
              <a:fillRect/>
            </a:stretch>
          </a:blipFill>
        </p:spPr>
        <p:txBody>
          <a:bodyPr wrap="square" lIns="0" tIns="0" rIns="0" bIns="0" rtlCol="0"/>
          <a:lstStyle/>
          <a:p>
            <a:endParaRPr/>
          </a:p>
        </p:txBody>
      </p:sp>
      <p:sp>
        <p:nvSpPr>
          <p:cNvPr id="11" name="TextBox 10">
            <a:extLst>
              <a:ext uri="{FF2B5EF4-FFF2-40B4-BE49-F238E27FC236}">
                <a16:creationId xmlns:a16="http://schemas.microsoft.com/office/drawing/2014/main" id="{3AD86EDA-ABDD-461D-AC6E-1F12F2C9682A}"/>
              </a:ext>
            </a:extLst>
          </p:cNvPr>
          <p:cNvSpPr txBox="1"/>
          <p:nvPr/>
        </p:nvSpPr>
        <p:spPr>
          <a:xfrm>
            <a:off x="990600" y="871203"/>
            <a:ext cx="10210800" cy="5078313"/>
          </a:xfrm>
          <a:prstGeom prst="rect">
            <a:avLst/>
          </a:prstGeom>
          <a:noFill/>
        </p:spPr>
        <p:txBody>
          <a:bodyPr wrap="square" rtlCol="0">
            <a:spAutoFit/>
          </a:bodyPr>
          <a:lstStyle/>
          <a:p>
            <a:r>
              <a:rPr lang="en-IN" b="1" dirty="0" smtClean="0"/>
              <a:t>Beacon Technology Market by Technology</a:t>
            </a:r>
            <a:endParaRPr lang="en-IN" dirty="0" smtClean="0"/>
          </a:p>
          <a:p>
            <a:pPr algn="just"/>
            <a:r>
              <a:rPr lang="en-IN" dirty="0" smtClean="0"/>
              <a:t>Bluetooth Low Energy (BLE) holds a major beacon technology market share in 2016 and is expected to dominate the market throughout the timeline as it is a low-cost wireless technology alternative to Wi-Fi, NFC and GPS technologies for location-based services.</a:t>
            </a:r>
          </a:p>
          <a:p>
            <a:pPr algn="just"/>
            <a:r>
              <a:rPr lang="en-IN" dirty="0" smtClean="0"/>
              <a:t> </a:t>
            </a:r>
          </a:p>
          <a:p>
            <a:pPr algn="just"/>
            <a:r>
              <a:rPr lang="en-IN" dirty="0" smtClean="0"/>
              <a:t>As BLE-enabled devices consume considerably less power compared to those running on these technologies, customers tend to prefer such devices to increase the productivity of their location-based marketing functions. </a:t>
            </a:r>
          </a:p>
          <a:p>
            <a:endParaRPr lang="en-IN" dirty="0" smtClean="0"/>
          </a:p>
          <a:p>
            <a:r>
              <a:rPr lang="en-IN" b="1" dirty="0" smtClean="0"/>
              <a:t>Beacon Technology Market by Application</a:t>
            </a:r>
            <a:endParaRPr lang="en-IN" dirty="0" smtClean="0"/>
          </a:p>
          <a:p>
            <a:pPr algn="just"/>
            <a:r>
              <a:rPr lang="en-IN" dirty="0" smtClean="0"/>
              <a:t>The retail sector is expected to gain a major share of the beacon technology market by 2024 accounting to over 55%. This dominance can be attributed to rapid adoption of the technology by retailers to strengthen their marketing strategies by incorporating proximity marketing using beacon transmitters. </a:t>
            </a:r>
          </a:p>
          <a:p>
            <a:pPr algn="just"/>
            <a:endParaRPr lang="en-IN" dirty="0" smtClean="0"/>
          </a:p>
          <a:p>
            <a:pPr algn="just"/>
            <a:r>
              <a:rPr lang="en-IN" dirty="0" smtClean="0"/>
              <a:t>On the other hand, the healthcare sector is expected to witness high growth between 2017 and 2024 as the technology offers to improve the hospital management functions by facilitating better patient and staff monitoring.</a:t>
            </a:r>
          </a:p>
          <a:p>
            <a:pPr algn="just"/>
            <a:endParaRPr lang="en-IN" dirty="0" smtClean="0"/>
          </a:p>
        </p:txBody>
      </p:sp>
      <p:sp>
        <p:nvSpPr>
          <p:cNvPr id="8" name="Rectangle 7">
            <a:extLst>
              <a:ext uri="{FF2B5EF4-FFF2-40B4-BE49-F238E27FC236}">
                <a16:creationId xmlns:a16="http://schemas.microsoft.com/office/drawing/2014/main" id="{97A1B82F-80E1-4155-BAE7-B5BE55D5795F}"/>
              </a:ext>
            </a:extLst>
          </p:cNvPr>
          <p:cNvSpPr/>
          <p:nvPr/>
        </p:nvSpPr>
        <p:spPr>
          <a:xfrm>
            <a:off x="10544810" y="6278245"/>
            <a:ext cx="1313180" cy="261610"/>
          </a:xfrm>
          <a:prstGeom prst="rect">
            <a:avLst/>
          </a:prstGeom>
        </p:spPr>
        <p:txBody>
          <a:bodyPr wrap="none">
            <a:spAutoFit/>
          </a:bodyPr>
          <a:lstStyle/>
          <a:p>
            <a:pPr algn="just"/>
            <a:r>
              <a:rPr lang="sv-SE" sz="1100" b="1" dirty="0">
                <a:solidFill>
                  <a:srgbClr val="0070C0"/>
                </a:solidFill>
              </a:rPr>
              <a:t>Source: Appendix 1</a:t>
            </a:r>
            <a:endParaRPr lang="en-IN" sz="1100"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5319</TotalTime>
  <Words>3296</Words>
  <Application>Microsoft Office PowerPoint</Application>
  <PresentationFormat>Widescreen</PresentationFormat>
  <Paragraphs>687</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Latha</vt:lpstr>
      <vt:lpstr>Times New Roman</vt:lpstr>
      <vt:lpstr>Wingdings</vt:lpstr>
      <vt:lpstr>Office Theme</vt:lpstr>
      <vt:lpstr>PowerPoint Presentation</vt:lpstr>
      <vt:lpstr>Content</vt:lpstr>
      <vt:lpstr>Introduction to Beacon Technology</vt:lpstr>
      <vt:lpstr>Introduction to Beacon Technology</vt:lpstr>
      <vt:lpstr>How it works</vt:lpstr>
      <vt:lpstr>Where did Beacon Technology Begin?</vt:lpstr>
      <vt:lpstr>Type of Beacons Protocols</vt:lpstr>
      <vt:lpstr>Beacon Technology Market Overview</vt:lpstr>
      <vt:lpstr>Beacon Technology Market Overview</vt:lpstr>
      <vt:lpstr>Benefits of Beacon Technology</vt:lpstr>
      <vt:lpstr>Industry Sector of Beacon Technology</vt:lpstr>
      <vt:lpstr>Objectives of the Study</vt:lpstr>
      <vt:lpstr>PowerPoint Presentation</vt:lpstr>
      <vt:lpstr>Filing Based Trends</vt:lpstr>
      <vt:lpstr>2. Innovation Originating Countries</vt:lpstr>
      <vt:lpstr>3. Types of Assignees</vt:lpstr>
      <vt:lpstr>3.1. Top Practising Entities (PEs)</vt:lpstr>
      <vt:lpstr>4. Technical Analysis</vt:lpstr>
      <vt:lpstr>4.1.Technology Dissection</vt:lpstr>
      <vt:lpstr>4.2. Operation Dissection</vt:lpstr>
      <vt:lpstr>4.3. Beacon Industry Sector Analysis</vt:lpstr>
      <vt:lpstr>5. Technology Vs Industry Sector Analysis</vt:lpstr>
      <vt:lpstr>6.  IPCs Based Trends</vt:lpstr>
      <vt:lpstr>6.1. IPC Sub Class Distribution – H04W</vt:lpstr>
      <vt:lpstr>6.2. IPC Sub Class Distribution – H04B</vt:lpstr>
      <vt:lpstr>6.3. IPC Sub Class Distribution – G01S</vt:lpstr>
      <vt:lpstr>6.4. IPC Sub Class Distribution – G08G</vt:lpstr>
      <vt:lpstr>7. Conclusion</vt:lpstr>
      <vt:lpstr>APPENDIX 1: Sources</vt:lpstr>
      <vt:lpstr>Disclaimer</vt:lpstr>
      <vt:lpstr>About IIPRD</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 Kamireddy</dc:creator>
  <cp:lastModifiedBy>khurana khurana</cp:lastModifiedBy>
  <cp:revision>360</cp:revision>
  <dcterms:created xsi:type="dcterms:W3CDTF">2018-09-24T12:52:11Z</dcterms:created>
  <dcterms:modified xsi:type="dcterms:W3CDTF">2018-12-26T10:42:28Z</dcterms:modified>
</cp:coreProperties>
</file>